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3"/>
  </p:notesMasterIdLst>
  <p:sldIdLst>
    <p:sldId id="256" r:id="rId2"/>
    <p:sldId id="257" r:id="rId3"/>
    <p:sldId id="260" r:id="rId4"/>
    <p:sldId id="262" r:id="rId5"/>
    <p:sldId id="280" r:id="rId6"/>
    <p:sldId id="285" r:id="rId7"/>
    <p:sldId id="286" r:id="rId8"/>
    <p:sldId id="290" r:id="rId9"/>
    <p:sldId id="265" r:id="rId10"/>
    <p:sldId id="292" r:id="rId11"/>
    <p:sldId id="266" r:id="rId12"/>
    <p:sldId id="272" r:id="rId13"/>
    <p:sldId id="271" r:id="rId14"/>
    <p:sldId id="287" r:id="rId15"/>
    <p:sldId id="288" r:id="rId16"/>
    <p:sldId id="289" r:id="rId17"/>
    <p:sldId id="275" r:id="rId18"/>
    <p:sldId id="291" r:id="rId19"/>
    <p:sldId id="283" r:id="rId20"/>
    <p:sldId id="276" r:id="rId21"/>
    <p:sldId id="259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1FE55E-F216-4B60-A5DC-A29E361E4CF4}" v="73" dt="2023-08-09T18:49:51.065"/>
    <p1510:client id="{1BFD360E-D037-4ED5-8793-5E372BE94542}" v="11" dt="2023-08-02T15:04:12.447"/>
    <p1510:client id="{69AE9E36-A44A-4855-8B69-9BF759614D49}" v="3" dt="2023-08-09T18:52:59.158"/>
    <p1510:client id="{CC47A0ED-E9B3-4F27-868F-7E10F73BD70A}" v="2" dt="2023-08-08T16:24:23.29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298"/>
    <p:restoredTop sz="93878"/>
  </p:normalViewPr>
  <p:slideViewPr>
    <p:cSldViewPr snapToGrid="0" snapToObjects="1">
      <p:cViewPr varScale="1">
        <p:scale>
          <a:sx n="120" d="100"/>
          <a:sy n="120" d="100"/>
        </p:scale>
        <p:origin x="119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05F23E-9D1E-FD49-8355-16951F9EF0C2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169F4E-124D-F84F-853A-3937F0A7F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57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69F4E-124D-F84F-853A-3937F0A7F2B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8715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69F4E-124D-F84F-853A-3937F0A7F2B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131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87610-DC27-EA47-B7F4-8BCA1EB076DF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53F7-4D87-E844-B31E-B7D266CDFB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87610-DC27-EA47-B7F4-8BCA1EB076DF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53F7-4D87-E844-B31E-B7D266CDFB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87610-DC27-EA47-B7F4-8BCA1EB076DF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53F7-4D87-E844-B31E-B7D266CDFB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87610-DC27-EA47-B7F4-8BCA1EB076DF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53F7-4D87-E844-B31E-B7D266CDFB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87610-DC27-EA47-B7F4-8BCA1EB076DF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53F7-4D87-E844-B31E-B7D266CDFB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87610-DC27-EA47-B7F4-8BCA1EB076DF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53F7-4D87-E844-B31E-B7D266CDFB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87610-DC27-EA47-B7F4-8BCA1EB076DF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53F7-4D87-E844-B31E-B7D266CDFB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87610-DC27-EA47-B7F4-8BCA1EB076DF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53F7-4D87-E844-B31E-B7D266CDFB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87610-DC27-EA47-B7F4-8BCA1EB076DF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53F7-4D87-E844-B31E-B7D266CDFB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87610-DC27-EA47-B7F4-8BCA1EB076DF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53F7-4D87-E844-B31E-B7D266CDFB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87610-DC27-EA47-B7F4-8BCA1EB076DF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53F7-4D87-E844-B31E-B7D266CDFB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087610-DC27-EA47-B7F4-8BCA1EB076DF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FB53F7-4D87-E844-B31E-B7D266CDF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986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te.illinois.edu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odos.illinois.edu/community-of-care/student-assistance-center/" TargetMode="External"/><Relationship Id="rId4" Type="http://schemas.openxmlformats.org/officeDocument/2006/relationships/hyperlink" Target="https://sce.education.illinois.edu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894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Title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38963"/>
          </a:xfrm>
        </p:spPr>
      </p:pic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790200" y="547200"/>
            <a:ext cx="7785000" cy="1044000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>
                <a:solidFill>
                  <a:schemeClr val="bg1"/>
                </a:solidFill>
                <a:latin typeface="Avenir Next" charset="0"/>
                <a:ea typeface="Avenir Next" charset="0"/>
                <a:cs typeface="Avenir Next" charset="0"/>
              </a:rPr>
              <a:t>Your role</a:t>
            </a:r>
          </a:p>
        </p:txBody>
      </p:sp>
      <p:sp>
        <p:nvSpPr>
          <p:cNvPr id="7" name="Subtitle 5"/>
          <p:cNvSpPr txBox="1">
            <a:spLocks/>
          </p:cNvSpPr>
          <p:nvPr/>
        </p:nvSpPr>
        <p:spPr>
          <a:xfrm>
            <a:off x="790200" y="2226000"/>
            <a:ext cx="7668000" cy="3686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dirty="0">
              <a:latin typeface="Avenir" charset="0"/>
              <a:ea typeface="Avenir" charset="0"/>
              <a:cs typeface="Avenir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A2EA6D9-463F-CD49-A0B9-F0802F6E82D5}"/>
              </a:ext>
            </a:extLst>
          </p:cNvPr>
          <p:cNvSpPr/>
          <p:nvPr/>
        </p:nvSpPr>
        <p:spPr>
          <a:xfrm>
            <a:off x="1538100" y="2316163"/>
            <a:ext cx="60678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highlight>
                  <a:srgbClr val="FFFF00"/>
                </a:highlight>
                <a:ea typeface="Times New Roman" panose="02020603050405020304" pitchFamily="18" charset="0"/>
              </a:rPr>
              <a:t>“….as the university supervisor, you must strive to keep all the parties working toward a common</a:t>
            </a:r>
            <a:r>
              <a:rPr lang="en-US" sz="2400" spc="-260" dirty="0">
                <a:highlight>
                  <a:srgbClr val="FFFF00"/>
                </a:highlight>
                <a:ea typeface="Times New Roman" panose="02020603050405020304" pitchFamily="18" charset="0"/>
              </a:rPr>
              <a:t> </a:t>
            </a:r>
            <a:r>
              <a:rPr lang="en-US" sz="2400" dirty="0">
                <a:highlight>
                  <a:srgbClr val="FFFF00"/>
                </a:highlight>
                <a:ea typeface="Times New Roman" panose="02020603050405020304" pitchFamily="18" charset="0"/>
              </a:rPr>
              <a:t>goal: </a:t>
            </a:r>
            <a:r>
              <a:rPr lang="en-US" sz="2400" b="1" dirty="0">
                <a:highlight>
                  <a:srgbClr val="FFFF00"/>
                </a:highlight>
                <a:ea typeface="Times New Roman" panose="02020603050405020304" pitchFamily="18" charset="0"/>
              </a:rPr>
              <a:t>to keep the placements for our candidates positive and effective</a:t>
            </a:r>
            <a:r>
              <a:rPr lang="en-US" sz="2400" dirty="0">
                <a:highlight>
                  <a:srgbClr val="FFFF00"/>
                </a:highlight>
                <a:ea typeface="Times New Roman" panose="02020603050405020304" pitchFamily="18" charset="0"/>
              </a:rPr>
              <a:t>.</a:t>
            </a:r>
            <a:r>
              <a:rPr lang="en-US" sz="2400" spc="5" dirty="0">
                <a:highlight>
                  <a:srgbClr val="FFFF00"/>
                </a:highlight>
                <a:ea typeface="Times New Roman" panose="02020603050405020304" pitchFamily="18" charset="0"/>
              </a:rPr>
              <a:t>”</a:t>
            </a:r>
          </a:p>
          <a:p>
            <a:endParaRPr lang="en-US" sz="2400" spc="5" dirty="0"/>
          </a:p>
          <a:p>
            <a:r>
              <a:rPr lang="en-US" sz="2400" spc="5" dirty="0"/>
              <a:t>Find your 12:00 partner and talk about actions and behaviors that </a:t>
            </a:r>
            <a:r>
              <a:rPr lang="en-US" sz="2400" b="1" spc="5" dirty="0"/>
              <a:t>support</a:t>
            </a:r>
            <a:r>
              <a:rPr lang="en-US" sz="2400" spc="5" dirty="0"/>
              <a:t> this goal. What actions and behavior </a:t>
            </a:r>
            <a:r>
              <a:rPr lang="en-US" sz="2400" b="1" spc="5" dirty="0"/>
              <a:t>undermine</a:t>
            </a:r>
            <a:r>
              <a:rPr lang="en-US" sz="2400" spc="5" dirty="0"/>
              <a:t> this goal? </a:t>
            </a:r>
            <a:endParaRPr lang="en-US" sz="2400" dirty="0">
              <a:highlight>
                <a:srgbClr val="FF00FF"/>
              </a:highligh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D539C0-94FD-DBD6-432A-8E27B2B3CF0F}"/>
              </a:ext>
            </a:extLst>
          </p:cNvPr>
          <p:cNvSpPr txBox="1"/>
          <p:nvPr/>
        </p:nvSpPr>
        <p:spPr>
          <a:xfrm>
            <a:off x="3200400" y="3200400"/>
            <a:ext cx="2743200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1100" i="1" dirty="0">
              <a:solidFill>
                <a:srgbClr val="13294B"/>
              </a:solidFill>
              <a:latin typeface="inherit"/>
            </a:endParaRPr>
          </a:p>
        </p:txBody>
      </p:sp>
    </p:spTree>
    <p:extLst>
      <p:ext uri="{BB962C8B-B14F-4D97-AF65-F5344CB8AC3E}">
        <p14:creationId xmlns:p14="http://schemas.microsoft.com/office/powerpoint/2010/main" val="815038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Title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790200" y="547200"/>
            <a:ext cx="7785000" cy="104400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charset="0"/>
                <a:ea typeface="Avenir Next" charset="0"/>
                <a:cs typeface="Avenir Next" charset="0"/>
              </a:rPr>
              <a:t>Our Students</a:t>
            </a:r>
          </a:p>
        </p:txBody>
      </p:sp>
      <p:sp>
        <p:nvSpPr>
          <p:cNvPr id="7" name="Subtitle 5"/>
          <p:cNvSpPr txBox="1">
            <a:spLocks/>
          </p:cNvSpPr>
          <p:nvPr/>
        </p:nvSpPr>
        <p:spPr>
          <a:xfrm>
            <a:off x="790200" y="2226000"/>
            <a:ext cx="7668000" cy="3686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Avenir" charset="0"/>
                <a:ea typeface="Avenir" charset="0"/>
                <a:cs typeface="Avenir" charset="0"/>
              </a:rPr>
              <a:t>We can anticipate LOTS of emotional/mental health needs.</a:t>
            </a:r>
          </a:p>
          <a:p>
            <a:pPr algn="l"/>
            <a:endParaRPr lang="en-US" dirty="0">
              <a:latin typeface="Avenir" charset="0"/>
              <a:ea typeface="Avenir" charset="0"/>
              <a:cs typeface="Avenir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Avenir" charset="0"/>
                <a:ea typeface="Avenir" charset="0"/>
                <a:cs typeface="Avenir" charset="0"/>
              </a:rPr>
              <a:t>We can also anticipate flexible and resilient students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>
              <a:latin typeface="Avenir" charset="0"/>
              <a:ea typeface="Avenir" charset="0"/>
              <a:cs typeface="Avenir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Avenir" charset="0"/>
                <a:ea typeface="Avenir" charset="0"/>
                <a:cs typeface="Avenir" charset="0"/>
              </a:rPr>
              <a:t>Students might need reminder about professional behaviors, such as punctuality, grooming/hygiene, confidentiality, engagement, etc.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>
              <a:latin typeface="Avenir" charset="0"/>
              <a:ea typeface="Avenir" charset="0"/>
              <a:cs typeface="Avenir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Avenir" charset="0"/>
                <a:ea typeface="Avenir" charset="0"/>
                <a:cs typeface="Avenir" charset="0"/>
              </a:rPr>
              <a:t>How do we balance grace and accountability?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>
              <a:latin typeface="Avenir" charset="0"/>
              <a:ea typeface="Avenir" charset="0"/>
              <a:cs typeface="Avenir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Avenir" charset="0"/>
                <a:ea typeface="Avenir" charset="0"/>
                <a:cs typeface="Avenir" charset="0"/>
              </a:rPr>
              <a:t>Campus resources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>
              <a:latin typeface="Avenir" charset="0"/>
              <a:ea typeface="Avenir" charset="0"/>
              <a:cs typeface="Avenir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Avenir" charset="0"/>
                <a:ea typeface="Avenir" charset="0"/>
                <a:cs typeface="Avenir" charset="0"/>
              </a:rPr>
              <a:t>What do we do about OTHER struggles?</a:t>
            </a:r>
          </a:p>
        </p:txBody>
      </p:sp>
    </p:spTree>
    <p:extLst>
      <p:ext uri="{BB962C8B-B14F-4D97-AF65-F5344CB8AC3E}">
        <p14:creationId xmlns:p14="http://schemas.microsoft.com/office/powerpoint/2010/main" val="25853216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Title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790200" y="547200"/>
            <a:ext cx="7785000" cy="104400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charset="0"/>
                <a:ea typeface="Avenir Next" charset="0"/>
                <a:cs typeface="Avenir Next" charset="0"/>
              </a:rPr>
              <a:t>BREAK</a:t>
            </a:r>
          </a:p>
        </p:txBody>
      </p:sp>
      <p:sp>
        <p:nvSpPr>
          <p:cNvPr id="7" name="Subtitle 5"/>
          <p:cNvSpPr txBox="1">
            <a:spLocks/>
          </p:cNvSpPr>
          <p:nvPr/>
        </p:nvSpPr>
        <p:spPr>
          <a:xfrm>
            <a:off x="790200" y="2226000"/>
            <a:ext cx="7668000" cy="3686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Avenir" charset="0"/>
                <a:ea typeface="Avenir" charset="0"/>
                <a:cs typeface="Avenir" charset="0"/>
              </a:rPr>
              <a:t>See you in 10!</a:t>
            </a:r>
          </a:p>
        </p:txBody>
      </p:sp>
    </p:spTree>
    <p:extLst>
      <p:ext uri="{BB962C8B-B14F-4D97-AF65-F5344CB8AC3E}">
        <p14:creationId xmlns:p14="http://schemas.microsoft.com/office/powerpoint/2010/main" val="3472787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Title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790200" y="547200"/>
            <a:ext cx="7785000" cy="1044000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>
                <a:solidFill>
                  <a:schemeClr val="bg1"/>
                </a:solidFill>
                <a:latin typeface="Avenir Next" charset="0"/>
                <a:ea typeface="Avenir Next" charset="0"/>
                <a:cs typeface="Avenir Next" charset="0"/>
              </a:rPr>
              <a:t>Questions/Concerns/Sharing</a:t>
            </a:r>
          </a:p>
        </p:txBody>
      </p:sp>
      <p:sp>
        <p:nvSpPr>
          <p:cNvPr id="7" name="Subtitle 5"/>
          <p:cNvSpPr txBox="1">
            <a:spLocks/>
          </p:cNvSpPr>
          <p:nvPr/>
        </p:nvSpPr>
        <p:spPr>
          <a:xfrm>
            <a:off x="790200" y="2226000"/>
            <a:ext cx="7668000" cy="3686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Avenir" charset="0"/>
                <a:ea typeface="Avenir" charset="0"/>
                <a:cs typeface="Avenir" charset="0"/>
              </a:rPr>
              <a:t>Find your 3:00 partner. Share a success or a challenge you have had (or that you anticipate) in your role as a supervisor. </a:t>
            </a:r>
          </a:p>
        </p:txBody>
      </p:sp>
    </p:spTree>
    <p:extLst>
      <p:ext uri="{BB962C8B-B14F-4D97-AF65-F5344CB8AC3E}">
        <p14:creationId xmlns:p14="http://schemas.microsoft.com/office/powerpoint/2010/main" val="25833987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Title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7079"/>
            <a:ext cx="9144000" cy="6858000"/>
          </a:xfrm>
        </p:spPr>
      </p:pic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790200" y="547200"/>
            <a:ext cx="7785000" cy="1044000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>
                <a:solidFill>
                  <a:schemeClr val="bg1"/>
                </a:solidFill>
                <a:latin typeface="Avenir Next" charset="0"/>
                <a:ea typeface="Avenir Next" charset="0"/>
                <a:cs typeface="Avenir Next" charset="0"/>
              </a:rPr>
              <a:t>BIG focus this semester</a:t>
            </a:r>
          </a:p>
        </p:txBody>
      </p:sp>
      <p:sp>
        <p:nvSpPr>
          <p:cNvPr id="7" name="Subtitle 5"/>
          <p:cNvSpPr txBox="1">
            <a:spLocks/>
          </p:cNvSpPr>
          <p:nvPr/>
        </p:nvSpPr>
        <p:spPr>
          <a:xfrm>
            <a:off x="790200" y="2226000"/>
            <a:ext cx="7668000" cy="3686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Avenir" charset="0"/>
                <a:ea typeface="Avenir" charset="0"/>
                <a:cs typeface="Avenir" charset="0"/>
              </a:rPr>
              <a:t>Trauma-informed classrooms</a:t>
            </a:r>
          </a:p>
          <a:p>
            <a:pPr algn="l"/>
            <a:endParaRPr lang="en-US" dirty="0">
              <a:latin typeface="Avenir" charset="0"/>
              <a:ea typeface="Avenir" charset="0"/>
              <a:cs typeface="Avenir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Avenir" charset="0"/>
                <a:ea typeface="Avenir" charset="0"/>
                <a:cs typeface="Avenir" charset="0"/>
              </a:rPr>
              <a:t>Culturally Responsive Teaching and Leading Standards (for pre-service teachers)</a:t>
            </a:r>
          </a:p>
        </p:txBody>
      </p:sp>
    </p:spTree>
    <p:extLst>
      <p:ext uri="{BB962C8B-B14F-4D97-AF65-F5344CB8AC3E}">
        <p14:creationId xmlns:p14="http://schemas.microsoft.com/office/powerpoint/2010/main" val="28276876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Title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790200" y="547200"/>
            <a:ext cx="7785000" cy="1044000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>
                <a:solidFill>
                  <a:schemeClr val="bg1"/>
                </a:solidFill>
                <a:latin typeface="Avenir Next" charset="0"/>
                <a:ea typeface="Avenir Next" charset="0"/>
                <a:cs typeface="Avenir Next" charset="0"/>
              </a:rPr>
              <a:t>Trauma-informed classrooms</a:t>
            </a:r>
          </a:p>
        </p:txBody>
      </p:sp>
      <p:sp>
        <p:nvSpPr>
          <p:cNvPr id="7" name="Subtitle 5"/>
          <p:cNvSpPr txBox="1">
            <a:spLocks/>
          </p:cNvSpPr>
          <p:nvPr/>
        </p:nvSpPr>
        <p:spPr>
          <a:xfrm>
            <a:off x="790200" y="2226000"/>
            <a:ext cx="7668000" cy="3686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Avenir" charset="0"/>
                <a:ea typeface="Avenir" charset="0"/>
                <a:cs typeface="Avenir" charset="0"/>
              </a:rPr>
              <a:t>Lynn Burdick, ELED program coordinator, will present on Thursday, 8/17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>
              <a:latin typeface="Avenir" charset="0"/>
              <a:ea typeface="Avenir" charset="0"/>
              <a:cs typeface="Avenir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Avenir" charset="0"/>
                <a:ea typeface="Avenir" charset="0"/>
                <a:cs typeface="Avenir" charset="0"/>
              </a:rPr>
              <a:t>Seminar topics devoted to this as well</a:t>
            </a:r>
          </a:p>
        </p:txBody>
      </p:sp>
    </p:spTree>
    <p:extLst>
      <p:ext uri="{BB962C8B-B14F-4D97-AF65-F5344CB8AC3E}">
        <p14:creationId xmlns:p14="http://schemas.microsoft.com/office/powerpoint/2010/main" val="34815291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Title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790200" y="547200"/>
            <a:ext cx="7785000" cy="1044000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>
                <a:solidFill>
                  <a:schemeClr val="bg1"/>
                </a:solidFill>
                <a:latin typeface="Avenir Next" charset="0"/>
                <a:ea typeface="Avenir Next" charset="0"/>
                <a:cs typeface="Avenir Next" charset="0"/>
              </a:rPr>
              <a:t>CRTL Standards</a:t>
            </a:r>
          </a:p>
        </p:txBody>
      </p:sp>
      <p:sp>
        <p:nvSpPr>
          <p:cNvPr id="7" name="Subtitle 5"/>
          <p:cNvSpPr txBox="1">
            <a:spLocks/>
          </p:cNvSpPr>
          <p:nvPr/>
        </p:nvSpPr>
        <p:spPr>
          <a:xfrm>
            <a:off x="790200" y="2226000"/>
            <a:ext cx="7668000" cy="36864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>
                <a:latin typeface="Avenir"/>
                <a:ea typeface="Avenir" charset="0"/>
                <a:cs typeface="Avenir" charset="0"/>
              </a:rPr>
              <a:t>Find your 6:00 partner and jot down a few ways your </a:t>
            </a:r>
            <a:r>
              <a:rPr lang="en-US" dirty="0">
                <a:latin typeface="Avenir"/>
                <a:ea typeface="Avenir" charset="0"/>
                <a:cs typeface="Avenir" charset="0"/>
              </a:rPr>
              <a:t>standard might be observed through a candidate’s behavior/actions.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>
              <a:latin typeface="Avenir" charset="0"/>
              <a:ea typeface="Avenir" charset="0"/>
              <a:cs typeface="Avenir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Avenir" charset="0"/>
                <a:ea typeface="Avenir" charset="0"/>
                <a:cs typeface="Avenir" charset="0"/>
              </a:rPr>
              <a:t>Discuss the opportunities and challenges of the standards.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>
              <a:latin typeface="Avenir" charset="0"/>
              <a:ea typeface="Avenir" charset="0"/>
              <a:cs typeface="Avenir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Avenir" charset="0"/>
                <a:ea typeface="Avenir" charset="0"/>
                <a:cs typeface="Avenir" charset="0"/>
              </a:rPr>
              <a:t>Share out.</a:t>
            </a:r>
          </a:p>
        </p:txBody>
      </p:sp>
    </p:spTree>
    <p:extLst>
      <p:ext uri="{BB962C8B-B14F-4D97-AF65-F5344CB8AC3E}">
        <p14:creationId xmlns:p14="http://schemas.microsoft.com/office/powerpoint/2010/main" val="20563503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Title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6446"/>
            <a:ext cx="9144000" cy="6858000"/>
          </a:xfrm>
        </p:spPr>
      </p:pic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790200" y="547200"/>
            <a:ext cx="7785000" cy="1044000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>
                <a:solidFill>
                  <a:schemeClr val="bg1"/>
                </a:solidFill>
                <a:latin typeface="Avenir Next" charset="0"/>
                <a:ea typeface="Avenir Next" charset="0"/>
                <a:cs typeface="Avenir Next" charset="0"/>
              </a:rPr>
              <a:t>Looking Back, Looking Ahead </a:t>
            </a:r>
          </a:p>
        </p:txBody>
      </p:sp>
      <p:sp>
        <p:nvSpPr>
          <p:cNvPr id="7" name="Subtitle 5"/>
          <p:cNvSpPr txBox="1">
            <a:spLocks/>
          </p:cNvSpPr>
          <p:nvPr/>
        </p:nvSpPr>
        <p:spPr>
          <a:xfrm>
            <a:off x="790200" y="2226000"/>
            <a:ext cx="7668000" cy="3686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l" fontAlgn="base"/>
            <a:endParaRPr lang="en-US" dirty="0"/>
          </a:p>
          <a:p>
            <a:pPr marL="342900" indent="-342900" algn="l" fontAlgn="base">
              <a:buFont typeface="Arial" panose="020B0604020202020204" pitchFamily="34" charset="0"/>
              <a:buChar char="•"/>
            </a:pPr>
            <a:r>
              <a:rPr lang="en-US" dirty="0"/>
              <a:t>2021-2022​</a:t>
            </a:r>
          </a:p>
          <a:p>
            <a:pPr marL="800100" lvl="1" indent="-342900" algn="l" fontAlgn="base">
              <a:buFont typeface="Arial" panose="020B0604020202020204" pitchFamily="34" charset="0"/>
              <a:buChar char="•"/>
            </a:pPr>
            <a:r>
              <a:rPr lang="en-US" dirty="0"/>
              <a:t>Supporting students’ transition back to in-person learning​</a:t>
            </a:r>
          </a:p>
          <a:p>
            <a:pPr marL="800100" lvl="1" indent="-342900" algn="l" fontAlgn="base">
              <a:buFont typeface="Arial" panose="020B0604020202020204" pitchFamily="34" charset="0"/>
              <a:buChar char="•"/>
            </a:pPr>
            <a:r>
              <a:rPr lang="en-US" dirty="0"/>
              <a:t>Streamlining Processes​</a:t>
            </a:r>
          </a:p>
          <a:p>
            <a:pPr marL="800100" lvl="1" indent="-342900" algn="l" fontAlgn="base">
              <a:buFont typeface="Arial" panose="020B0604020202020204" pitchFamily="34" charset="0"/>
              <a:buChar char="•"/>
            </a:pPr>
            <a:r>
              <a:rPr lang="en-US" dirty="0"/>
              <a:t>Supporting students’ mental health</a:t>
            </a:r>
          </a:p>
          <a:p>
            <a:pPr marL="800100" lvl="1" indent="-342900" algn="l" fontAlgn="base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 algn="l" fontAlgn="base">
              <a:buFont typeface="Arial" panose="020B0604020202020204" pitchFamily="34" charset="0"/>
              <a:buChar char="•"/>
            </a:pPr>
            <a:r>
              <a:rPr lang="en-US" dirty="0"/>
              <a:t>2022-2023</a:t>
            </a:r>
          </a:p>
          <a:p>
            <a:pPr marL="800100" lvl="1" indent="-342900" algn="l" fontAlgn="base">
              <a:buFont typeface="Arial" panose="020B0604020202020204" pitchFamily="34" charset="0"/>
              <a:buChar char="•"/>
            </a:pPr>
            <a:r>
              <a:rPr lang="en-US" dirty="0"/>
              <a:t>Enhancing a positive, responsive culture</a:t>
            </a:r>
          </a:p>
          <a:p>
            <a:pPr marL="800100" lvl="1" indent="-342900" algn="l" fontAlgn="base">
              <a:buFont typeface="Arial" panose="020B0604020202020204" pitchFamily="34" charset="0"/>
              <a:buChar char="•"/>
            </a:pPr>
            <a:r>
              <a:rPr lang="en-US" dirty="0"/>
              <a:t>Offering cooperating teacher support through orientations</a:t>
            </a:r>
          </a:p>
          <a:p>
            <a:pPr marL="800100" lvl="1" indent="-342900" algn="l" fontAlgn="base">
              <a:buFont typeface="Arial" panose="020B0604020202020204" pitchFamily="34" charset="0"/>
              <a:buChar char="•"/>
            </a:pPr>
            <a:r>
              <a:rPr lang="en-US" dirty="0"/>
              <a:t>Building trust</a:t>
            </a:r>
          </a:p>
          <a:p>
            <a:pPr marL="800100" lvl="1" indent="-342900" algn="l" fontAlgn="base">
              <a:buFont typeface="Arial" panose="020B0604020202020204" pitchFamily="34" charset="0"/>
              <a:buChar char="•"/>
            </a:pPr>
            <a:r>
              <a:rPr lang="en-US" dirty="0"/>
              <a:t>Sharing celebrations</a:t>
            </a:r>
          </a:p>
          <a:p>
            <a:pPr marL="800100" lvl="1" indent="-342900" algn="l" fontAlgn="base">
              <a:buFont typeface="Arial" panose="020B0604020202020204" pitchFamily="34" charset="0"/>
              <a:buChar char="•"/>
            </a:pPr>
            <a:r>
              <a:rPr lang="en-US" dirty="0"/>
              <a:t>And, as always….</a:t>
            </a:r>
            <a:r>
              <a:rPr lang="en-US" b="1" dirty="0"/>
              <a:t>supporting students’ mental health</a:t>
            </a:r>
            <a:br>
              <a:rPr lang="en-US" b="1" dirty="0"/>
            </a:br>
            <a:endParaRPr lang="en-US" b="1" dirty="0"/>
          </a:p>
          <a:p>
            <a:pPr marL="342900" indent="-342900" algn="l" fontAlgn="base">
              <a:buFont typeface="Arial" panose="020B0604020202020204" pitchFamily="34" charset="0"/>
              <a:buChar char="•"/>
            </a:pPr>
            <a:r>
              <a:rPr lang="en-US" dirty="0"/>
              <a:t>2023-2024</a:t>
            </a:r>
          </a:p>
          <a:p>
            <a:pPr marL="800100" lvl="1" indent="-342900" algn="l" fontAlgn="base">
              <a:buFont typeface="Arial" panose="020B0604020202020204" pitchFamily="34" charset="0"/>
              <a:buChar char="•"/>
            </a:pPr>
            <a:r>
              <a:rPr lang="en-US" dirty="0"/>
              <a:t>Trauma-informed classrooms</a:t>
            </a:r>
          </a:p>
          <a:p>
            <a:pPr marL="800100" lvl="1" indent="-342900" algn="l" fontAlgn="base">
              <a:buFont typeface="Arial" panose="020B0604020202020204" pitchFamily="34" charset="0"/>
              <a:buChar char="•"/>
            </a:pPr>
            <a:r>
              <a:rPr lang="en-US" dirty="0"/>
              <a:t>Culturally responsive teaching and leading standards</a:t>
            </a:r>
          </a:p>
          <a:p>
            <a:pPr marL="800100" lvl="1" indent="-342900" algn="l" fontAlgn="base">
              <a:buFont typeface="Arial" panose="020B0604020202020204" pitchFamily="34" charset="0"/>
              <a:buChar char="•"/>
            </a:pPr>
            <a:r>
              <a:rPr lang="en-US" b="1" dirty="0"/>
              <a:t>Always, always, always supporting students’ mental health</a:t>
            </a:r>
            <a:br>
              <a:rPr lang="en-US" b="1" dirty="0"/>
            </a:br>
            <a:endParaRPr lang="en-US" b="1" dirty="0"/>
          </a:p>
          <a:p>
            <a:pPr lvl="1" algn="l" fontAlgn="base"/>
            <a:endParaRPr lang="en-US" b="1" dirty="0"/>
          </a:p>
          <a:p>
            <a:pPr marL="800100" lvl="1" indent="-342900" algn="l" fontAlgn="base">
              <a:buFont typeface="Arial" panose="020B0604020202020204" pitchFamily="34" charset="0"/>
              <a:buChar char="•"/>
            </a:pPr>
            <a:endParaRPr lang="en-US" b="1" dirty="0"/>
          </a:p>
          <a:p>
            <a:pPr lvl="1" algn="l" fontAlgn="base"/>
            <a:endParaRPr lang="en-US" b="1" dirty="0"/>
          </a:p>
          <a:p>
            <a:pPr lvl="1" algn="l" fontAlgn="base"/>
            <a:endParaRPr lang="en-US" b="1" dirty="0"/>
          </a:p>
          <a:p>
            <a:pPr lvl="1" algn="l" fontAlgn="base"/>
            <a:endParaRPr lang="en-US" dirty="0"/>
          </a:p>
          <a:p>
            <a:pPr algn="l"/>
            <a:endParaRPr lang="en-US" dirty="0">
              <a:latin typeface="Avenir" charset="0"/>
              <a:ea typeface="Avenir" charset="0"/>
              <a:cs typeface="Aveni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77986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Title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790200" y="547200"/>
            <a:ext cx="7785000" cy="1044000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>
                <a:solidFill>
                  <a:schemeClr val="bg1"/>
                </a:solidFill>
                <a:latin typeface="Avenir Next" charset="0"/>
                <a:ea typeface="Avenir Next" charset="0"/>
                <a:cs typeface="Avenir Next" charset="0"/>
              </a:rPr>
              <a:t>Break</a:t>
            </a:r>
          </a:p>
        </p:txBody>
      </p:sp>
      <p:sp>
        <p:nvSpPr>
          <p:cNvPr id="7" name="Subtitle 5"/>
          <p:cNvSpPr txBox="1">
            <a:spLocks/>
          </p:cNvSpPr>
          <p:nvPr/>
        </p:nvSpPr>
        <p:spPr>
          <a:xfrm>
            <a:off x="790200" y="2226000"/>
            <a:ext cx="7668000" cy="3686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base"/>
            <a:r>
              <a:rPr lang="en-US" dirty="0">
                <a:latin typeface="Avenir" charset="0"/>
                <a:ea typeface="Avenir" charset="0"/>
                <a:cs typeface="Avenir" charset="0"/>
              </a:rPr>
              <a:t>At 10:45:</a:t>
            </a:r>
          </a:p>
          <a:p>
            <a:pPr algn="l" fontAlgn="base"/>
            <a:endParaRPr lang="en-US" dirty="0">
              <a:latin typeface="Avenir" charset="0"/>
              <a:ea typeface="Avenir" charset="0"/>
              <a:cs typeface="Avenir" charset="0"/>
            </a:endParaRPr>
          </a:p>
          <a:p>
            <a:pPr algn="l" fontAlgn="base"/>
            <a:r>
              <a:rPr lang="en-US" dirty="0">
                <a:latin typeface="Avenir" charset="0"/>
                <a:ea typeface="Avenir" charset="0"/>
                <a:cs typeface="Avenir" charset="0"/>
              </a:rPr>
              <a:t>Michelle </a:t>
            </a:r>
            <a:r>
              <a:rPr lang="en-US" dirty="0" err="1">
                <a:latin typeface="Avenir" charset="0"/>
                <a:ea typeface="Avenir" charset="0"/>
                <a:cs typeface="Avenir" charset="0"/>
              </a:rPr>
              <a:t>Naese</a:t>
            </a:r>
            <a:r>
              <a:rPr lang="en-US" dirty="0">
                <a:latin typeface="Avenir" charset="0"/>
                <a:ea typeface="Avenir" charset="0"/>
                <a:cs typeface="Avenir" charset="0"/>
              </a:rPr>
              <a:t> and Elizabeth Coder from the Office of Diversity and Social Justice Education </a:t>
            </a:r>
            <a:r>
              <a:rPr lang="en-US" sz="1800" b="0" i="1" dirty="0">
                <a:solidFill>
                  <a:srgbClr val="13294B"/>
                </a:solidFill>
                <a:effectLst/>
                <a:latin typeface="inherit"/>
              </a:rPr>
              <a:t> </a:t>
            </a:r>
            <a:endParaRPr lang="en-US" dirty="0">
              <a:latin typeface="Avenir" charset="0"/>
              <a:ea typeface="Avenir" charset="0"/>
              <a:cs typeface="Aveni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29774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Title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790200" y="547200"/>
            <a:ext cx="7785000" cy="104400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charset="0"/>
                <a:ea typeface="Avenir Next" charset="0"/>
                <a:cs typeface="Avenir Next" charset="0"/>
              </a:rPr>
              <a:t>Resources</a:t>
            </a:r>
          </a:p>
        </p:txBody>
      </p:sp>
      <p:sp>
        <p:nvSpPr>
          <p:cNvPr id="7" name="Subtitle 5"/>
          <p:cNvSpPr txBox="1">
            <a:spLocks/>
          </p:cNvSpPr>
          <p:nvPr/>
        </p:nvSpPr>
        <p:spPr>
          <a:xfrm>
            <a:off x="790200" y="2226000"/>
            <a:ext cx="7668000" cy="36864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latin typeface="Avenir" charset="0"/>
                <a:ea typeface="Avenir" charset="0"/>
                <a:cs typeface="Avenir" charset="0"/>
              </a:rPr>
              <a:t>Council on Teacher Education (</a:t>
            </a:r>
            <a:r>
              <a:rPr lang="en-US" dirty="0" err="1">
                <a:latin typeface="Avenir" charset="0"/>
                <a:ea typeface="Avenir" charset="0"/>
                <a:cs typeface="Avenir" charset="0"/>
              </a:rPr>
              <a:t>CoTE</a:t>
            </a:r>
            <a:r>
              <a:rPr lang="en-US" dirty="0">
                <a:latin typeface="Avenir" charset="0"/>
                <a:ea typeface="Avenir" charset="0"/>
                <a:cs typeface="Avenir" charset="0"/>
              </a:rPr>
              <a:t>)</a:t>
            </a:r>
          </a:p>
          <a:p>
            <a:pPr algn="l"/>
            <a:r>
              <a:rPr lang="en-US" dirty="0">
                <a:latin typeface="Avenir" charset="0"/>
                <a:ea typeface="Avenir" charset="0"/>
                <a:cs typeface="Avenir" charset="0"/>
              </a:rPr>
              <a:t>	</a:t>
            </a:r>
            <a:r>
              <a:rPr lang="en-US" dirty="0">
                <a:latin typeface="Avenir" charset="0"/>
                <a:ea typeface="Avenir" charset="0"/>
                <a:cs typeface="Avenir" charset="0"/>
                <a:hlinkClick r:id="rId3"/>
              </a:rPr>
              <a:t>https://www.cote.illinois.edu/</a:t>
            </a:r>
            <a:endParaRPr lang="en-US" dirty="0">
              <a:latin typeface="Avenir" charset="0"/>
              <a:ea typeface="Avenir" charset="0"/>
              <a:cs typeface="Avenir" charset="0"/>
            </a:endParaRPr>
          </a:p>
          <a:p>
            <a:pPr algn="l"/>
            <a:r>
              <a:rPr lang="en-US" dirty="0">
                <a:latin typeface="Avenir" charset="0"/>
                <a:ea typeface="Avenir" charset="0"/>
                <a:cs typeface="Avenir" charset="0"/>
              </a:rPr>
              <a:t>	</a:t>
            </a:r>
          </a:p>
          <a:p>
            <a:pPr algn="l"/>
            <a:r>
              <a:rPr lang="en-US" dirty="0">
                <a:latin typeface="Avenir" charset="0"/>
                <a:ea typeface="Avenir" charset="0"/>
                <a:cs typeface="Avenir" charset="0"/>
              </a:rPr>
              <a:t>School and Community Experiences (SCE)</a:t>
            </a:r>
          </a:p>
          <a:p>
            <a:pPr algn="l"/>
            <a:r>
              <a:rPr lang="en-US" dirty="0">
                <a:latin typeface="Avenir" charset="0"/>
                <a:ea typeface="Avenir" charset="0"/>
                <a:cs typeface="Avenir" charset="0"/>
              </a:rPr>
              <a:t>	</a:t>
            </a:r>
            <a:r>
              <a:rPr lang="en-US" dirty="0">
                <a:latin typeface="Avenir" charset="0"/>
                <a:ea typeface="Avenir" charset="0"/>
                <a:cs typeface="Avenir" charset="0"/>
                <a:hlinkClick r:id="rId4"/>
              </a:rPr>
              <a:t>https://sce.education.illinois.edu/</a:t>
            </a:r>
            <a:endParaRPr lang="en-US" dirty="0">
              <a:latin typeface="Avenir" charset="0"/>
              <a:ea typeface="Avenir" charset="0"/>
              <a:cs typeface="Avenir" charset="0"/>
            </a:endParaRPr>
          </a:p>
          <a:p>
            <a:pPr algn="l"/>
            <a:endParaRPr lang="en-US" dirty="0">
              <a:latin typeface="Avenir" charset="0"/>
              <a:ea typeface="Avenir" charset="0"/>
              <a:cs typeface="Avenir" charset="0"/>
            </a:endParaRPr>
          </a:p>
          <a:p>
            <a:pPr algn="l"/>
            <a:r>
              <a:rPr lang="en-US" dirty="0">
                <a:latin typeface="Avenir" charset="0"/>
                <a:ea typeface="Avenir" charset="0"/>
                <a:cs typeface="Avenir" charset="0"/>
              </a:rPr>
              <a:t>Student Assistance Center (Campus)</a:t>
            </a:r>
          </a:p>
          <a:p>
            <a:pPr algn="l"/>
            <a:r>
              <a:rPr lang="en-US" dirty="0">
                <a:latin typeface="Avenir" charset="0"/>
                <a:ea typeface="Avenir" charset="0"/>
                <a:cs typeface="Avenir" charset="0"/>
              </a:rPr>
              <a:t>	</a:t>
            </a:r>
            <a:r>
              <a:rPr lang="en-US" dirty="0">
                <a:latin typeface="Avenir" charset="0"/>
                <a:ea typeface="Avenir" charset="0"/>
                <a:cs typeface="Avenir" charset="0"/>
                <a:hlinkClick r:id="rId5"/>
              </a:rPr>
              <a:t>https://odos.illinois.edu/community-of-care/student-assistance-center/</a:t>
            </a:r>
            <a:endParaRPr lang="en-US" dirty="0">
              <a:latin typeface="Avenir" charset="0"/>
              <a:ea typeface="Avenir" charset="0"/>
              <a:cs typeface="Avenir" charset="0"/>
            </a:endParaRPr>
          </a:p>
          <a:p>
            <a:pPr algn="l"/>
            <a:endParaRPr lang="en-US" dirty="0">
              <a:latin typeface="Avenir" charset="0"/>
              <a:ea typeface="Avenir" charset="0"/>
              <a:cs typeface="Aveni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03930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39" r="909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275867" y="-10136"/>
            <a:ext cx="4592270" cy="9144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3414" y="2575034"/>
            <a:ext cx="6808922" cy="2904494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Avenir Next" charset="0"/>
                <a:ea typeface="Avenir Next" charset="0"/>
                <a:cs typeface="Avenir Next" charset="0"/>
              </a:rPr>
              <a:t>SUPERVISOR ORIENTATION</a:t>
            </a:r>
            <a:br>
              <a:rPr lang="en-US" sz="3600" b="1" dirty="0">
                <a:latin typeface="Avenir Next" charset="0"/>
                <a:ea typeface="Avenir Next" charset="0"/>
                <a:cs typeface="Avenir Next" charset="0"/>
              </a:rPr>
            </a:br>
            <a:r>
              <a:rPr lang="en-US" sz="3600" b="1" dirty="0">
                <a:latin typeface="Avenir Next" charset="0"/>
                <a:ea typeface="Avenir Next" charset="0"/>
                <a:cs typeface="Avenir Next" charset="0"/>
              </a:rPr>
              <a:t>-all programs-</a:t>
            </a:r>
            <a:br>
              <a:rPr lang="en-US" sz="4000" b="1" dirty="0">
                <a:latin typeface="Avenir Next" charset="0"/>
                <a:ea typeface="Avenir Next" charset="0"/>
                <a:cs typeface="Avenir Next" charset="0"/>
              </a:rPr>
            </a:br>
            <a:br>
              <a:rPr lang="en-US" sz="4000" b="1" dirty="0">
                <a:latin typeface="Avenir Next" charset="0"/>
                <a:ea typeface="Avenir Next" charset="0"/>
                <a:cs typeface="Avenir Next" charset="0"/>
              </a:rPr>
            </a:br>
            <a:endParaRPr lang="en-US" sz="4000" dirty="0"/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7339422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303414" y="5624945"/>
            <a:ext cx="6808922" cy="592975"/>
          </a:xfrm>
        </p:spPr>
        <p:txBody>
          <a:bodyPr anchor="ctr">
            <a:normAutofit/>
          </a:bodyPr>
          <a:lstStyle/>
          <a:p>
            <a:pPr algn="l"/>
            <a:r>
              <a:rPr lang="en-US" b="1">
                <a:latin typeface="Avenir Next"/>
                <a:ea typeface="Avenir Next" charset="0"/>
                <a:cs typeface="Avenir Next" charset="0"/>
              </a:rPr>
              <a:t>Fall 2023</a:t>
            </a:r>
            <a:endParaRPr lang="en-US" b="1" dirty="0">
              <a:latin typeface="Avenir Next" charset="0"/>
              <a:ea typeface="Avenir Next" charset="0"/>
              <a:cs typeface="Avenir Next" charset="0"/>
            </a:endParaRPr>
          </a:p>
        </p:txBody>
      </p:sp>
      <p:sp>
        <p:nvSpPr>
          <p:cNvPr id="7" name="Subtitle 5"/>
          <p:cNvSpPr txBox="1">
            <a:spLocks/>
          </p:cNvSpPr>
          <p:nvPr/>
        </p:nvSpPr>
        <p:spPr>
          <a:xfrm>
            <a:off x="790200" y="2226000"/>
            <a:ext cx="7668000" cy="3686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dirty="0">
              <a:latin typeface="Avenir" charset="0"/>
              <a:ea typeface="Avenir" charset="0"/>
              <a:cs typeface="Aveni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53272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Title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790200" y="547200"/>
            <a:ext cx="7785000" cy="104400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charset="0"/>
                <a:ea typeface="Avenir Next" charset="0"/>
                <a:cs typeface="Avenir Next" charset="0"/>
              </a:rPr>
              <a:t>IN CLOSING…</a:t>
            </a:r>
          </a:p>
        </p:txBody>
      </p:sp>
      <p:sp>
        <p:nvSpPr>
          <p:cNvPr id="7" name="Subtitle 5"/>
          <p:cNvSpPr txBox="1">
            <a:spLocks/>
          </p:cNvSpPr>
          <p:nvPr/>
        </p:nvSpPr>
        <p:spPr>
          <a:xfrm>
            <a:off x="790200" y="2226000"/>
            <a:ext cx="7668000" cy="3686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dirty="0">
              <a:latin typeface="Avenir" charset="0"/>
              <a:ea typeface="Avenir" charset="0"/>
              <a:cs typeface="Avenir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8E3AFBE-FCC4-49C5-B552-3D69F52DA7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1100" y="1988100"/>
            <a:ext cx="5283200" cy="392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4065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71237"/>
          </a:xfrm>
        </p:spPr>
      </p:pic>
    </p:spTree>
    <p:extLst>
      <p:ext uri="{BB962C8B-B14F-4D97-AF65-F5344CB8AC3E}">
        <p14:creationId xmlns:p14="http://schemas.microsoft.com/office/powerpoint/2010/main" val="15500294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336136" y="1336710"/>
            <a:ext cx="6858000" cy="418458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088181" y="1092216"/>
            <a:ext cx="6346209" cy="41820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833933" y="3515977"/>
            <a:ext cx="2501979" cy="418206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176002" y="1496845"/>
            <a:ext cx="6858001" cy="386430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74277" y="1668285"/>
            <a:ext cx="4318303" cy="3238727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94787C-1A97-D442-B24F-6DFCF9FB4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797" y="586855"/>
            <a:ext cx="3172575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3500" dirty="0">
                <a:solidFill>
                  <a:srgbClr val="FFFFFF"/>
                </a:solidFill>
              </a:rPr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05AFC8-E42E-1D4B-B592-D06DA73110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9166" y="810304"/>
            <a:ext cx="3646835" cy="5546047"/>
          </a:xfrm>
        </p:spPr>
        <p:txBody>
          <a:bodyPr anchor="ctr">
            <a:normAutofit lnSpcReduction="10000"/>
          </a:bodyPr>
          <a:lstStyle/>
          <a:p>
            <a:r>
              <a:rPr lang="en-US" sz="1700" dirty="0"/>
              <a:t>Welcome and Introductions</a:t>
            </a:r>
          </a:p>
          <a:p>
            <a:r>
              <a:rPr lang="en-US" sz="1700" dirty="0"/>
              <a:t>Dr. Sarah </a:t>
            </a:r>
            <a:r>
              <a:rPr lang="en-US" sz="1700" dirty="0" err="1"/>
              <a:t>McCarthey</a:t>
            </a:r>
            <a:endParaRPr lang="en-US" sz="1700" dirty="0"/>
          </a:p>
          <a:p>
            <a:r>
              <a:rPr lang="en-US" sz="1700" dirty="0"/>
              <a:t>Getting to Know You</a:t>
            </a:r>
          </a:p>
          <a:p>
            <a:r>
              <a:rPr lang="en-US" sz="1700" dirty="0"/>
              <a:t>GOAL of School and Community Experiences</a:t>
            </a:r>
          </a:p>
          <a:p>
            <a:pPr lvl="1"/>
            <a:r>
              <a:rPr lang="en-US" sz="1300" dirty="0"/>
              <a:t>Your role</a:t>
            </a:r>
          </a:p>
          <a:p>
            <a:pPr lvl="1"/>
            <a:r>
              <a:rPr lang="en-US" sz="1300" dirty="0"/>
              <a:t>Our students</a:t>
            </a:r>
          </a:p>
          <a:p>
            <a:r>
              <a:rPr lang="en-US" sz="1700" dirty="0"/>
              <a:t>Break</a:t>
            </a:r>
          </a:p>
          <a:p>
            <a:r>
              <a:rPr lang="en-US" sz="1700" dirty="0"/>
              <a:t>Culturally Responsive Teaching and Leading Standards</a:t>
            </a:r>
          </a:p>
          <a:p>
            <a:r>
              <a:rPr lang="en-US" sz="1700" dirty="0"/>
              <a:t>Looking Back, Looking Ahead</a:t>
            </a:r>
          </a:p>
          <a:p>
            <a:r>
              <a:rPr lang="en-US" sz="1700"/>
              <a:t>Break</a:t>
            </a:r>
            <a:endParaRPr lang="en-US" sz="1700" dirty="0"/>
          </a:p>
          <a:p>
            <a:r>
              <a:rPr lang="en-US" sz="1700" dirty="0"/>
              <a:t>Michelle </a:t>
            </a:r>
            <a:r>
              <a:rPr lang="en-US" sz="1700" dirty="0" err="1"/>
              <a:t>Naese</a:t>
            </a:r>
            <a:r>
              <a:rPr lang="en-US" sz="1700" dirty="0"/>
              <a:t> and Elizabeth Coder, Office of Diversity and Social Justice Education</a:t>
            </a:r>
          </a:p>
          <a:p>
            <a:endParaRPr lang="en-US" sz="1700" dirty="0"/>
          </a:p>
          <a:p>
            <a:r>
              <a:rPr lang="en-US" sz="1700" dirty="0"/>
              <a:t>POTLUCK, followed by program level meetings at 1pm</a:t>
            </a:r>
          </a:p>
          <a:p>
            <a:pPr marL="0" indent="0">
              <a:buNone/>
            </a:pPr>
            <a:endParaRPr lang="en-US" sz="1700" dirty="0"/>
          </a:p>
          <a:p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8141193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Title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790200" y="547200"/>
            <a:ext cx="7785000" cy="1044000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>
                <a:solidFill>
                  <a:schemeClr val="bg1"/>
                </a:solidFill>
                <a:latin typeface="Avenir Next" charset="0"/>
                <a:ea typeface="Avenir Next" charset="0"/>
                <a:cs typeface="Avenir Next" charset="0"/>
              </a:rPr>
              <a:t>Introductions</a:t>
            </a:r>
          </a:p>
        </p:txBody>
      </p:sp>
      <p:sp>
        <p:nvSpPr>
          <p:cNvPr id="7" name="Subtitle 5"/>
          <p:cNvSpPr txBox="1">
            <a:spLocks/>
          </p:cNvSpPr>
          <p:nvPr/>
        </p:nvSpPr>
        <p:spPr>
          <a:xfrm>
            <a:off x="790200" y="2226000"/>
            <a:ext cx="7668000" cy="3686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Avenir" charset="0"/>
                <a:ea typeface="Avenir" charset="0"/>
                <a:cs typeface="Avenir" charset="0"/>
              </a:rPr>
              <a:t>Dr. Cara </a:t>
            </a:r>
            <a:r>
              <a:rPr lang="en-US" dirty="0" err="1">
                <a:latin typeface="Avenir" charset="0"/>
                <a:ea typeface="Avenir" charset="0"/>
                <a:cs typeface="Avenir" charset="0"/>
              </a:rPr>
              <a:t>Gutzmer</a:t>
            </a:r>
            <a:r>
              <a:rPr lang="en-US" dirty="0">
                <a:latin typeface="Avenir" charset="0"/>
                <a:ea typeface="Avenir" charset="0"/>
                <a:cs typeface="Avenir" charset="0"/>
              </a:rPr>
              <a:t>, Director of School and Community Experiences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>
              <a:latin typeface="Avenir" charset="0"/>
              <a:ea typeface="Avenir" charset="0"/>
              <a:cs typeface="Avenir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Avenir" charset="0"/>
                <a:ea typeface="Avenir" charset="0"/>
                <a:cs typeface="Avenir" charset="0"/>
              </a:rPr>
              <a:t>Sue Talbott, Clinical Experiences Specialist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>
              <a:latin typeface="Avenir" charset="0"/>
              <a:ea typeface="Avenir" charset="0"/>
              <a:cs typeface="Avenir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Avenir" charset="0"/>
                <a:ea typeface="Avenir" charset="0"/>
                <a:cs typeface="Avenir" charset="0"/>
              </a:rPr>
              <a:t>Danielle </a:t>
            </a:r>
            <a:r>
              <a:rPr lang="en-US" dirty="0" err="1">
                <a:latin typeface="Avenir" charset="0"/>
                <a:ea typeface="Avenir" charset="0"/>
                <a:cs typeface="Avenir" charset="0"/>
              </a:rPr>
              <a:t>Galardy</a:t>
            </a:r>
            <a:r>
              <a:rPr lang="en-US" dirty="0">
                <a:latin typeface="Avenir" charset="0"/>
                <a:ea typeface="Avenir" charset="0"/>
                <a:cs typeface="Avenir" charset="0"/>
              </a:rPr>
              <a:t>, Office Manager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>
              <a:latin typeface="Avenir" charset="0"/>
              <a:ea typeface="Avenir" charset="0"/>
              <a:cs typeface="Avenir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Avenir" charset="0"/>
                <a:ea typeface="Avenir" charset="0"/>
                <a:cs typeface="Avenir" charset="0"/>
              </a:rPr>
              <a:t>Welcome remarks from Dr. Sarah </a:t>
            </a:r>
            <a:r>
              <a:rPr lang="en-US" dirty="0" err="1">
                <a:latin typeface="Avenir" charset="0"/>
                <a:ea typeface="Avenir" charset="0"/>
                <a:cs typeface="Avenir" charset="0"/>
              </a:rPr>
              <a:t>McCarthey</a:t>
            </a:r>
            <a:endParaRPr lang="en-US" dirty="0">
              <a:latin typeface="Avenir" charset="0"/>
              <a:ea typeface="Avenir" charset="0"/>
              <a:cs typeface="Aveni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96504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Title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790200" y="547200"/>
            <a:ext cx="7785000" cy="1044000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>
                <a:solidFill>
                  <a:schemeClr val="bg1"/>
                </a:solidFill>
                <a:latin typeface="Avenir Next" charset="0"/>
                <a:ea typeface="Avenir Next" charset="0"/>
                <a:cs typeface="Avenir Next" charset="0"/>
              </a:rPr>
              <a:t>Introductions</a:t>
            </a:r>
          </a:p>
        </p:txBody>
      </p:sp>
      <p:sp>
        <p:nvSpPr>
          <p:cNvPr id="7" name="Subtitle 5"/>
          <p:cNvSpPr txBox="1">
            <a:spLocks/>
          </p:cNvSpPr>
          <p:nvPr/>
        </p:nvSpPr>
        <p:spPr>
          <a:xfrm>
            <a:off x="790200" y="2226000"/>
            <a:ext cx="7668000" cy="3686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Avenir" charset="0"/>
                <a:ea typeface="Avenir" charset="0"/>
                <a:cs typeface="Avenir" charset="0"/>
              </a:rPr>
              <a:t>Intros – name, years in education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>
              <a:latin typeface="Avenir" charset="0"/>
              <a:ea typeface="Avenir" charset="0"/>
              <a:cs typeface="Avenir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Avenir" charset="0"/>
                <a:ea typeface="Avenir" charset="0"/>
                <a:cs typeface="Avenir" charset="0"/>
              </a:rPr>
              <a:t>Four corners with clock partners activity</a:t>
            </a:r>
          </a:p>
        </p:txBody>
      </p:sp>
    </p:spTree>
    <p:extLst>
      <p:ext uri="{BB962C8B-B14F-4D97-AF65-F5344CB8AC3E}">
        <p14:creationId xmlns:p14="http://schemas.microsoft.com/office/powerpoint/2010/main" val="30324729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Title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790200" y="547200"/>
            <a:ext cx="7785000" cy="1044000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>
                <a:solidFill>
                  <a:schemeClr val="bg1"/>
                </a:solidFill>
                <a:latin typeface="Avenir Next" charset="0"/>
                <a:ea typeface="Avenir Next" charset="0"/>
                <a:cs typeface="Avenir Next" charset="0"/>
              </a:rPr>
              <a:t>Four Corners</a:t>
            </a:r>
          </a:p>
        </p:txBody>
      </p:sp>
      <p:sp>
        <p:nvSpPr>
          <p:cNvPr id="7" name="Subtitle 5"/>
          <p:cNvSpPr txBox="1">
            <a:spLocks/>
          </p:cNvSpPr>
          <p:nvPr/>
        </p:nvSpPr>
        <p:spPr>
          <a:xfrm>
            <a:off x="790200" y="2226000"/>
            <a:ext cx="7668000" cy="3686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Avenir" charset="0"/>
                <a:ea typeface="Avenir" charset="0"/>
                <a:cs typeface="Avenir" charset="0"/>
              </a:rPr>
              <a:t>My favorite vacation spot is: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Avenir" charset="0"/>
                <a:ea typeface="Avenir" charset="0"/>
                <a:cs typeface="Avenir" charset="0"/>
              </a:rPr>
              <a:t>RED: Somewhere with water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Avenir" charset="0"/>
                <a:ea typeface="Avenir" charset="0"/>
                <a:cs typeface="Avenir" charset="0"/>
              </a:rPr>
              <a:t>BLUE: Mountains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Avenir" charset="0"/>
                <a:ea typeface="Avenir" charset="0"/>
                <a:cs typeface="Avenir" charset="0"/>
              </a:rPr>
              <a:t>YELLOW: City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Avenir" charset="0"/>
                <a:ea typeface="Avenir" charset="0"/>
                <a:cs typeface="Avenir" charset="0"/>
              </a:rPr>
              <a:t>GREEN: Other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en-US" dirty="0">
              <a:latin typeface="Avenir" charset="0"/>
              <a:ea typeface="Avenir" charset="0"/>
              <a:cs typeface="Avenir" charset="0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en-US" dirty="0">
              <a:latin typeface="Avenir" charset="0"/>
              <a:ea typeface="Avenir" charset="0"/>
              <a:cs typeface="Avenir" charset="0"/>
            </a:endParaRPr>
          </a:p>
          <a:p>
            <a:pPr lvl="1" algn="l"/>
            <a:r>
              <a:rPr lang="en-US" dirty="0">
                <a:latin typeface="Avenir" charset="0"/>
                <a:ea typeface="Avenir" charset="0"/>
                <a:cs typeface="Avenir" charset="0"/>
              </a:rPr>
              <a:t>Find a partner and add each other’s name to your 12:00 spot.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en-US" dirty="0">
              <a:latin typeface="Avenir" charset="0"/>
              <a:ea typeface="Avenir" charset="0"/>
              <a:cs typeface="Aveni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41223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Title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790200" y="547200"/>
            <a:ext cx="7785000" cy="1044000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>
                <a:solidFill>
                  <a:schemeClr val="bg1"/>
                </a:solidFill>
                <a:latin typeface="Avenir Next" charset="0"/>
                <a:ea typeface="Avenir Next" charset="0"/>
                <a:cs typeface="Avenir Next" charset="0"/>
              </a:rPr>
              <a:t>Four Corners</a:t>
            </a:r>
          </a:p>
        </p:txBody>
      </p:sp>
      <p:sp>
        <p:nvSpPr>
          <p:cNvPr id="7" name="Subtitle 5"/>
          <p:cNvSpPr txBox="1">
            <a:spLocks/>
          </p:cNvSpPr>
          <p:nvPr/>
        </p:nvSpPr>
        <p:spPr>
          <a:xfrm>
            <a:off x="790200" y="2226000"/>
            <a:ext cx="7668000" cy="3686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Avenir" charset="0"/>
                <a:ea typeface="Avenir" charset="0"/>
                <a:cs typeface="Avenir" charset="0"/>
              </a:rPr>
              <a:t>My grade to teach is: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Avenir" charset="0"/>
                <a:ea typeface="Avenir" charset="0"/>
                <a:cs typeface="Avenir" charset="0"/>
              </a:rPr>
              <a:t>RED: K-3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Avenir" charset="0"/>
                <a:ea typeface="Avenir" charset="0"/>
                <a:cs typeface="Avenir" charset="0"/>
              </a:rPr>
              <a:t>BLUE: 3-5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Avenir" charset="0"/>
                <a:ea typeface="Avenir" charset="0"/>
                <a:cs typeface="Avenir" charset="0"/>
              </a:rPr>
              <a:t>YELLOW: 6-8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Avenir" charset="0"/>
                <a:ea typeface="Avenir" charset="0"/>
                <a:cs typeface="Avenir" charset="0"/>
              </a:rPr>
              <a:t>GREEN: 9-12</a:t>
            </a:r>
          </a:p>
          <a:p>
            <a:pPr lvl="1" algn="l"/>
            <a:endParaRPr lang="en-US" dirty="0">
              <a:latin typeface="Avenir" charset="0"/>
              <a:ea typeface="Avenir" charset="0"/>
              <a:cs typeface="Avenir" charset="0"/>
            </a:endParaRPr>
          </a:p>
          <a:p>
            <a:pPr lvl="1" algn="l"/>
            <a:endParaRPr lang="en-US" dirty="0">
              <a:latin typeface="Avenir" charset="0"/>
              <a:ea typeface="Avenir" charset="0"/>
              <a:cs typeface="Avenir" charset="0"/>
            </a:endParaRPr>
          </a:p>
          <a:p>
            <a:pPr lvl="1" algn="l"/>
            <a:r>
              <a:rPr lang="en-US" dirty="0">
                <a:latin typeface="Avenir" charset="0"/>
                <a:ea typeface="Avenir" charset="0"/>
                <a:cs typeface="Avenir" charset="0"/>
              </a:rPr>
              <a:t>Find a partner and add each other’s name to your 3:00 spot.</a:t>
            </a:r>
          </a:p>
        </p:txBody>
      </p:sp>
    </p:spTree>
    <p:extLst>
      <p:ext uri="{BB962C8B-B14F-4D97-AF65-F5344CB8AC3E}">
        <p14:creationId xmlns:p14="http://schemas.microsoft.com/office/powerpoint/2010/main" val="28936227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Title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790200" y="547200"/>
            <a:ext cx="7785000" cy="1044000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>
                <a:solidFill>
                  <a:schemeClr val="bg1"/>
                </a:solidFill>
                <a:latin typeface="Avenir Next" charset="0"/>
                <a:ea typeface="Avenir Next" charset="0"/>
                <a:cs typeface="Avenir Next" charset="0"/>
              </a:rPr>
              <a:t>Four Corners</a:t>
            </a:r>
          </a:p>
        </p:txBody>
      </p:sp>
      <p:sp>
        <p:nvSpPr>
          <p:cNvPr id="7" name="Subtitle 5"/>
          <p:cNvSpPr txBox="1">
            <a:spLocks/>
          </p:cNvSpPr>
          <p:nvPr/>
        </p:nvSpPr>
        <p:spPr>
          <a:xfrm>
            <a:off x="790200" y="2226000"/>
            <a:ext cx="7668000" cy="3686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Avenir" charset="0"/>
                <a:ea typeface="Avenir" charset="0"/>
                <a:cs typeface="Avenir" charset="0"/>
              </a:rPr>
              <a:t>When I was a kid, my favorite special was: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Avenir" charset="0"/>
                <a:ea typeface="Avenir" charset="0"/>
                <a:cs typeface="Avenir" charset="0"/>
              </a:rPr>
              <a:t>PE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Avenir" charset="0"/>
                <a:ea typeface="Avenir" charset="0"/>
                <a:cs typeface="Avenir" charset="0"/>
              </a:rPr>
              <a:t>Music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Avenir" charset="0"/>
                <a:ea typeface="Avenir" charset="0"/>
                <a:cs typeface="Avenir" charset="0"/>
              </a:rPr>
              <a:t>Art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Avenir" charset="0"/>
                <a:ea typeface="Avenir" charset="0"/>
                <a:cs typeface="Avenir" charset="0"/>
              </a:rPr>
              <a:t>Other</a:t>
            </a:r>
          </a:p>
          <a:p>
            <a:pPr lvl="1" algn="l"/>
            <a:endParaRPr lang="en-US" dirty="0">
              <a:latin typeface="Avenir" charset="0"/>
              <a:ea typeface="Avenir" charset="0"/>
              <a:cs typeface="Avenir" charset="0"/>
            </a:endParaRPr>
          </a:p>
          <a:p>
            <a:pPr lvl="1" algn="l"/>
            <a:r>
              <a:rPr lang="en-US" dirty="0">
                <a:latin typeface="Avenir" charset="0"/>
                <a:ea typeface="Avenir" charset="0"/>
                <a:cs typeface="Avenir" charset="0"/>
              </a:rPr>
              <a:t>Find a partner and add each other’s name to your 6:00 spot.</a:t>
            </a:r>
          </a:p>
        </p:txBody>
      </p:sp>
    </p:spTree>
    <p:extLst>
      <p:ext uri="{BB962C8B-B14F-4D97-AF65-F5344CB8AC3E}">
        <p14:creationId xmlns:p14="http://schemas.microsoft.com/office/powerpoint/2010/main" val="23957005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Title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38963"/>
          </a:xfrm>
        </p:spPr>
      </p:pic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790200" y="547200"/>
            <a:ext cx="7785000" cy="1044000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>
                <a:solidFill>
                  <a:schemeClr val="bg1"/>
                </a:solidFill>
                <a:latin typeface="Avenir Next" charset="0"/>
                <a:ea typeface="Avenir Next" charset="0"/>
                <a:cs typeface="Avenir Next" charset="0"/>
              </a:rPr>
              <a:t>Your role</a:t>
            </a:r>
          </a:p>
        </p:txBody>
      </p:sp>
      <p:sp>
        <p:nvSpPr>
          <p:cNvPr id="7" name="Subtitle 5"/>
          <p:cNvSpPr txBox="1">
            <a:spLocks/>
          </p:cNvSpPr>
          <p:nvPr/>
        </p:nvSpPr>
        <p:spPr>
          <a:xfrm>
            <a:off x="790200" y="2226000"/>
            <a:ext cx="7668000" cy="3686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dirty="0">
              <a:latin typeface="Avenir" charset="0"/>
              <a:ea typeface="Avenir" charset="0"/>
              <a:cs typeface="Avenir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A2EA6D9-463F-CD49-A0B9-F0802F6E82D5}"/>
              </a:ext>
            </a:extLst>
          </p:cNvPr>
          <p:cNvSpPr/>
          <p:nvPr/>
        </p:nvSpPr>
        <p:spPr>
          <a:xfrm>
            <a:off x="1538100" y="2316163"/>
            <a:ext cx="6067800" cy="120032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400" spc="5" dirty="0">
                <a:cs typeface="Calibri"/>
              </a:rPr>
              <a:t>What IS your role???</a:t>
            </a:r>
          </a:p>
          <a:p>
            <a:endParaRPr lang="en-US" sz="2400" spc="5" dirty="0">
              <a:cs typeface="Calibri"/>
            </a:endParaRPr>
          </a:p>
          <a:p>
            <a:r>
              <a:rPr lang="en-US" sz="2400" spc="5" dirty="0">
                <a:cs typeface="Calibri"/>
              </a:rPr>
              <a:t>Let's talk!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D539C0-94FD-DBD6-432A-8E27B2B3CF0F}"/>
              </a:ext>
            </a:extLst>
          </p:cNvPr>
          <p:cNvSpPr txBox="1"/>
          <p:nvPr/>
        </p:nvSpPr>
        <p:spPr>
          <a:xfrm>
            <a:off x="3200400" y="3200400"/>
            <a:ext cx="2743200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1100" i="1" dirty="0">
              <a:solidFill>
                <a:srgbClr val="13294B"/>
              </a:solidFill>
              <a:latin typeface="inherit"/>
            </a:endParaRPr>
          </a:p>
        </p:txBody>
      </p:sp>
    </p:spTree>
    <p:extLst>
      <p:ext uri="{BB962C8B-B14F-4D97-AF65-F5344CB8AC3E}">
        <p14:creationId xmlns:p14="http://schemas.microsoft.com/office/powerpoint/2010/main" val="36732368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4303</TotalTime>
  <Words>615</Words>
  <Application>Microsoft Office PowerPoint</Application>
  <PresentationFormat>On-screen Show (4:3)</PresentationFormat>
  <Paragraphs>146</Paragraphs>
  <Slides>21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SUPERVISOR ORIENTATION -all programs-  </vt:lpstr>
      <vt:lpstr>AGENDA</vt:lpstr>
      <vt:lpstr>Title</vt:lpstr>
      <vt:lpstr>Title</vt:lpstr>
      <vt:lpstr>Title</vt:lpstr>
      <vt:lpstr>Title</vt:lpstr>
      <vt:lpstr>Title</vt:lpstr>
      <vt:lpstr>Title</vt:lpstr>
      <vt:lpstr>Title</vt:lpstr>
      <vt:lpstr>Title</vt:lpstr>
      <vt:lpstr>Title</vt:lpstr>
      <vt:lpstr>Title</vt:lpstr>
      <vt:lpstr>Title</vt:lpstr>
      <vt:lpstr>Title</vt:lpstr>
      <vt:lpstr>Title</vt:lpstr>
      <vt:lpstr>Title</vt:lpstr>
      <vt:lpstr>Title</vt:lpstr>
      <vt:lpstr>Title</vt:lpstr>
      <vt:lpstr>Title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Talbott, Susan J</cp:lastModifiedBy>
  <cp:revision>118</cp:revision>
  <dcterms:created xsi:type="dcterms:W3CDTF">2017-10-17T21:15:21Z</dcterms:created>
  <dcterms:modified xsi:type="dcterms:W3CDTF">2023-08-16T16:03:45Z</dcterms:modified>
</cp:coreProperties>
</file>