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nton" pitchFamily="2" charset="0"/>
      <p:regular r:id="rId14"/>
    </p:embeddedFont>
    <p:embeddedFont>
      <p:font typeface="Anton Italics" panose="020B0604020202020204" charset="0"/>
      <p:regular r:id="rId15"/>
    </p:embeddedFont>
    <p:embeddedFont>
      <p:font typeface="Canva Sans" panose="020B0604020202020204" charset="0"/>
      <p:regular r:id="rId16"/>
    </p:embeddedFont>
    <p:embeddedFont>
      <p:font typeface="Canva Sans Bold" panose="020B0604020202020204" charset="0"/>
      <p:regular r:id="rId17"/>
    </p:embeddedFont>
    <p:embeddedFont>
      <p:font typeface="Canva Sans Bold Italics" panose="020B0604020202020204" charset="0"/>
      <p:regular r:id="rId18"/>
    </p:embeddedFont>
    <p:embeddedFont>
      <p:font typeface="Canva Sans Medium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2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8.sv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3.svg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sv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50981" y="2559441"/>
            <a:ext cx="11386038" cy="5168118"/>
            <a:chOff x="0" y="0"/>
            <a:chExt cx="2998792" cy="13611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98792" cy="1361151"/>
            </a:xfrm>
            <a:custGeom>
              <a:avLst/>
              <a:gdLst/>
              <a:ahLst/>
              <a:cxnLst/>
              <a:rect l="l" t="t" r="r" b="b"/>
              <a:pathLst>
                <a:path w="2998792" h="1361151">
                  <a:moveTo>
                    <a:pt x="67995" y="0"/>
                  </a:moveTo>
                  <a:lnTo>
                    <a:pt x="2930797" y="0"/>
                  </a:lnTo>
                  <a:cubicBezTo>
                    <a:pt x="2948830" y="0"/>
                    <a:pt x="2966125" y="7164"/>
                    <a:pt x="2978877" y="19915"/>
                  </a:cubicBezTo>
                  <a:cubicBezTo>
                    <a:pt x="2991628" y="32667"/>
                    <a:pt x="2998792" y="49961"/>
                    <a:pt x="2998792" y="67995"/>
                  </a:cubicBezTo>
                  <a:lnTo>
                    <a:pt x="2998792" y="1293156"/>
                  </a:lnTo>
                  <a:cubicBezTo>
                    <a:pt x="2998792" y="1311189"/>
                    <a:pt x="2991628" y="1328484"/>
                    <a:pt x="2978877" y="1341235"/>
                  </a:cubicBezTo>
                  <a:cubicBezTo>
                    <a:pt x="2966125" y="1353987"/>
                    <a:pt x="2948830" y="1361151"/>
                    <a:pt x="2930797" y="1361151"/>
                  </a:cubicBezTo>
                  <a:lnTo>
                    <a:pt x="67995" y="1361151"/>
                  </a:lnTo>
                  <a:cubicBezTo>
                    <a:pt x="49961" y="1361151"/>
                    <a:pt x="32667" y="1353987"/>
                    <a:pt x="19915" y="1341235"/>
                  </a:cubicBezTo>
                  <a:cubicBezTo>
                    <a:pt x="7164" y="1328484"/>
                    <a:pt x="0" y="1311189"/>
                    <a:pt x="0" y="1293156"/>
                  </a:cubicBezTo>
                  <a:lnTo>
                    <a:pt x="0" y="67995"/>
                  </a:lnTo>
                  <a:cubicBezTo>
                    <a:pt x="0" y="49961"/>
                    <a:pt x="7164" y="32667"/>
                    <a:pt x="19915" y="19915"/>
                  </a:cubicBezTo>
                  <a:cubicBezTo>
                    <a:pt x="32667" y="7164"/>
                    <a:pt x="49961" y="0"/>
                    <a:pt x="67995" y="0"/>
                  </a:cubicBezTo>
                  <a:close/>
                </a:path>
              </a:pathLst>
            </a:custGeom>
            <a:solidFill>
              <a:srgbClr val="F9F9F9"/>
            </a:solidFill>
            <a:ln w="85725" cap="rnd">
              <a:solidFill>
                <a:srgbClr val="FF5F05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98792" cy="1399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 flipV="1">
            <a:off x="14696619" y="6172200"/>
            <a:ext cx="3591381" cy="4114800"/>
          </a:xfrm>
          <a:custGeom>
            <a:avLst/>
            <a:gdLst/>
            <a:ahLst/>
            <a:cxnLst/>
            <a:rect l="l" t="t" r="r" b="b"/>
            <a:pathLst>
              <a:path w="3591381" h="4114800">
                <a:moveTo>
                  <a:pt x="3591381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91381" y="0"/>
                </a:lnTo>
                <a:lnTo>
                  <a:pt x="3591381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V="1">
            <a:off x="0" y="0"/>
            <a:ext cx="3845468" cy="4114800"/>
          </a:xfrm>
          <a:custGeom>
            <a:avLst/>
            <a:gdLst/>
            <a:ahLst/>
            <a:cxnLst/>
            <a:rect l="l" t="t" r="r" b="b"/>
            <a:pathLst>
              <a:path w="3845468" h="4114800">
                <a:moveTo>
                  <a:pt x="0" y="4114800"/>
                </a:moveTo>
                <a:lnTo>
                  <a:pt x="3845468" y="4114800"/>
                </a:lnTo>
                <a:lnTo>
                  <a:pt x="384546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5137888" y="2995640"/>
            <a:ext cx="8012223" cy="3719471"/>
            <a:chOff x="0" y="0"/>
            <a:chExt cx="10682964" cy="4959295"/>
          </a:xfrm>
        </p:grpSpPr>
        <p:sp>
          <p:nvSpPr>
            <p:cNvPr id="8" name="TextBox 8"/>
            <p:cNvSpPr txBox="1"/>
            <p:nvPr/>
          </p:nvSpPr>
          <p:spPr>
            <a:xfrm>
              <a:off x="0" y="-257175"/>
              <a:ext cx="10682964" cy="3065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359"/>
                </a:lnSpc>
              </a:pPr>
              <a:r>
                <a:rPr lang="en-US" sz="13828">
                  <a:solidFill>
                    <a:srgbClr val="FF5F05"/>
                  </a:solidFill>
                  <a:latin typeface="Anton"/>
                  <a:ea typeface="Anton"/>
                  <a:cs typeface="Anton"/>
                  <a:sym typeface="Anton"/>
                </a:rPr>
                <a:t>Advising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67325" y="1893846"/>
              <a:ext cx="9348314" cy="3065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359"/>
                </a:lnSpc>
              </a:pPr>
              <a:r>
                <a:rPr lang="en-US" sz="13828">
                  <a:solidFill>
                    <a:srgbClr val="13294B"/>
                  </a:solidFill>
                  <a:latin typeface="Anton"/>
                  <a:ea typeface="Anton"/>
                  <a:cs typeface="Anton"/>
                  <a:sym typeface="Anton"/>
                </a:rPr>
                <a:t>To-dos</a:t>
              </a:r>
            </a:p>
          </p:txBody>
        </p:sp>
      </p:grpSp>
      <p:sp>
        <p:nvSpPr>
          <p:cNvPr id="10" name="Freeform 10"/>
          <p:cNvSpPr/>
          <p:nvPr/>
        </p:nvSpPr>
        <p:spPr>
          <a:xfrm flipH="1" flipV="1">
            <a:off x="14849019" y="6324600"/>
            <a:ext cx="3591381" cy="4114800"/>
          </a:xfrm>
          <a:custGeom>
            <a:avLst/>
            <a:gdLst/>
            <a:ahLst/>
            <a:cxnLst/>
            <a:rect l="l" t="t" r="r" b="b"/>
            <a:pathLst>
              <a:path w="3591381" h="4114800">
                <a:moveTo>
                  <a:pt x="3591381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91381" y="0"/>
                </a:lnTo>
                <a:lnTo>
                  <a:pt x="3591381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5490283" y="6591300"/>
            <a:ext cx="7480846" cy="778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dirty="0">
                <a:solidFill>
                  <a:srgbClr val="707372"/>
                </a:solidFill>
                <a:latin typeface="Anton Italics"/>
                <a:ea typeface="Anton Italics"/>
                <a:cs typeface="Anton Italics"/>
                <a:sym typeface="Anton Italics"/>
              </a:rPr>
              <a:t>Student Teaching Orientation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9531" y="1416252"/>
            <a:ext cx="14508939" cy="7454497"/>
            <a:chOff x="0" y="0"/>
            <a:chExt cx="3821284" cy="19633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21284" cy="1963324"/>
            </a:xfrm>
            <a:custGeom>
              <a:avLst/>
              <a:gdLst/>
              <a:ahLst/>
              <a:cxnLst/>
              <a:rect l="l" t="t" r="r" b="b"/>
              <a:pathLst>
                <a:path w="3821284" h="1963324">
                  <a:moveTo>
                    <a:pt x="53360" y="0"/>
                  </a:moveTo>
                  <a:lnTo>
                    <a:pt x="3767925" y="0"/>
                  </a:lnTo>
                  <a:cubicBezTo>
                    <a:pt x="3782077" y="0"/>
                    <a:pt x="3795649" y="5622"/>
                    <a:pt x="3805656" y="15629"/>
                  </a:cubicBezTo>
                  <a:cubicBezTo>
                    <a:pt x="3815662" y="25636"/>
                    <a:pt x="3821284" y="39208"/>
                    <a:pt x="3821284" y="53360"/>
                  </a:cubicBezTo>
                  <a:lnTo>
                    <a:pt x="3821284" y="1909964"/>
                  </a:lnTo>
                  <a:cubicBezTo>
                    <a:pt x="3821284" y="1939434"/>
                    <a:pt x="3797394" y="1963324"/>
                    <a:pt x="3767925" y="1963324"/>
                  </a:cubicBezTo>
                  <a:lnTo>
                    <a:pt x="53360" y="1963324"/>
                  </a:lnTo>
                  <a:cubicBezTo>
                    <a:pt x="23890" y="1963324"/>
                    <a:pt x="0" y="1939434"/>
                    <a:pt x="0" y="1909964"/>
                  </a:cubicBezTo>
                  <a:lnTo>
                    <a:pt x="0" y="53360"/>
                  </a:lnTo>
                  <a:cubicBezTo>
                    <a:pt x="0" y="23890"/>
                    <a:pt x="23890" y="0"/>
                    <a:pt x="53360" y="0"/>
                  </a:cubicBezTo>
                  <a:close/>
                </a:path>
              </a:pathLst>
            </a:custGeom>
            <a:solidFill>
              <a:srgbClr val="F9F9F9"/>
            </a:solidFill>
            <a:ln w="57150" cap="rnd">
              <a:solidFill>
                <a:srgbClr val="FF5F05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21284" cy="2001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649635">
            <a:off x="-1132553" y="8153866"/>
            <a:ext cx="6044167" cy="2208868"/>
          </a:xfrm>
          <a:custGeom>
            <a:avLst/>
            <a:gdLst/>
            <a:ahLst/>
            <a:cxnLst/>
            <a:rect l="l" t="t" r="r" b="b"/>
            <a:pathLst>
              <a:path w="6044167" h="2208868">
                <a:moveTo>
                  <a:pt x="0" y="0"/>
                </a:moveTo>
                <a:lnTo>
                  <a:pt x="6044167" y="0"/>
                </a:lnTo>
                <a:lnTo>
                  <a:pt x="6044167" y="2208868"/>
                </a:lnTo>
                <a:lnTo>
                  <a:pt x="0" y="22088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348559" y="1711801"/>
            <a:ext cx="11590881" cy="137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72"/>
              </a:lnSpc>
            </a:pPr>
            <a:r>
              <a:rPr lang="en-US" sz="8051">
                <a:solidFill>
                  <a:srgbClr val="FF5F05"/>
                </a:solidFill>
                <a:latin typeface="Anton"/>
                <a:ea typeface="Anton"/>
                <a:cs typeface="Anton"/>
                <a:sym typeface="Anton"/>
              </a:rPr>
              <a:t>WORK WITH YOUR ADVISOR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84842" y="3347466"/>
            <a:ext cx="9118315" cy="637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3782" b="1">
                <a:solidFill>
                  <a:srgbClr val="13294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Academic Advisor can: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82393" y="4241991"/>
            <a:ext cx="1192321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13294B"/>
                </a:solidFill>
                <a:latin typeface="Canva Sans"/>
                <a:ea typeface="Canva Sans"/>
                <a:cs typeface="Canva Sans"/>
                <a:sym typeface="Canva Sans"/>
              </a:rPr>
              <a:t>Clarify questions on your degree audit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82393" y="5112576"/>
            <a:ext cx="1192321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13294B"/>
                </a:solidFill>
                <a:latin typeface="Canva Sans"/>
                <a:ea typeface="Canva Sans"/>
                <a:cs typeface="Canva Sans"/>
                <a:sym typeface="Canva Sans"/>
              </a:rPr>
              <a:t>Look over ESL/Bilingual endorsement progress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82393" y="5983161"/>
            <a:ext cx="11923214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13294B"/>
                </a:solidFill>
                <a:latin typeface="Canva Sans"/>
                <a:ea typeface="Canva Sans"/>
                <a:cs typeface="Canva Sans"/>
                <a:sym typeface="Canva Sans"/>
              </a:rPr>
              <a:t>Provide suggestions on completing degree requirements if needed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82393" y="7491921"/>
            <a:ext cx="1192321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13294B"/>
                </a:solidFill>
                <a:latin typeface="Canva Sans"/>
                <a:ea typeface="Canva Sans"/>
                <a:cs typeface="Canva Sans"/>
                <a:sym typeface="Canva Sans"/>
              </a:rPr>
              <a:t>Confirm if you have applied to graduate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9531" y="1416252"/>
            <a:ext cx="14508939" cy="7454497"/>
            <a:chOff x="0" y="0"/>
            <a:chExt cx="3821284" cy="19633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21284" cy="1963324"/>
            </a:xfrm>
            <a:custGeom>
              <a:avLst/>
              <a:gdLst/>
              <a:ahLst/>
              <a:cxnLst/>
              <a:rect l="l" t="t" r="r" b="b"/>
              <a:pathLst>
                <a:path w="3821284" h="1963324">
                  <a:moveTo>
                    <a:pt x="53360" y="0"/>
                  </a:moveTo>
                  <a:lnTo>
                    <a:pt x="3767925" y="0"/>
                  </a:lnTo>
                  <a:cubicBezTo>
                    <a:pt x="3782077" y="0"/>
                    <a:pt x="3795649" y="5622"/>
                    <a:pt x="3805656" y="15629"/>
                  </a:cubicBezTo>
                  <a:cubicBezTo>
                    <a:pt x="3815662" y="25636"/>
                    <a:pt x="3821284" y="39208"/>
                    <a:pt x="3821284" y="53360"/>
                  </a:cubicBezTo>
                  <a:lnTo>
                    <a:pt x="3821284" y="1909964"/>
                  </a:lnTo>
                  <a:cubicBezTo>
                    <a:pt x="3821284" y="1939434"/>
                    <a:pt x="3797394" y="1963324"/>
                    <a:pt x="3767925" y="1963324"/>
                  </a:cubicBezTo>
                  <a:lnTo>
                    <a:pt x="53360" y="1963324"/>
                  </a:lnTo>
                  <a:cubicBezTo>
                    <a:pt x="23890" y="1963324"/>
                    <a:pt x="0" y="1939434"/>
                    <a:pt x="0" y="1909964"/>
                  </a:cubicBezTo>
                  <a:lnTo>
                    <a:pt x="0" y="53360"/>
                  </a:lnTo>
                  <a:cubicBezTo>
                    <a:pt x="0" y="23890"/>
                    <a:pt x="23890" y="0"/>
                    <a:pt x="53360" y="0"/>
                  </a:cubicBezTo>
                  <a:close/>
                </a:path>
              </a:pathLst>
            </a:custGeom>
            <a:solidFill>
              <a:srgbClr val="F9F9F9"/>
            </a:solidFill>
            <a:ln w="57150" cap="rnd">
              <a:solidFill>
                <a:srgbClr val="FF5F05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21284" cy="2001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649635">
            <a:off x="-1132553" y="8153866"/>
            <a:ext cx="6044167" cy="2208868"/>
          </a:xfrm>
          <a:custGeom>
            <a:avLst/>
            <a:gdLst/>
            <a:ahLst/>
            <a:cxnLst/>
            <a:rect l="l" t="t" r="r" b="b"/>
            <a:pathLst>
              <a:path w="6044167" h="2208868">
                <a:moveTo>
                  <a:pt x="0" y="0"/>
                </a:moveTo>
                <a:lnTo>
                  <a:pt x="6044167" y="0"/>
                </a:lnTo>
                <a:lnTo>
                  <a:pt x="6044167" y="2208868"/>
                </a:lnTo>
                <a:lnTo>
                  <a:pt x="0" y="22088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348559" y="6991331"/>
            <a:ext cx="12157283" cy="604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5"/>
              </a:lnSpc>
            </a:pPr>
            <a:r>
              <a:rPr lang="en-US" sz="3582" b="1">
                <a:solidFill>
                  <a:srgbClr val="13294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Applying to graduate       participating in convocation </a:t>
            </a:r>
          </a:p>
        </p:txBody>
      </p:sp>
      <p:sp>
        <p:nvSpPr>
          <p:cNvPr id="7" name="Freeform 7"/>
          <p:cNvSpPr/>
          <p:nvPr/>
        </p:nvSpPr>
        <p:spPr>
          <a:xfrm>
            <a:off x="8381243" y="7216021"/>
            <a:ext cx="374998" cy="316873"/>
          </a:xfrm>
          <a:custGeom>
            <a:avLst/>
            <a:gdLst/>
            <a:ahLst/>
            <a:cxnLst/>
            <a:rect l="l" t="t" r="r" b="b"/>
            <a:pathLst>
              <a:path w="374998" h="316873">
                <a:moveTo>
                  <a:pt x="0" y="0"/>
                </a:moveTo>
                <a:lnTo>
                  <a:pt x="374998" y="0"/>
                </a:lnTo>
                <a:lnTo>
                  <a:pt x="374998" y="316873"/>
                </a:lnTo>
                <a:lnTo>
                  <a:pt x="0" y="316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348559" y="1730851"/>
            <a:ext cx="11590881" cy="125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2"/>
              </a:lnSpc>
            </a:pPr>
            <a:r>
              <a:rPr lang="en-US" sz="7352">
                <a:solidFill>
                  <a:srgbClr val="FF5F05"/>
                </a:solidFill>
                <a:latin typeface="Anton"/>
                <a:ea typeface="Anton"/>
                <a:cs typeface="Anton"/>
                <a:sym typeface="Anton"/>
              </a:rPr>
              <a:t>COMMENCEMENT &amp; CONVOCATION </a:t>
            </a:r>
          </a:p>
        </p:txBody>
      </p:sp>
      <p:sp>
        <p:nvSpPr>
          <p:cNvPr id="9" name="Freeform 9"/>
          <p:cNvSpPr/>
          <p:nvPr/>
        </p:nvSpPr>
        <p:spPr>
          <a:xfrm rot="-1226183">
            <a:off x="2609521" y="1720468"/>
            <a:ext cx="1307022" cy="591427"/>
          </a:xfrm>
          <a:custGeom>
            <a:avLst/>
            <a:gdLst/>
            <a:ahLst/>
            <a:cxnLst/>
            <a:rect l="l" t="t" r="r" b="b"/>
            <a:pathLst>
              <a:path w="1307022" h="591427">
                <a:moveTo>
                  <a:pt x="0" y="0"/>
                </a:moveTo>
                <a:lnTo>
                  <a:pt x="1307021" y="0"/>
                </a:lnTo>
                <a:lnTo>
                  <a:pt x="1307021" y="591427"/>
                </a:lnTo>
                <a:lnTo>
                  <a:pt x="0" y="591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3348559" y="3614515"/>
            <a:ext cx="11590881" cy="197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3782" b="1">
                <a:solidFill>
                  <a:srgbClr val="13294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Keep an eye out for information on participating in Campus-wide Commencement and College of Education Convocation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78639" y="5956908"/>
            <a:ext cx="11021577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FF5F05"/>
                </a:solidFill>
                <a:latin typeface="Canva Sans"/>
                <a:ea typeface="Canva Sans"/>
                <a:cs typeface="Canva Sans"/>
                <a:sym typeface="Canva Sans"/>
              </a:rPr>
              <a:t>https://education.illinois.edu/student-resources/convocation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50981" y="2559441"/>
            <a:ext cx="11386038" cy="5168118"/>
            <a:chOff x="0" y="0"/>
            <a:chExt cx="2998792" cy="13611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98792" cy="1361151"/>
            </a:xfrm>
            <a:custGeom>
              <a:avLst/>
              <a:gdLst/>
              <a:ahLst/>
              <a:cxnLst/>
              <a:rect l="l" t="t" r="r" b="b"/>
              <a:pathLst>
                <a:path w="2998792" h="1361151">
                  <a:moveTo>
                    <a:pt x="67995" y="0"/>
                  </a:moveTo>
                  <a:lnTo>
                    <a:pt x="2930797" y="0"/>
                  </a:lnTo>
                  <a:cubicBezTo>
                    <a:pt x="2948830" y="0"/>
                    <a:pt x="2966125" y="7164"/>
                    <a:pt x="2978877" y="19915"/>
                  </a:cubicBezTo>
                  <a:cubicBezTo>
                    <a:pt x="2991628" y="32667"/>
                    <a:pt x="2998792" y="49961"/>
                    <a:pt x="2998792" y="67995"/>
                  </a:cubicBezTo>
                  <a:lnTo>
                    <a:pt x="2998792" y="1293156"/>
                  </a:lnTo>
                  <a:cubicBezTo>
                    <a:pt x="2998792" y="1311189"/>
                    <a:pt x="2991628" y="1328484"/>
                    <a:pt x="2978877" y="1341235"/>
                  </a:cubicBezTo>
                  <a:cubicBezTo>
                    <a:pt x="2966125" y="1353987"/>
                    <a:pt x="2948830" y="1361151"/>
                    <a:pt x="2930797" y="1361151"/>
                  </a:cubicBezTo>
                  <a:lnTo>
                    <a:pt x="67995" y="1361151"/>
                  </a:lnTo>
                  <a:cubicBezTo>
                    <a:pt x="49961" y="1361151"/>
                    <a:pt x="32667" y="1353987"/>
                    <a:pt x="19915" y="1341235"/>
                  </a:cubicBezTo>
                  <a:cubicBezTo>
                    <a:pt x="7164" y="1328484"/>
                    <a:pt x="0" y="1311189"/>
                    <a:pt x="0" y="1293156"/>
                  </a:cubicBezTo>
                  <a:lnTo>
                    <a:pt x="0" y="67995"/>
                  </a:lnTo>
                  <a:cubicBezTo>
                    <a:pt x="0" y="49961"/>
                    <a:pt x="7164" y="32667"/>
                    <a:pt x="19915" y="19915"/>
                  </a:cubicBezTo>
                  <a:cubicBezTo>
                    <a:pt x="32667" y="7164"/>
                    <a:pt x="49961" y="0"/>
                    <a:pt x="67995" y="0"/>
                  </a:cubicBezTo>
                  <a:close/>
                </a:path>
              </a:pathLst>
            </a:custGeom>
            <a:solidFill>
              <a:srgbClr val="F9F9F9"/>
            </a:solidFill>
            <a:ln w="85725" cap="rnd">
              <a:solidFill>
                <a:srgbClr val="FF5F05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98792" cy="1399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 flipV="1">
            <a:off x="14696619" y="6172200"/>
            <a:ext cx="3591381" cy="4114800"/>
          </a:xfrm>
          <a:custGeom>
            <a:avLst/>
            <a:gdLst/>
            <a:ahLst/>
            <a:cxnLst/>
            <a:rect l="l" t="t" r="r" b="b"/>
            <a:pathLst>
              <a:path w="3591381" h="4114800">
                <a:moveTo>
                  <a:pt x="3591381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91381" y="0"/>
                </a:lnTo>
                <a:lnTo>
                  <a:pt x="3591381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V="1">
            <a:off x="0" y="0"/>
            <a:ext cx="3845468" cy="4114800"/>
          </a:xfrm>
          <a:custGeom>
            <a:avLst/>
            <a:gdLst/>
            <a:ahLst/>
            <a:cxnLst/>
            <a:rect l="l" t="t" r="r" b="b"/>
            <a:pathLst>
              <a:path w="3845468" h="4114800">
                <a:moveTo>
                  <a:pt x="0" y="4114800"/>
                </a:moveTo>
                <a:lnTo>
                  <a:pt x="3845468" y="4114800"/>
                </a:lnTo>
                <a:lnTo>
                  <a:pt x="384546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137888" y="3833222"/>
            <a:ext cx="8012223" cy="2363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59"/>
              </a:lnSpc>
            </a:pPr>
            <a:r>
              <a:rPr lang="en-US" sz="13828">
                <a:solidFill>
                  <a:srgbClr val="FF5F05"/>
                </a:solidFill>
                <a:latin typeface="Anton"/>
                <a:ea typeface="Anton"/>
                <a:cs typeface="Anton"/>
                <a:sym typeface="Anton"/>
              </a:rPr>
              <a:t>Thanks!</a:t>
            </a:r>
          </a:p>
        </p:txBody>
      </p:sp>
      <p:sp>
        <p:nvSpPr>
          <p:cNvPr id="8" name="Freeform 8"/>
          <p:cNvSpPr/>
          <p:nvPr/>
        </p:nvSpPr>
        <p:spPr>
          <a:xfrm flipH="1" flipV="1">
            <a:off x="14849019" y="6324600"/>
            <a:ext cx="3591381" cy="4114800"/>
          </a:xfrm>
          <a:custGeom>
            <a:avLst/>
            <a:gdLst/>
            <a:ahLst/>
            <a:cxnLst/>
            <a:rect l="l" t="t" r="r" b="b"/>
            <a:pathLst>
              <a:path w="3591381" h="4114800">
                <a:moveTo>
                  <a:pt x="3591381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91381" y="0"/>
                </a:lnTo>
                <a:lnTo>
                  <a:pt x="3591381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6342" y="485775"/>
            <a:ext cx="16295317" cy="8165911"/>
            <a:chOff x="0" y="0"/>
            <a:chExt cx="4291771" cy="21506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91771" cy="2150693"/>
            </a:xfrm>
            <a:custGeom>
              <a:avLst/>
              <a:gdLst/>
              <a:ahLst/>
              <a:cxnLst/>
              <a:rect l="l" t="t" r="r" b="b"/>
              <a:pathLst>
                <a:path w="4291771" h="2150693">
                  <a:moveTo>
                    <a:pt x="47510" y="0"/>
                  </a:moveTo>
                  <a:lnTo>
                    <a:pt x="4244261" y="0"/>
                  </a:lnTo>
                  <a:cubicBezTo>
                    <a:pt x="4270500" y="0"/>
                    <a:pt x="4291771" y="21271"/>
                    <a:pt x="4291771" y="47510"/>
                  </a:cubicBezTo>
                  <a:lnTo>
                    <a:pt x="4291771" y="2103182"/>
                  </a:lnTo>
                  <a:cubicBezTo>
                    <a:pt x="4291771" y="2129422"/>
                    <a:pt x="4270500" y="2150693"/>
                    <a:pt x="4244261" y="2150693"/>
                  </a:cubicBezTo>
                  <a:lnTo>
                    <a:pt x="47510" y="2150693"/>
                  </a:lnTo>
                  <a:cubicBezTo>
                    <a:pt x="21271" y="2150693"/>
                    <a:pt x="0" y="2129422"/>
                    <a:pt x="0" y="2103182"/>
                  </a:cubicBezTo>
                  <a:lnTo>
                    <a:pt x="0" y="47510"/>
                  </a:lnTo>
                  <a:cubicBezTo>
                    <a:pt x="0" y="21271"/>
                    <a:pt x="21271" y="0"/>
                    <a:pt x="47510" y="0"/>
                  </a:cubicBezTo>
                  <a:close/>
                </a:path>
              </a:pathLst>
            </a:custGeom>
            <a:solidFill>
              <a:srgbClr val="F9F9F9"/>
            </a:solidFill>
            <a:ln w="57150" cap="rnd">
              <a:solidFill>
                <a:srgbClr val="FF5F05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91771" cy="21887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8100000">
            <a:off x="-856006" y="621268"/>
            <a:ext cx="4760609" cy="1739786"/>
          </a:xfrm>
          <a:custGeom>
            <a:avLst/>
            <a:gdLst/>
            <a:ahLst/>
            <a:cxnLst/>
            <a:rect l="l" t="t" r="r" b="b"/>
            <a:pathLst>
              <a:path w="4760609" h="1739786">
                <a:moveTo>
                  <a:pt x="0" y="0"/>
                </a:moveTo>
                <a:lnTo>
                  <a:pt x="4760609" y="0"/>
                </a:lnTo>
                <a:lnTo>
                  <a:pt x="4760609" y="1739786"/>
                </a:lnTo>
                <a:lnTo>
                  <a:pt x="0" y="17397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381423" y="1974126"/>
            <a:ext cx="3719851" cy="4814504"/>
            <a:chOff x="0" y="0"/>
            <a:chExt cx="627997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7997" cy="812800"/>
            </a:xfrm>
            <a:custGeom>
              <a:avLst/>
              <a:gdLst/>
              <a:ahLst/>
              <a:cxnLst/>
              <a:rect l="l" t="t" r="r" b="b"/>
              <a:pathLst>
                <a:path w="627997" h="812800">
                  <a:moveTo>
                    <a:pt x="0" y="0"/>
                  </a:moveTo>
                  <a:lnTo>
                    <a:pt x="627997" y="0"/>
                  </a:lnTo>
                  <a:lnTo>
                    <a:pt x="627997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72357" r="-65267" b="-15465"/>
              </a:stretch>
            </a:blipFill>
            <a:ln w="38100" cap="sq">
              <a:solidFill>
                <a:srgbClr val="FF5F0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284074" y="1974126"/>
            <a:ext cx="3719851" cy="4814504"/>
            <a:chOff x="0" y="0"/>
            <a:chExt cx="627997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7997" cy="812800"/>
            </a:xfrm>
            <a:custGeom>
              <a:avLst/>
              <a:gdLst/>
              <a:ahLst/>
              <a:cxnLst/>
              <a:rect l="l" t="t" r="r" b="b"/>
              <a:pathLst>
                <a:path w="627997" h="812800">
                  <a:moveTo>
                    <a:pt x="0" y="0"/>
                  </a:moveTo>
                  <a:lnTo>
                    <a:pt x="627997" y="0"/>
                  </a:lnTo>
                  <a:lnTo>
                    <a:pt x="627997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 l="-1770" r="-1770"/>
              </a:stretch>
            </a:blipFill>
            <a:ln w="38100" cap="sq">
              <a:solidFill>
                <a:srgbClr val="FF5F0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186725" y="1974126"/>
            <a:ext cx="3719851" cy="4814504"/>
            <a:chOff x="0" y="0"/>
            <a:chExt cx="627997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7997" cy="812800"/>
            </a:xfrm>
            <a:custGeom>
              <a:avLst/>
              <a:gdLst/>
              <a:ahLst/>
              <a:cxnLst/>
              <a:rect l="l" t="t" r="r" b="b"/>
              <a:pathLst>
                <a:path w="627997" h="812800">
                  <a:moveTo>
                    <a:pt x="0" y="0"/>
                  </a:moveTo>
                  <a:lnTo>
                    <a:pt x="627997" y="0"/>
                  </a:lnTo>
                  <a:lnTo>
                    <a:pt x="627997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-1770" r="-1770"/>
              </a:stretch>
            </a:blipFill>
            <a:ln w="38100" cap="sq">
              <a:solidFill>
                <a:srgbClr val="FF5F0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302683" y="6960024"/>
            <a:ext cx="3487936" cy="1165225"/>
            <a:chOff x="0" y="0"/>
            <a:chExt cx="4650581" cy="155363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66675"/>
              <a:ext cx="4650581" cy="871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13294B"/>
                  </a:solidFill>
                  <a:latin typeface="Anton"/>
                  <a:ea typeface="Anton"/>
                  <a:cs typeface="Anton"/>
                  <a:sym typeface="Anton"/>
                </a:rPr>
                <a:t>Rebekah Zhao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09947" y="984462"/>
              <a:ext cx="4230688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13294B"/>
                  </a:solidFill>
                  <a:latin typeface="Anton"/>
                  <a:ea typeface="Anton"/>
                  <a:cs typeface="Anton"/>
                  <a:sym typeface="Anton"/>
                </a:rPr>
                <a:t>rebekah2@illinois.edu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63983" y="8823136"/>
            <a:ext cx="16295317" cy="1303460"/>
            <a:chOff x="0" y="0"/>
            <a:chExt cx="4291771" cy="34329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91771" cy="343298"/>
            </a:xfrm>
            <a:custGeom>
              <a:avLst/>
              <a:gdLst/>
              <a:ahLst/>
              <a:cxnLst/>
              <a:rect l="l" t="t" r="r" b="b"/>
              <a:pathLst>
                <a:path w="4291771" h="343298">
                  <a:moveTo>
                    <a:pt x="47510" y="0"/>
                  </a:moveTo>
                  <a:lnTo>
                    <a:pt x="4244261" y="0"/>
                  </a:lnTo>
                  <a:cubicBezTo>
                    <a:pt x="4270500" y="0"/>
                    <a:pt x="4291771" y="21271"/>
                    <a:pt x="4291771" y="47510"/>
                  </a:cubicBezTo>
                  <a:lnTo>
                    <a:pt x="4291771" y="295788"/>
                  </a:lnTo>
                  <a:cubicBezTo>
                    <a:pt x="4291771" y="322027"/>
                    <a:pt x="4270500" y="343298"/>
                    <a:pt x="4244261" y="343298"/>
                  </a:cubicBezTo>
                  <a:lnTo>
                    <a:pt x="47510" y="343298"/>
                  </a:lnTo>
                  <a:cubicBezTo>
                    <a:pt x="21271" y="343298"/>
                    <a:pt x="0" y="322027"/>
                    <a:pt x="0" y="295788"/>
                  </a:cubicBezTo>
                  <a:lnTo>
                    <a:pt x="0" y="47510"/>
                  </a:lnTo>
                  <a:cubicBezTo>
                    <a:pt x="0" y="21271"/>
                    <a:pt x="21271" y="0"/>
                    <a:pt x="47510" y="0"/>
                  </a:cubicBezTo>
                  <a:close/>
                </a:path>
              </a:pathLst>
            </a:custGeom>
            <a:solidFill>
              <a:srgbClr val="F9F9F9"/>
            </a:solidFill>
            <a:ln w="57150" cap="rnd">
              <a:solidFill>
                <a:srgbClr val="FF5F05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91771" cy="381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flipH="1" flipV="1">
            <a:off x="14696619" y="6172200"/>
            <a:ext cx="3591381" cy="4114800"/>
          </a:xfrm>
          <a:custGeom>
            <a:avLst/>
            <a:gdLst/>
            <a:ahLst/>
            <a:cxnLst/>
            <a:rect l="l" t="t" r="r" b="b"/>
            <a:pathLst>
              <a:path w="3591381" h="4114800">
                <a:moveTo>
                  <a:pt x="3591381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91381" y="0"/>
                </a:lnTo>
                <a:lnTo>
                  <a:pt x="3591381" y="41148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flipH="1" flipV="1">
            <a:off x="14849019" y="6324600"/>
            <a:ext cx="3591381" cy="4114800"/>
          </a:xfrm>
          <a:custGeom>
            <a:avLst/>
            <a:gdLst/>
            <a:ahLst/>
            <a:cxnLst/>
            <a:rect l="l" t="t" r="r" b="b"/>
            <a:pathLst>
              <a:path w="3591381" h="4114800">
                <a:moveTo>
                  <a:pt x="3591381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591381" y="0"/>
                </a:lnTo>
                <a:lnTo>
                  <a:pt x="3591381" y="411480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 rot="10488281">
            <a:off x="14785476" y="9215324"/>
            <a:ext cx="1684579" cy="567954"/>
            <a:chOff x="0" y="0"/>
            <a:chExt cx="1484136" cy="50037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84136" cy="500374"/>
            </a:xfrm>
            <a:custGeom>
              <a:avLst/>
              <a:gdLst/>
              <a:ahLst/>
              <a:cxnLst/>
              <a:rect l="l" t="t" r="r" b="b"/>
              <a:pathLst>
                <a:path w="1484136" h="500374">
                  <a:moveTo>
                    <a:pt x="1484136" y="250187"/>
                  </a:moveTo>
                  <a:lnTo>
                    <a:pt x="1077736" y="0"/>
                  </a:lnTo>
                  <a:lnTo>
                    <a:pt x="1077736" y="203200"/>
                  </a:lnTo>
                  <a:lnTo>
                    <a:pt x="0" y="203200"/>
                  </a:lnTo>
                  <a:lnTo>
                    <a:pt x="0" y="297174"/>
                  </a:lnTo>
                  <a:lnTo>
                    <a:pt x="1077736" y="297174"/>
                  </a:lnTo>
                  <a:lnTo>
                    <a:pt x="1077736" y="500374"/>
                  </a:lnTo>
                  <a:lnTo>
                    <a:pt x="1484136" y="250187"/>
                  </a:lnTo>
                  <a:close/>
                </a:path>
              </a:pathLst>
            </a:custGeom>
            <a:solidFill>
              <a:srgbClr val="1329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65100"/>
              <a:ext cx="1382536" cy="132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391770" y="508655"/>
            <a:ext cx="11504460" cy="1294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72"/>
              </a:lnSpc>
            </a:pPr>
            <a:r>
              <a:rPr lang="en-US" sz="7552">
                <a:solidFill>
                  <a:srgbClr val="FF5F05"/>
                </a:solidFill>
                <a:latin typeface="Anton"/>
                <a:ea typeface="Anton"/>
                <a:cs typeface="Anton"/>
                <a:sym typeface="Anton"/>
              </a:rPr>
              <a:t>EDUCATION ADVISING TEAM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2691378" y="6960025"/>
            <a:ext cx="3099941" cy="1165224"/>
            <a:chOff x="0" y="0"/>
            <a:chExt cx="4133255" cy="1553632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76200"/>
              <a:ext cx="4133255" cy="880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4000">
                  <a:solidFill>
                    <a:srgbClr val="13294B"/>
                  </a:solidFill>
                  <a:latin typeface="Anton"/>
                  <a:ea typeface="Anton"/>
                  <a:cs typeface="Anton"/>
                  <a:sym typeface="Anton"/>
                </a:rPr>
                <a:t>Alex Kellerman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12613" y="984461"/>
              <a:ext cx="3908028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13294B"/>
                  </a:solidFill>
                  <a:latin typeface="Anton"/>
                  <a:ea typeface="Anton"/>
                  <a:cs typeface="Anton"/>
                  <a:sym typeface="Anton"/>
                </a:rPr>
                <a:t>alexk@illinois.edu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708441" y="6960025"/>
            <a:ext cx="2871118" cy="1165224"/>
            <a:chOff x="0" y="0"/>
            <a:chExt cx="3828157" cy="1553632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66675"/>
              <a:ext cx="3828058" cy="871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13294B"/>
                  </a:solidFill>
                  <a:latin typeface="Anton"/>
                  <a:ea typeface="Anton"/>
                  <a:cs typeface="Anton"/>
                  <a:sym typeface="Anton"/>
                </a:rPr>
                <a:t>Kami Lafoon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2601" y="984461"/>
              <a:ext cx="3815556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13294B"/>
                  </a:solidFill>
                  <a:latin typeface="Anton"/>
                  <a:ea typeface="Anton"/>
                  <a:cs typeface="Anton"/>
                  <a:sym typeface="Anton"/>
                </a:rPr>
                <a:t>lafoon2@illinois.edu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824741" y="9064021"/>
            <a:ext cx="3995589" cy="745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i="1">
                <a:solidFill>
                  <a:srgbClr val="13294B"/>
                </a:solidFill>
                <a:latin typeface="Anton Italics"/>
                <a:ea typeface="Anton Italics"/>
                <a:cs typeface="Anton Italics"/>
                <a:sym typeface="Anton Italics"/>
              </a:rPr>
              <a:t>Find your advisor: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043731" y="9056401"/>
            <a:ext cx="8581888" cy="78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FF5F0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education.illinois.edu/student-resources/undergraduate/undergraduate-advising-support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6532794" y="8995924"/>
            <a:ext cx="1517728" cy="862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9"/>
              </a:lnSpc>
            </a:pPr>
            <a:r>
              <a:rPr lang="en-US" sz="3100" b="1">
                <a:solidFill>
                  <a:srgbClr val="13294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will link in chat!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9531" y="1416252"/>
            <a:ext cx="14508939" cy="7454497"/>
            <a:chOff x="0" y="0"/>
            <a:chExt cx="3821284" cy="19633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21284" cy="1963324"/>
            </a:xfrm>
            <a:custGeom>
              <a:avLst/>
              <a:gdLst/>
              <a:ahLst/>
              <a:cxnLst/>
              <a:rect l="l" t="t" r="r" b="b"/>
              <a:pathLst>
                <a:path w="3821284" h="1963324">
                  <a:moveTo>
                    <a:pt x="53360" y="0"/>
                  </a:moveTo>
                  <a:lnTo>
                    <a:pt x="3767925" y="0"/>
                  </a:lnTo>
                  <a:cubicBezTo>
                    <a:pt x="3782077" y="0"/>
                    <a:pt x="3795649" y="5622"/>
                    <a:pt x="3805656" y="15629"/>
                  </a:cubicBezTo>
                  <a:cubicBezTo>
                    <a:pt x="3815662" y="25636"/>
                    <a:pt x="3821284" y="39208"/>
                    <a:pt x="3821284" y="53360"/>
                  </a:cubicBezTo>
                  <a:lnTo>
                    <a:pt x="3821284" y="1909964"/>
                  </a:lnTo>
                  <a:cubicBezTo>
                    <a:pt x="3821284" y="1939434"/>
                    <a:pt x="3797394" y="1963324"/>
                    <a:pt x="3767925" y="1963324"/>
                  </a:cubicBezTo>
                  <a:lnTo>
                    <a:pt x="53360" y="1963324"/>
                  </a:lnTo>
                  <a:cubicBezTo>
                    <a:pt x="23890" y="1963324"/>
                    <a:pt x="0" y="1939434"/>
                    <a:pt x="0" y="1909964"/>
                  </a:cubicBezTo>
                  <a:lnTo>
                    <a:pt x="0" y="53360"/>
                  </a:lnTo>
                  <a:cubicBezTo>
                    <a:pt x="0" y="23890"/>
                    <a:pt x="23890" y="0"/>
                    <a:pt x="53360" y="0"/>
                  </a:cubicBezTo>
                  <a:close/>
                </a:path>
              </a:pathLst>
            </a:custGeom>
            <a:solidFill>
              <a:srgbClr val="F9F9F9"/>
            </a:solidFill>
            <a:ln w="57150" cap="rnd">
              <a:solidFill>
                <a:srgbClr val="FF5F05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21284" cy="2001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649635">
            <a:off x="-847989" y="8033531"/>
            <a:ext cx="6044167" cy="2208868"/>
          </a:xfrm>
          <a:custGeom>
            <a:avLst/>
            <a:gdLst/>
            <a:ahLst/>
            <a:cxnLst/>
            <a:rect l="l" t="t" r="r" b="b"/>
            <a:pathLst>
              <a:path w="6044167" h="2208868">
                <a:moveTo>
                  <a:pt x="0" y="0"/>
                </a:moveTo>
                <a:lnTo>
                  <a:pt x="6044167" y="0"/>
                </a:lnTo>
                <a:lnTo>
                  <a:pt x="6044167" y="2208868"/>
                </a:lnTo>
                <a:lnTo>
                  <a:pt x="0" y="22088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3812596" y="3184655"/>
            <a:ext cx="1249334" cy="1249334"/>
            <a:chOff x="0" y="0"/>
            <a:chExt cx="329043" cy="3290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9043" cy="329043"/>
            </a:xfrm>
            <a:custGeom>
              <a:avLst/>
              <a:gdLst/>
              <a:ahLst/>
              <a:cxnLst/>
              <a:rect l="l" t="t" r="r" b="b"/>
              <a:pathLst>
                <a:path w="329043" h="329043">
                  <a:moveTo>
                    <a:pt x="0" y="0"/>
                  </a:moveTo>
                  <a:lnTo>
                    <a:pt x="329043" y="0"/>
                  </a:lnTo>
                  <a:lnTo>
                    <a:pt x="329043" y="329043"/>
                  </a:lnTo>
                  <a:lnTo>
                    <a:pt x="0" y="329043"/>
                  </a:lnTo>
                  <a:close/>
                </a:path>
              </a:pathLst>
            </a:custGeom>
            <a:solidFill>
              <a:srgbClr val="FFFFFF"/>
            </a:solidFill>
            <a:ln w="152400" cap="sq">
              <a:solidFill>
                <a:srgbClr val="13294B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29043" cy="376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812596" y="4973881"/>
            <a:ext cx="1249334" cy="1249334"/>
            <a:chOff x="0" y="0"/>
            <a:chExt cx="329043" cy="3290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9043" cy="329043"/>
            </a:xfrm>
            <a:custGeom>
              <a:avLst/>
              <a:gdLst/>
              <a:ahLst/>
              <a:cxnLst/>
              <a:rect l="l" t="t" r="r" b="b"/>
              <a:pathLst>
                <a:path w="329043" h="329043">
                  <a:moveTo>
                    <a:pt x="0" y="0"/>
                  </a:moveTo>
                  <a:lnTo>
                    <a:pt x="329043" y="0"/>
                  </a:lnTo>
                  <a:lnTo>
                    <a:pt x="329043" y="329043"/>
                  </a:lnTo>
                  <a:lnTo>
                    <a:pt x="0" y="329043"/>
                  </a:lnTo>
                  <a:close/>
                </a:path>
              </a:pathLst>
            </a:custGeom>
            <a:solidFill>
              <a:srgbClr val="FFFFFF"/>
            </a:solidFill>
            <a:ln w="152400" cap="sq">
              <a:solidFill>
                <a:srgbClr val="13294B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29043" cy="376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812596" y="6763108"/>
            <a:ext cx="1249334" cy="1249334"/>
            <a:chOff x="0" y="0"/>
            <a:chExt cx="329043" cy="3290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29043" cy="329043"/>
            </a:xfrm>
            <a:custGeom>
              <a:avLst/>
              <a:gdLst/>
              <a:ahLst/>
              <a:cxnLst/>
              <a:rect l="l" t="t" r="r" b="b"/>
              <a:pathLst>
                <a:path w="329043" h="329043">
                  <a:moveTo>
                    <a:pt x="0" y="0"/>
                  </a:moveTo>
                  <a:lnTo>
                    <a:pt x="329043" y="0"/>
                  </a:lnTo>
                  <a:lnTo>
                    <a:pt x="329043" y="329043"/>
                  </a:lnTo>
                  <a:lnTo>
                    <a:pt x="0" y="329043"/>
                  </a:lnTo>
                  <a:close/>
                </a:path>
              </a:pathLst>
            </a:custGeom>
            <a:solidFill>
              <a:srgbClr val="FFFFFF"/>
            </a:solidFill>
            <a:ln w="152400" cap="sq">
              <a:solidFill>
                <a:srgbClr val="13294B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329043" cy="376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4030142" y="3013694"/>
            <a:ext cx="1097684" cy="1141934"/>
          </a:xfrm>
          <a:custGeom>
            <a:avLst/>
            <a:gdLst/>
            <a:ahLst/>
            <a:cxnLst/>
            <a:rect l="l" t="t" r="r" b="b"/>
            <a:pathLst>
              <a:path w="1097684" h="1141934">
                <a:moveTo>
                  <a:pt x="0" y="0"/>
                </a:moveTo>
                <a:lnTo>
                  <a:pt x="1097684" y="0"/>
                </a:lnTo>
                <a:lnTo>
                  <a:pt x="1097684" y="1141934"/>
                </a:lnTo>
                <a:lnTo>
                  <a:pt x="0" y="11419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5903723" y="1470540"/>
            <a:ext cx="6480553" cy="137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72"/>
              </a:lnSpc>
            </a:pPr>
            <a:r>
              <a:rPr lang="en-US" sz="8051">
                <a:solidFill>
                  <a:srgbClr val="FF5F05"/>
                </a:solidFill>
                <a:latin typeface="Anton"/>
                <a:ea typeface="Anton"/>
                <a:cs typeface="Anton"/>
                <a:sym typeface="Anton"/>
              </a:rPr>
              <a:t>CHECKLIST</a:t>
            </a:r>
          </a:p>
        </p:txBody>
      </p:sp>
      <p:sp>
        <p:nvSpPr>
          <p:cNvPr id="17" name="Freeform 17"/>
          <p:cNvSpPr/>
          <p:nvPr/>
        </p:nvSpPr>
        <p:spPr>
          <a:xfrm>
            <a:off x="4030142" y="4780602"/>
            <a:ext cx="1097684" cy="1141934"/>
          </a:xfrm>
          <a:custGeom>
            <a:avLst/>
            <a:gdLst/>
            <a:ahLst/>
            <a:cxnLst/>
            <a:rect l="l" t="t" r="r" b="b"/>
            <a:pathLst>
              <a:path w="1097684" h="1141934">
                <a:moveTo>
                  <a:pt x="0" y="0"/>
                </a:moveTo>
                <a:lnTo>
                  <a:pt x="1097684" y="0"/>
                </a:lnTo>
                <a:lnTo>
                  <a:pt x="1097684" y="1141934"/>
                </a:lnTo>
                <a:lnTo>
                  <a:pt x="0" y="11419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4030142" y="6566115"/>
            <a:ext cx="1097684" cy="1141934"/>
          </a:xfrm>
          <a:custGeom>
            <a:avLst/>
            <a:gdLst/>
            <a:ahLst/>
            <a:cxnLst/>
            <a:rect l="l" t="t" r="r" b="b"/>
            <a:pathLst>
              <a:path w="1097684" h="1141934">
                <a:moveTo>
                  <a:pt x="0" y="0"/>
                </a:moveTo>
                <a:lnTo>
                  <a:pt x="1097684" y="0"/>
                </a:lnTo>
                <a:lnTo>
                  <a:pt x="1097684" y="1141934"/>
                </a:lnTo>
                <a:lnTo>
                  <a:pt x="0" y="11419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5477687" y="3318149"/>
            <a:ext cx="667043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13294B"/>
                </a:solidFill>
                <a:latin typeface="Canva Sans Medium"/>
                <a:ea typeface="Canva Sans Medium"/>
                <a:cs typeface="Canva Sans Medium"/>
                <a:sym typeface="Canva Sans Medium"/>
              </a:rPr>
              <a:t>Run a Degree Audit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477687" y="5107376"/>
            <a:ext cx="845681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13294B"/>
                </a:solidFill>
                <a:latin typeface="Canva Sans Medium"/>
                <a:ea typeface="Canva Sans Medium"/>
                <a:cs typeface="Canva Sans Medium"/>
                <a:sym typeface="Canva Sans Medium"/>
              </a:rPr>
              <a:t>Register for spring classes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477687" y="6896602"/>
            <a:ext cx="845681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13294B"/>
                </a:solidFill>
                <a:latin typeface="Canva Sans Medium"/>
                <a:ea typeface="Canva Sans Medium"/>
                <a:cs typeface="Canva Sans Medium"/>
                <a:sym typeface="Canva Sans Medium"/>
              </a:rPr>
              <a:t>Apply to graduate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9531" y="1416252"/>
            <a:ext cx="14508939" cy="7454497"/>
            <a:chOff x="0" y="0"/>
            <a:chExt cx="3821284" cy="19633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21284" cy="1963324"/>
            </a:xfrm>
            <a:custGeom>
              <a:avLst/>
              <a:gdLst/>
              <a:ahLst/>
              <a:cxnLst/>
              <a:rect l="l" t="t" r="r" b="b"/>
              <a:pathLst>
                <a:path w="3821284" h="1963324">
                  <a:moveTo>
                    <a:pt x="53360" y="0"/>
                  </a:moveTo>
                  <a:lnTo>
                    <a:pt x="3767925" y="0"/>
                  </a:lnTo>
                  <a:cubicBezTo>
                    <a:pt x="3782077" y="0"/>
                    <a:pt x="3795649" y="5622"/>
                    <a:pt x="3805656" y="15629"/>
                  </a:cubicBezTo>
                  <a:cubicBezTo>
                    <a:pt x="3815662" y="25636"/>
                    <a:pt x="3821284" y="39208"/>
                    <a:pt x="3821284" y="53360"/>
                  </a:cubicBezTo>
                  <a:lnTo>
                    <a:pt x="3821284" y="1909964"/>
                  </a:lnTo>
                  <a:cubicBezTo>
                    <a:pt x="3821284" y="1939434"/>
                    <a:pt x="3797394" y="1963324"/>
                    <a:pt x="3767925" y="1963324"/>
                  </a:cubicBezTo>
                  <a:lnTo>
                    <a:pt x="53360" y="1963324"/>
                  </a:lnTo>
                  <a:cubicBezTo>
                    <a:pt x="23890" y="1963324"/>
                    <a:pt x="0" y="1939434"/>
                    <a:pt x="0" y="1909964"/>
                  </a:cubicBezTo>
                  <a:lnTo>
                    <a:pt x="0" y="53360"/>
                  </a:lnTo>
                  <a:cubicBezTo>
                    <a:pt x="0" y="23890"/>
                    <a:pt x="23890" y="0"/>
                    <a:pt x="53360" y="0"/>
                  </a:cubicBezTo>
                  <a:close/>
                </a:path>
              </a:pathLst>
            </a:custGeom>
            <a:solidFill>
              <a:srgbClr val="F9F9F9"/>
            </a:solidFill>
            <a:ln w="57150" cap="rnd">
              <a:solidFill>
                <a:srgbClr val="FF5F05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21284" cy="2001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649635">
            <a:off x="-847989" y="8033531"/>
            <a:ext cx="6044167" cy="2208868"/>
          </a:xfrm>
          <a:custGeom>
            <a:avLst/>
            <a:gdLst/>
            <a:ahLst/>
            <a:cxnLst/>
            <a:rect l="l" t="t" r="r" b="b"/>
            <a:pathLst>
              <a:path w="6044167" h="2208868">
                <a:moveTo>
                  <a:pt x="0" y="0"/>
                </a:moveTo>
                <a:lnTo>
                  <a:pt x="6044167" y="0"/>
                </a:lnTo>
                <a:lnTo>
                  <a:pt x="6044167" y="2208868"/>
                </a:lnTo>
                <a:lnTo>
                  <a:pt x="0" y="22088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174094" y="3910405"/>
            <a:ext cx="13848539" cy="636715"/>
            <a:chOff x="0" y="0"/>
            <a:chExt cx="18464719" cy="848953"/>
          </a:xfrm>
        </p:grpSpPr>
        <p:sp>
          <p:nvSpPr>
            <p:cNvPr id="7" name="TextBox 7"/>
            <p:cNvSpPr txBox="1"/>
            <p:nvPr/>
          </p:nvSpPr>
          <p:spPr>
            <a:xfrm>
              <a:off x="0" y="-76200"/>
              <a:ext cx="18464719" cy="925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55"/>
                </a:lnSpc>
              </a:pPr>
              <a:r>
                <a:rPr lang="en-US" sz="4182" b="1">
                  <a:solidFill>
                    <a:srgbClr val="13294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LOOK FOR ANY </a:t>
              </a:r>
              <a:r>
                <a:rPr lang="en-US" sz="4182" b="1">
                  <a:solidFill>
                    <a:srgbClr val="DD3403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RED X’S</a:t>
              </a:r>
              <a:r>
                <a:rPr lang="en-US" sz="4182" b="1">
                  <a:solidFill>
                    <a:srgbClr val="13294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13484787" y="15885"/>
              <a:ext cx="852206" cy="817184"/>
            </a:xfrm>
            <a:custGeom>
              <a:avLst/>
              <a:gdLst/>
              <a:ahLst/>
              <a:cxnLst/>
              <a:rect l="l" t="t" r="r" b="b"/>
              <a:pathLst>
                <a:path w="852206" h="817184">
                  <a:moveTo>
                    <a:pt x="0" y="0"/>
                  </a:moveTo>
                  <a:lnTo>
                    <a:pt x="852206" y="0"/>
                  </a:lnTo>
                  <a:lnTo>
                    <a:pt x="852206" y="817183"/>
                  </a:lnTo>
                  <a:lnTo>
                    <a:pt x="0" y="817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241531" y="1470540"/>
            <a:ext cx="7804937" cy="137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72"/>
              </a:lnSpc>
            </a:pPr>
            <a:r>
              <a:rPr lang="en-US" sz="8051">
                <a:solidFill>
                  <a:srgbClr val="FF5F05"/>
                </a:solidFill>
                <a:latin typeface="Anton"/>
                <a:ea typeface="Anton"/>
                <a:cs typeface="Anton"/>
                <a:sym typeface="Anton"/>
              </a:rPr>
              <a:t>RUN A DEGREE AUDIT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19730" y="2890545"/>
            <a:ext cx="13848539" cy="637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3782" b="1" i="1">
                <a:solidFill>
                  <a:srgbClr val="13294B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(‘UIUC DARS’ --&gt; Generate an Audit)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122912" y="4929630"/>
            <a:ext cx="12042175" cy="3483258"/>
            <a:chOff x="0" y="0"/>
            <a:chExt cx="16056234" cy="4644344"/>
          </a:xfrm>
        </p:grpSpPr>
        <p:sp>
          <p:nvSpPr>
            <p:cNvPr id="12" name="TextBox 12"/>
            <p:cNvSpPr txBox="1"/>
            <p:nvPr/>
          </p:nvSpPr>
          <p:spPr>
            <a:xfrm>
              <a:off x="2173227" y="836080"/>
              <a:ext cx="11709780" cy="3808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15"/>
                </a:lnSpc>
              </a:pPr>
              <a:r>
                <a:rPr lang="en-US" sz="4082">
                  <a:solidFill>
                    <a:srgbClr val="13294B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Missing required coursework</a:t>
              </a:r>
            </a:p>
            <a:p>
              <a:pPr algn="ctr">
                <a:lnSpc>
                  <a:spcPts val="5715"/>
                </a:lnSpc>
              </a:pPr>
              <a:r>
                <a:rPr lang="en-US" sz="4082">
                  <a:solidFill>
                    <a:srgbClr val="13294B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Deferred study abroad transcripts</a:t>
              </a:r>
            </a:p>
            <a:p>
              <a:pPr algn="ctr">
                <a:lnSpc>
                  <a:spcPts val="5715"/>
                </a:lnSpc>
              </a:pPr>
              <a:r>
                <a:rPr lang="en-US" sz="4082">
                  <a:solidFill>
                    <a:srgbClr val="13294B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Declared minor requirements</a:t>
              </a:r>
            </a:p>
            <a:p>
              <a:pPr algn="ctr">
                <a:lnSpc>
                  <a:spcPts val="5715"/>
                </a:lnSpc>
              </a:pPr>
              <a:r>
                <a:rPr lang="en-US" sz="4082">
                  <a:solidFill>
                    <a:srgbClr val="13294B"/>
                  </a:solidFill>
                  <a:latin typeface="Canva Sans"/>
                  <a:ea typeface="Canva Sans"/>
                  <a:cs typeface="Canva Sans"/>
                  <a:sym typeface="Canva Sans"/>
                </a:rPr>
                <a:t>Hours to graduate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16056234" cy="8275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95"/>
                </a:lnSpc>
              </a:pPr>
              <a:r>
                <a:rPr lang="en-US" sz="3782" b="1" i="1">
                  <a:solidFill>
                    <a:srgbClr val="13294B"/>
                  </a:solidFill>
                  <a:latin typeface="Canva Sans Bold Italics"/>
                  <a:ea typeface="Canva Sans Bold Italics"/>
                  <a:cs typeface="Canva Sans Bold Italics"/>
                  <a:sym typeface="Canva Sans Bold Italics"/>
                </a:rPr>
                <a:t>DOUBLE CHECK: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54682" y="651041"/>
            <a:ext cx="10378635" cy="1984921"/>
            <a:chOff x="0" y="0"/>
            <a:chExt cx="13838180" cy="264656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838180" cy="2646561"/>
              <a:chOff x="0" y="0"/>
              <a:chExt cx="2733468" cy="52277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33468" cy="522777"/>
              </a:xfrm>
              <a:custGeom>
                <a:avLst/>
                <a:gdLst/>
                <a:ahLst/>
                <a:cxnLst/>
                <a:rect l="l" t="t" r="r" b="b"/>
                <a:pathLst>
                  <a:path w="2733468" h="522777">
                    <a:moveTo>
                      <a:pt x="74595" y="0"/>
                    </a:moveTo>
                    <a:lnTo>
                      <a:pt x="2658873" y="0"/>
                    </a:lnTo>
                    <a:cubicBezTo>
                      <a:pt x="2678657" y="0"/>
                      <a:pt x="2697630" y="7859"/>
                      <a:pt x="2711619" y="21848"/>
                    </a:cubicBezTo>
                    <a:cubicBezTo>
                      <a:pt x="2725609" y="35838"/>
                      <a:pt x="2733468" y="54811"/>
                      <a:pt x="2733468" y="74595"/>
                    </a:cubicBezTo>
                    <a:lnTo>
                      <a:pt x="2733468" y="448183"/>
                    </a:lnTo>
                    <a:cubicBezTo>
                      <a:pt x="2733468" y="489380"/>
                      <a:pt x="2700070" y="522777"/>
                      <a:pt x="2658873" y="522777"/>
                    </a:cubicBezTo>
                    <a:lnTo>
                      <a:pt x="74595" y="522777"/>
                    </a:lnTo>
                    <a:cubicBezTo>
                      <a:pt x="54811" y="522777"/>
                      <a:pt x="35838" y="514918"/>
                      <a:pt x="21848" y="500929"/>
                    </a:cubicBezTo>
                    <a:cubicBezTo>
                      <a:pt x="7859" y="486940"/>
                      <a:pt x="0" y="467966"/>
                      <a:pt x="0" y="448183"/>
                    </a:cubicBezTo>
                    <a:lnTo>
                      <a:pt x="0" y="74595"/>
                    </a:lnTo>
                    <a:cubicBezTo>
                      <a:pt x="0" y="54811"/>
                      <a:pt x="7859" y="35838"/>
                      <a:pt x="21848" y="21848"/>
                    </a:cubicBezTo>
                    <a:cubicBezTo>
                      <a:pt x="35838" y="7859"/>
                      <a:pt x="54811" y="0"/>
                      <a:pt x="74595" y="0"/>
                    </a:cubicBezTo>
                    <a:close/>
                  </a:path>
                </a:pathLst>
              </a:custGeom>
              <a:solidFill>
                <a:srgbClr val="F9F9F9"/>
              </a:solidFill>
              <a:ln w="57150" cap="rnd">
                <a:solidFill>
                  <a:srgbClr val="FF5F05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2733468" cy="5608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2528747" y="354726"/>
              <a:ext cx="8780686" cy="1784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72"/>
                </a:lnSpc>
              </a:pPr>
              <a:r>
                <a:rPr lang="en-US" sz="8051">
                  <a:solidFill>
                    <a:srgbClr val="FF5F05"/>
                  </a:solidFill>
                  <a:latin typeface="Anton"/>
                  <a:ea typeface="Anton"/>
                  <a:cs typeface="Anton"/>
                  <a:sym typeface="Anton"/>
                </a:rPr>
                <a:t>NOTES ON AUDITS</a:t>
              </a:r>
            </a:p>
          </p:txBody>
        </p:sp>
      </p:grpSp>
      <p:sp>
        <p:nvSpPr>
          <p:cNvPr id="7" name="Freeform 7"/>
          <p:cNvSpPr/>
          <p:nvPr/>
        </p:nvSpPr>
        <p:spPr>
          <a:xfrm flipV="1">
            <a:off x="0" y="0"/>
            <a:ext cx="3166648" cy="3388436"/>
          </a:xfrm>
          <a:custGeom>
            <a:avLst/>
            <a:gdLst/>
            <a:ahLst/>
            <a:cxnLst/>
            <a:rect l="l" t="t" r="r" b="b"/>
            <a:pathLst>
              <a:path w="3166648" h="3388436">
                <a:moveTo>
                  <a:pt x="0" y="3388436"/>
                </a:moveTo>
                <a:lnTo>
                  <a:pt x="3166648" y="3388436"/>
                </a:lnTo>
                <a:lnTo>
                  <a:pt x="3166648" y="0"/>
                </a:lnTo>
                <a:lnTo>
                  <a:pt x="0" y="0"/>
                </a:lnTo>
                <a:lnTo>
                  <a:pt x="0" y="338843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 flipV="1">
            <a:off x="15119548" y="-21356"/>
            <a:ext cx="3166648" cy="3388436"/>
          </a:xfrm>
          <a:custGeom>
            <a:avLst/>
            <a:gdLst/>
            <a:ahLst/>
            <a:cxnLst/>
            <a:rect l="l" t="t" r="r" b="b"/>
            <a:pathLst>
              <a:path w="3166648" h="3388436">
                <a:moveTo>
                  <a:pt x="3166648" y="3388436"/>
                </a:moveTo>
                <a:lnTo>
                  <a:pt x="0" y="3388436"/>
                </a:lnTo>
                <a:lnTo>
                  <a:pt x="0" y="0"/>
                </a:lnTo>
                <a:lnTo>
                  <a:pt x="3166648" y="0"/>
                </a:lnTo>
                <a:lnTo>
                  <a:pt x="3166648" y="338843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672985" y="3250663"/>
            <a:ext cx="14942031" cy="2615911"/>
            <a:chOff x="0" y="0"/>
            <a:chExt cx="19922708" cy="3487882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012958" cy="3487882"/>
              <a:chOff x="0" y="0"/>
              <a:chExt cx="1780337" cy="68896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80337" cy="688964"/>
              </a:xfrm>
              <a:custGeom>
                <a:avLst/>
                <a:gdLst/>
                <a:ahLst/>
                <a:cxnLst/>
                <a:rect l="l" t="t" r="r" b="b"/>
                <a:pathLst>
                  <a:path w="1780337" h="688964">
                    <a:moveTo>
                      <a:pt x="114530" y="0"/>
                    </a:moveTo>
                    <a:lnTo>
                      <a:pt x="1665807" y="0"/>
                    </a:lnTo>
                    <a:cubicBezTo>
                      <a:pt x="1729060" y="0"/>
                      <a:pt x="1780337" y="51277"/>
                      <a:pt x="1780337" y="114530"/>
                    </a:cubicBezTo>
                    <a:lnTo>
                      <a:pt x="1780337" y="574434"/>
                    </a:lnTo>
                    <a:cubicBezTo>
                      <a:pt x="1780337" y="604809"/>
                      <a:pt x="1768271" y="633941"/>
                      <a:pt x="1746792" y="655419"/>
                    </a:cubicBezTo>
                    <a:cubicBezTo>
                      <a:pt x="1725313" y="676898"/>
                      <a:pt x="1696182" y="688964"/>
                      <a:pt x="1665807" y="688964"/>
                    </a:cubicBezTo>
                    <a:lnTo>
                      <a:pt x="114530" y="688964"/>
                    </a:lnTo>
                    <a:cubicBezTo>
                      <a:pt x="84155" y="688964"/>
                      <a:pt x="55024" y="676898"/>
                      <a:pt x="33545" y="655419"/>
                    </a:cubicBezTo>
                    <a:cubicBezTo>
                      <a:pt x="12067" y="633941"/>
                      <a:pt x="0" y="604809"/>
                      <a:pt x="0" y="574434"/>
                    </a:cubicBezTo>
                    <a:lnTo>
                      <a:pt x="0" y="114530"/>
                    </a:lnTo>
                    <a:cubicBezTo>
                      <a:pt x="0" y="84155"/>
                      <a:pt x="12067" y="55024"/>
                      <a:pt x="33545" y="33545"/>
                    </a:cubicBezTo>
                    <a:cubicBezTo>
                      <a:pt x="55024" y="12067"/>
                      <a:pt x="84155" y="0"/>
                      <a:pt x="1145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 cap="rnd">
                <a:solidFill>
                  <a:srgbClr val="FF5F05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780337" cy="7270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606246" y="498283"/>
              <a:ext cx="7800466" cy="2424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 b="1">
                  <a:solidFill>
                    <a:srgbClr val="13294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There will be a </a:t>
              </a:r>
              <a:r>
                <a:rPr lang="en-US" sz="3500" b="1">
                  <a:solidFill>
                    <a:srgbClr val="DD3403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Red X </a:t>
              </a:r>
            </a:p>
            <a:p>
              <a:pPr algn="ctr">
                <a:lnSpc>
                  <a:spcPts val="4900"/>
                </a:lnSpc>
              </a:pPr>
              <a:r>
                <a:rPr lang="en-US" sz="3500" b="1">
                  <a:solidFill>
                    <a:srgbClr val="13294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for the Professional Education section 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9623864" y="0"/>
              <a:ext cx="10298844" cy="3487882"/>
              <a:chOff x="0" y="0"/>
              <a:chExt cx="2034340" cy="68896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034340" cy="688964"/>
              </a:xfrm>
              <a:custGeom>
                <a:avLst/>
                <a:gdLst/>
                <a:ahLst/>
                <a:cxnLst/>
                <a:rect l="l" t="t" r="r" b="b"/>
                <a:pathLst>
                  <a:path w="2034340" h="688964">
                    <a:moveTo>
                      <a:pt x="100230" y="0"/>
                    </a:moveTo>
                    <a:lnTo>
                      <a:pt x="1934109" y="0"/>
                    </a:lnTo>
                    <a:cubicBezTo>
                      <a:pt x="1989465" y="0"/>
                      <a:pt x="2034340" y="44875"/>
                      <a:pt x="2034340" y="100230"/>
                    </a:cubicBezTo>
                    <a:lnTo>
                      <a:pt x="2034340" y="588734"/>
                    </a:lnTo>
                    <a:cubicBezTo>
                      <a:pt x="2034340" y="644090"/>
                      <a:pt x="1989465" y="688964"/>
                      <a:pt x="1934109" y="688964"/>
                    </a:cubicBezTo>
                    <a:lnTo>
                      <a:pt x="100230" y="688964"/>
                    </a:lnTo>
                    <a:cubicBezTo>
                      <a:pt x="73648" y="688964"/>
                      <a:pt x="48154" y="678404"/>
                      <a:pt x="29357" y="659608"/>
                    </a:cubicBezTo>
                    <a:cubicBezTo>
                      <a:pt x="10560" y="640811"/>
                      <a:pt x="0" y="615317"/>
                      <a:pt x="0" y="588734"/>
                    </a:cubicBezTo>
                    <a:lnTo>
                      <a:pt x="0" y="100230"/>
                    </a:lnTo>
                    <a:cubicBezTo>
                      <a:pt x="0" y="44875"/>
                      <a:pt x="44875" y="0"/>
                      <a:pt x="1002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 cap="rnd">
                <a:solidFill>
                  <a:srgbClr val="FF5F05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2034340" cy="7270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10525942" y="458528"/>
              <a:ext cx="8494688" cy="870705"/>
            </a:xfrm>
            <a:custGeom>
              <a:avLst/>
              <a:gdLst/>
              <a:ahLst/>
              <a:cxnLst/>
              <a:rect l="l" t="t" r="r" b="b"/>
              <a:pathLst>
                <a:path w="8494688" h="870705">
                  <a:moveTo>
                    <a:pt x="0" y="0"/>
                  </a:moveTo>
                  <a:lnTo>
                    <a:pt x="8494688" y="0"/>
                  </a:lnTo>
                  <a:lnTo>
                    <a:pt x="8494688" y="870705"/>
                  </a:lnTo>
                  <a:lnTo>
                    <a:pt x="0" y="870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0525942" y="1544002"/>
              <a:ext cx="6917887" cy="765011"/>
            </a:xfrm>
            <a:custGeom>
              <a:avLst/>
              <a:gdLst/>
              <a:ahLst/>
              <a:cxnLst/>
              <a:rect l="l" t="t" r="r" b="b"/>
              <a:pathLst>
                <a:path w="6917887" h="765011">
                  <a:moveTo>
                    <a:pt x="0" y="0"/>
                  </a:moveTo>
                  <a:lnTo>
                    <a:pt x="6917887" y="0"/>
                  </a:lnTo>
                  <a:lnTo>
                    <a:pt x="6917887" y="765012"/>
                  </a:lnTo>
                  <a:lnTo>
                    <a:pt x="0" y="7650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0525942" y="2523783"/>
              <a:ext cx="8993458" cy="494640"/>
            </a:xfrm>
            <a:custGeom>
              <a:avLst/>
              <a:gdLst/>
              <a:ahLst/>
              <a:cxnLst/>
              <a:rect l="l" t="t" r="r" b="b"/>
              <a:pathLst>
                <a:path w="8993458" h="494640">
                  <a:moveTo>
                    <a:pt x="0" y="0"/>
                  </a:moveTo>
                  <a:lnTo>
                    <a:pt x="8993458" y="0"/>
                  </a:lnTo>
                  <a:lnTo>
                    <a:pt x="8993458" y="494640"/>
                  </a:lnTo>
                  <a:lnTo>
                    <a:pt x="0" y="494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17060021" y="2426774"/>
              <a:ext cx="2441208" cy="591649"/>
              <a:chOff x="0" y="0"/>
              <a:chExt cx="482214" cy="11686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82214" cy="116869"/>
              </a:xfrm>
              <a:custGeom>
                <a:avLst/>
                <a:gdLst/>
                <a:ahLst/>
                <a:cxnLst/>
                <a:rect l="l" t="t" r="r" b="b"/>
                <a:pathLst>
                  <a:path w="482214" h="116869">
                    <a:moveTo>
                      <a:pt x="241107" y="0"/>
                    </a:moveTo>
                    <a:cubicBezTo>
                      <a:pt x="107947" y="0"/>
                      <a:pt x="0" y="26162"/>
                      <a:pt x="0" y="58434"/>
                    </a:cubicBezTo>
                    <a:cubicBezTo>
                      <a:pt x="0" y="90707"/>
                      <a:pt x="107947" y="116869"/>
                      <a:pt x="241107" y="116869"/>
                    </a:cubicBezTo>
                    <a:cubicBezTo>
                      <a:pt x="374267" y="116869"/>
                      <a:pt x="482214" y="90707"/>
                      <a:pt x="482214" y="58434"/>
                    </a:cubicBezTo>
                    <a:cubicBezTo>
                      <a:pt x="482214" y="26162"/>
                      <a:pt x="374267" y="0"/>
                      <a:pt x="24110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FDE5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45208" y="-27144"/>
                <a:ext cx="391799" cy="1330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1584677" y="6485699"/>
            <a:ext cx="15118646" cy="2774069"/>
            <a:chOff x="0" y="0"/>
            <a:chExt cx="20158194" cy="3698759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9012958" cy="3696801"/>
              <a:chOff x="0" y="0"/>
              <a:chExt cx="1780337" cy="73023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780337" cy="730232"/>
              </a:xfrm>
              <a:custGeom>
                <a:avLst/>
                <a:gdLst/>
                <a:ahLst/>
                <a:cxnLst/>
                <a:rect l="l" t="t" r="r" b="b"/>
                <a:pathLst>
                  <a:path w="1780337" h="730232">
                    <a:moveTo>
                      <a:pt x="114530" y="0"/>
                    </a:moveTo>
                    <a:lnTo>
                      <a:pt x="1665807" y="0"/>
                    </a:lnTo>
                    <a:cubicBezTo>
                      <a:pt x="1729060" y="0"/>
                      <a:pt x="1780337" y="51277"/>
                      <a:pt x="1780337" y="114530"/>
                    </a:cubicBezTo>
                    <a:lnTo>
                      <a:pt x="1780337" y="615702"/>
                    </a:lnTo>
                    <a:cubicBezTo>
                      <a:pt x="1780337" y="646077"/>
                      <a:pt x="1768271" y="675209"/>
                      <a:pt x="1746792" y="696687"/>
                    </a:cubicBezTo>
                    <a:cubicBezTo>
                      <a:pt x="1725313" y="718166"/>
                      <a:pt x="1696182" y="730232"/>
                      <a:pt x="1665807" y="730232"/>
                    </a:cubicBezTo>
                    <a:lnTo>
                      <a:pt x="114530" y="730232"/>
                    </a:lnTo>
                    <a:cubicBezTo>
                      <a:pt x="84155" y="730232"/>
                      <a:pt x="55024" y="718166"/>
                      <a:pt x="33545" y="696687"/>
                    </a:cubicBezTo>
                    <a:cubicBezTo>
                      <a:pt x="12067" y="675209"/>
                      <a:pt x="0" y="646077"/>
                      <a:pt x="0" y="615702"/>
                    </a:cubicBezTo>
                    <a:lnTo>
                      <a:pt x="0" y="114530"/>
                    </a:lnTo>
                    <a:cubicBezTo>
                      <a:pt x="0" y="84155"/>
                      <a:pt x="12067" y="55024"/>
                      <a:pt x="33545" y="33545"/>
                    </a:cubicBezTo>
                    <a:cubicBezTo>
                      <a:pt x="55024" y="12067"/>
                      <a:pt x="84155" y="0"/>
                      <a:pt x="1145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 cap="rnd">
                <a:solidFill>
                  <a:srgbClr val="FF5F05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1780337" cy="7683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606246" y="191951"/>
              <a:ext cx="7800466" cy="3250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 b="1">
                  <a:solidFill>
                    <a:srgbClr val="13294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You need 120 hours to graduate &amp; your spring semester will total 15 credit hours</a:t>
              </a:r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9672651" y="1958"/>
              <a:ext cx="10485543" cy="3696801"/>
              <a:chOff x="0" y="0"/>
              <a:chExt cx="2071218" cy="730232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071218" cy="730232"/>
              </a:xfrm>
              <a:custGeom>
                <a:avLst/>
                <a:gdLst/>
                <a:ahLst/>
                <a:cxnLst/>
                <a:rect l="l" t="t" r="r" b="b"/>
                <a:pathLst>
                  <a:path w="2071218" h="730232">
                    <a:moveTo>
                      <a:pt x="98446" y="0"/>
                    </a:moveTo>
                    <a:lnTo>
                      <a:pt x="1972773" y="0"/>
                    </a:lnTo>
                    <a:cubicBezTo>
                      <a:pt x="2027143" y="0"/>
                      <a:pt x="2071218" y="44076"/>
                      <a:pt x="2071218" y="98446"/>
                    </a:cubicBezTo>
                    <a:lnTo>
                      <a:pt x="2071218" y="631787"/>
                    </a:lnTo>
                    <a:cubicBezTo>
                      <a:pt x="2071218" y="686157"/>
                      <a:pt x="2027143" y="730232"/>
                      <a:pt x="1972773" y="730232"/>
                    </a:cubicBezTo>
                    <a:lnTo>
                      <a:pt x="98446" y="730232"/>
                    </a:lnTo>
                    <a:cubicBezTo>
                      <a:pt x="44076" y="730232"/>
                      <a:pt x="0" y="686157"/>
                      <a:pt x="0" y="631787"/>
                    </a:cubicBezTo>
                    <a:lnTo>
                      <a:pt x="0" y="98446"/>
                    </a:lnTo>
                    <a:cubicBezTo>
                      <a:pt x="0" y="44076"/>
                      <a:pt x="44076" y="0"/>
                      <a:pt x="98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 cap="rnd">
                <a:solidFill>
                  <a:srgbClr val="FF5F05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38100"/>
                <a:ext cx="2071218" cy="7683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10317045" y="295824"/>
              <a:ext cx="9196756" cy="3109069"/>
            </a:xfrm>
            <a:custGeom>
              <a:avLst/>
              <a:gdLst/>
              <a:ahLst/>
              <a:cxnLst/>
              <a:rect l="l" t="t" r="r" b="b"/>
              <a:pathLst>
                <a:path w="9196756" h="3109069">
                  <a:moveTo>
                    <a:pt x="0" y="0"/>
                  </a:moveTo>
                  <a:lnTo>
                    <a:pt x="9196755" y="0"/>
                  </a:lnTo>
                  <a:lnTo>
                    <a:pt x="9196755" y="3109069"/>
                  </a:lnTo>
                  <a:lnTo>
                    <a:pt x="0" y="3109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354" t="-7599" r="-12433" b="-45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53780" y="651041"/>
            <a:ext cx="10378635" cy="1984921"/>
            <a:chOff x="0" y="0"/>
            <a:chExt cx="13838180" cy="264656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838180" cy="2646561"/>
              <a:chOff x="0" y="0"/>
              <a:chExt cx="2733468" cy="52277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33468" cy="522777"/>
              </a:xfrm>
              <a:custGeom>
                <a:avLst/>
                <a:gdLst/>
                <a:ahLst/>
                <a:cxnLst/>
                <a:rect l="l" t="t" r="r" b="b"/>
                <a:pathLst>
                  <a:path w="2733468" h="522777">
                    <a:moveTo>
                      <a:pt x="74595" y="0"/>
                    </a:moveTo>
                    <a:lnTo>
                      <a:pt x="2658873" y="0"/>
                    </a:lnTo>
                    <a:cubicBezTo>
                      <a:pt x="2678657" y="0"/>
                      <a:pt x="2697630" y="7859"/>
                      <a:pt x="2711619" y="21848"/>
                    </a:cubicBezTo>
                    <a:cubicBezTo>
                      <a:pt x="2725609" y="35838"/>
                      <a:pt x="2733468" y="54811"/>
                      <a:pt x="2733468" y="74595"/>
                    </a:cubicBezTo>
                    <a:lnTo>
                      <a:pt x="2733468" y="448183"/>
                    </a:lnTo>
                    <a:cubicBezTo>
                      <a:pt x="2733468" y="489380"/>
                      <a:pt x="2700070" y="522777"/>
                      <a:pt x="2658873" y="522777"/>
                    </a:cubicBezTo>
                    <a:lnTo>
                      <a:pt x="74595" y="522777"/>
                    </a:lnTo>
                    <a:cubicBezTo>
                      <a:pt x="54811" y="522777"/>
                      <a:pt x="35838" y="514918"/>
                      <a:pt x="21848" y="500929"/>
                    </a:cubicBezTo>
                    <a:cubicBezTo>
                      <a:pt x="7859" y="486940"/>
                      <a:pt x="0" y="467966"/>
                      <a:pt x="0" y="448183"/>
                    </a:cubicBezTo>
                    <a:lnTo>
                      <a:pt x="0" y="74595"/>
                    </a:lnTo>
                    <a:cubicBezTo>
                      <a:pt x="0" y="54811"/>
                      <a:pt x="7859" y="35838"/>
                      <a:pt x="21848" y="21848"/>
                    </a:cubicBezTo>
                    <a:cubicBezTo>
                      <a:pt x="35838" y="7859"/>
                      <a:pt x="54811" y="0"/>
                      <a:pt x="74595" y="0"/>
                    </a:cubicBezTo>
                    <a:close/>
                  </a:path>
                </a:pathLst>
              </a:custGeom>
              <a:solidFill>
                <a:srgbClr val="F9F9F9"/>
              </a:solidFill>
              <a:ln w="57150" cap="rnd">
                <a:solidFill>
                  <a:srgbClr val="FF5F05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2733468" cy="5608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2528747" y="354726"/>
              <a:ext cx="8780686" cy="1784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72"/>
                </a:lnSpc>
              </a:pPr>
              <a:r>
                <a:rPr lang="en-US" sz="8051">
                  <a:solidFill>
                    <a:srgbClr val="FF5F05"/>
                  </a:solidFill>
                  <a:latin typeface="Anton"/>
                  <a:ea typeface="Anton"/>
                  <a:cs typeface="Anton"/>
                  <a:sym typeface="Anton"/>
                </a:rPr>
                <a:t>NOTES ON AUDITS</a:t>
              </a:r>
            </a:p>
          </p:txBody>
        </p:sp>
      </p:grpSp>
      <p:sp>
        <p:nvSpPr>
          <p:cNvPr id="7" name="Freeform 7"/>
          <p:cNvSpPr/>
          <p:nvPr/>
        </p:nvSpPr>
        <p:spPr>
          <a:xfrm flipV="1">
            <a:off x="0" y="0"/>
            <a:ext cx="3166648" cy="3388436"/>
          </a:xfrm>
          <a:custGeom>
            <a:avLst/>
            <a:gdLst/>
            <a:ahLst/>
            <a:cxnLst/>
            <a:rect l="l" t="t" r="r" b="b"/>
            <a:pathLst>
              <a:path w="3166648" h="3388436">
                <a:moveTo>
                  <a:pt x="0" y="3388436"/>
                </a:moveTo>
                <a:lnTo>
                  <a:pt x="3166648" y="3388436"/>
                </a:lnTo>
                <a:lnTo>
                  <a:pt x="3166648" y="0"/>
                </a:lnTo>
                <a:lnTo>
                  <a:pt x="0" y="0"/>
                </a:lnTo>
                <a:lnTo>
                  <a:pt x="0" y="338843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 flipV="1">
            <a:off x="15119548" y="-21356"/>
            <a:ext cx="3166648" cy="3388436"/>
          </a:xfrm>
          <a:custGeom>
            <a:avLst/>
            <a:gdLst/>
            <a:ahLst/>
            <a:cxnLst/>
            <a:rect l="l" t="t" r="r" b="b"/>
            <a:pathLst>
              <a:path w="3166648" h="3388436">
                <a:moveTo>
                  <a:pt x="3166648" y="3388436"/>
                </a:moveTo>
                <a:lnTo>
                  <a:pt x="0" y="3388436"/>
                </a:lnTo>
                <a:lnTo>
                  <a:pt x="0" y="0"/>
                </a:lnTo>
                <a:lnTo>
                  <a:pt x="3166648" y="0"/>
                </a:lnTo>
                <a:lnTo>
                  <a:pt x="3166648" y="338843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860169" y="3250663"/>
            <a:ext cx="14567661" cy="2615911"/>
            <a:chOff x="0" y="0"/>
            <a:chExt cx="19423548" cy="3487882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012958" cy="3487882"/>
              <a:chOff x="0" y="0"/>
              <a:chExt cx="1780337" cy="68896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80337" cy="688964"/>
              </a:xfrm>
              <a:custGeom>
                <a:avLst/>
                <a:gdLst/>
                <a:ahLst/>
                <a:cxnLst/>
                <a:rect l="l" t="t" r="r" b="b"/>
                <a:pathLst>
                  <a:path w="1780337" h="688964">
                    <a:moveTo>
                      <a:pt x="114530" y="0"/>
                    </a:moveTo>
                    <a:lnTo>
                      <a:pt x="1665807" y="0"/>
                    </a:lnTo>
                    <a:cubicBezTo>
                      <a:pt x="1729060" y="0"/>
                      <a:pt x="1780337" y="51277"/>
                      <a:pt x="1780337" y="114530"/>
                    </a:cubicBezTo>
                    <a:lnTo>
                      <a:pt x="1780337" y="574434"/>
                    </a:lnTo>
                    <a:cubicBezTo>
                      <a:pt x="1780337" y="604809"/>
                      <a:pt x="1768271" y="633941"/>
                      <a:pt x="1746792" y="655419"/>
                    </a:cubicBezTo>
                    <a:cubicBezTo>
                      <a:pt x="1725313" y="676898"/>
                      <a:pt x="1696182" y="688964"/>
                      <a:pt x="1665807" y="688964"/>
                    </a:cubicBezTo>
                    <a:lnTo>
                      <a:pt x="114530" y="688964"/>
                    </a:lnTo>
                    <a:cubicBezTo>
                      <a:pt x="84155" y="688964"/>
                      <a:pt x="55024" y="676898"/>
                      <a:pt x="33545" y="655419"/>
                    </a:cubicBezTo>
                    <a:cubicBezTo>
                      <a:pt x="12067" y="633941"/>
                      <a:pt x="0" y="604809"/>
                      <a:pt x="0" y="574434"/>
                    </a:cubicBezTo>
                    <a:lnTo>
                      <a:pt x="0" y="114530"/>
                    </a:lnTo>
                    <a:cubicBezTo>
                      <a:pt x="0" y="84155"/>
                      <a:pt x="12067" y="55024"/>
                      <a:pt x="33545" y="33545"/>
                    </a:cubicBezTo>
                    <a:cubicBezTo>
                      <a:pt x="55024" y="12067"/>
                      <a:pt x="84155" y="0"/>
                      <a:pt x="1145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 cap="rnd">
                <a:solidFill>
                  <a:srgbClr val="FF5F05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780337" cy="7270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737330" y="183211"/>
              <a:ext cx="7538298" cy="3064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00"/>
                </a:lnSpc>
              </a:pPr>
              <a:r>
                <a:rPr lang="en-US" sz="3382" b="1">
                  <a:solidFill>
                    <a:srgbClr val="13294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All gen eds and ISBE Social Science requirements must be complete to graduate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10410590" y="0"/>
              <a:ext cx="9012958" cy="3487882"/>
              <a:chOff x="0" y="0"/>
              <a:chExt cx="1780337" cy="68896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780337" cy="688964"/>
              </a:xfrm>
              <a:custGeom>
                <a:avLst/>
                <a:gdLst/>
                <a:ahLst/>
                <a:cxnLst/>
                <a:rect l="l" t="t" r="r" b="b"/>
                <a:pathLst>
                  <a:path w="1780337" h="688964">
                    <a:moveTo>
                      <a:pt x="114530" y="0"/>
                    </a:moveTo>
                    <a:lnTo>
                      <a:pt x="1665807" y="0"/>
                    </a:lnTo>
                    <a:cubicBezTo>
                      <a:pt x="1729060" y="0"/>
                      <a:pt x="1780337" y="51277"/>
                      <a:pt x="1780337" y="114530"/>
                    </a:cubicBezTo>
                    <a:lnTo>
                      <a:pt x="1780337" y="574434"/>
                    </a:lnTo>
                    <a:cubicBezTo>
                      <a:pt x="1780337" y="604809"/>
                      <a:pt x="1768271" y="633941"/>
                      <a:pt x="1746792" y="655419"/>
                    </a:cubicBezTo>
                    <a:cubicBezTo>
                      <a:pt x="1725313" y="676898"/>
                      <a:pt x="1696182" y="688964"/>
                      <a:pt x="1665807" y="688964"/>
                    </a:cubicBezTo>
                    <a:lnTo>
                      <a:pt x="114530" y="688964"/>
                    </a:lnTo>
                    <a:cubicBezTo>
                      <a:pt x="84155" y="688964"/>
                      <a:pt x="55024" y="676898"/>
                      <a:pt x="33545" y="655419"/>
                    </a:cubicBezTo>
                    <a:cubicBezTo>
                      <a:pt x="12067" y="633941"/>
                      <a:pt x="0" y="604809"/>
                      <a:pt x="0" y="574434"/>
                    </a:cubicBezTo>
                    <a:lnTo>
                      <a:pt x="0" y="114530"/>
                    </a:lnTo>
                    <a:cubicBezTo>
                      <a:pt x="0" y="84155"/>
                      <a:pt x="12067" y="55024"/>
                      <a:pt x="33545" y="33545"/>
                    </a:cubicBezTo>
                    <a:cubicBezTo>
                      <a:pt x="55024" y="12067"/>
                      <a:pt x="84155" y="0"/>
                      <a:pt x="114530" y="0"/>
                    </a:cubicBezTo>
                    <a:close/>
                  </a:path>
                </a:pathLst>
              </a:custGeom>
              <a:solidFill>
                <a:srgbClr val="F9F9F9"/>
              </a:solidFill>
              <a:ln w="57150" cap="rnd">
                <a:solidFill>
                  <a:srgbClr val="FF5F05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1780337" cy="7270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1140211" y="465992"/>
              <a:ext cx="7800466" cy="2424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 b="1">
                  <a:solidFill>
                    <a:srgbClr val="13294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 degree cannot be conferred with incomplete study abroad transcripts 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813904" y="6432839"/>
            <a:ext cx="14660192" cy="2825461"/>
            <a:chOff x="0" y="0"/>
            <a:chExt cx="19546922" cy="3767282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9012958" cy="3767282"/>
              <a:chOff x="0" y="0"/>
              <a:chExt cx="1780337" cy="74415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80337" cy="744154"/>
              </a:xfrm>
              <a:custGeom>
                <a:avLst/>
                <a:gdLst/>
                <a:ahLst/>
                <a:cxnLst/>
                <a:rect l="l" t="t" r="r" b="b"/>
                <a:pathLst>
                  <a:path w="1780337" h="744154">
                    <a:moveTo>
                      <a:pt x="114530" y="0"/>
                    </a:moveTo>
                    <a:lnTo>
                      <a:pt x="1665807" y="0"/>
                    </a:lnTo>
                    <a:cubicBezTo>
                      <a:pt x="1729060" y="0"/>
                      <a:pt x="1780337" y="51277"/>
                      <a:pt x="1780337" y="114530"/>
                    </a:cubicBezTo>
                    <a:lnTo>
                      <a:pt x="1780337" y="629624"/>
                    </a:lnTo>
                    <a:cubicBezTo>
                      <a:pt x="1780337" y="660000"/>
                      <a:pt x="1768271" y="689131"/>
                      <a:pt x="1746792" y="710609"/>
                    </a:cubicBezTo>
                    <a:cubicBezTo>
                      <a:pt x="1725313" y="732088"/>
                      <a:pt x="1696182" y="744154"/>
                      <a:pt x="1665807" y="744154"/>
                    </a:cubicBezTo>
                    <a:lnTo>
                      <a:pt x="114530" y="744154"/>
                    </a:lnTo>
                    <a:cubicBezTo>
                      <a:pt x="51277" y="744154"/>
                      <a:pt x="0" y="692878"/>
                      <a:pt x="0" y="629624"/>
                    </a:cubicBezTo>
                    <a:lnTo>
                      <a:pt x="0" y="114530"/>
                    </a:lnTo>
                    <a:cubicBezTo>
                      <a:pt x="0" y="84155"/>
                      <a:pt x="12067" y="55024"/>
                      <a:pt x="33545" y="33545"/>
                    </a:cubicBezTo>
                    <a:cubicBezTo>
                      <a:pt x="55024" y="12067"/>
                      <a:pt x="84155" y="0"/>
                      <a:pt x="1145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 cap="rnd">
                <a:solidFill>
                  <a:srgbClr val="FF5F05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1780337" cy="7822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606246" y="1050733"/>
              <a:ext cx="7800466" cy="1599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 b="1">
                  <a:solidFill>
                    <a:srgbClr val="13294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Subsequent endorsements are not trackable on DARS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10533965" y="0"/>
              <a:ext cx="9012958" cy="3767282"/>
              <a:chOff x="0" y="0"/>
              <a:chExt cx="1780337" cy="744154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780337" cy="744154"/>
              </a:xfrm>
              <a:custGeom>
                <a:avLst/>
                <a:gdLst/>
                <a:ahLst/>
                <a:cxnLst/>
                <a:rect l="l" t="t" r="r" b="b"/>
                <a:pathLst>
                  <a:path w="1780337" h="744154">
                    <a:moveTo>
                      <a:pt x="114530" y="0"/>
                    </a:moveTo>
                    <a:lnTo>
                      <a:pt x="1665807" y="0"/>
                    </a:lnTo>
                    <a:cubicBezTo>
                      <a:pt x="1729060" y="0"/>
                      <a:pt x="1780337" y="51277"/>
                      <a:pt x="1780337" y="114530"/>
                    </a:cubicBezTo>
                    <a:lnTo>
                      <a:pt x="1780337" y="629624"/>
                    </a:lnTo>
                    <a:cubicBezTo>
                      <a:pt x="1780337" y="660000"/>
                      <a:pt x="1768271" y="689131"/>
                      <a:pt x="1746792" y="710609"/>
                    </a:cubicBezTo>
                    <a:cubicBezTo>
                      <a:pt x="1725313" y="732088"/>
                      <a:pt x="1696182" y="744154"/>
                      <a:pt x="1665807" y="744154"/>
                    </a:cubicBezTo>
                    <a:lnTo>
                      <a:pt x="114530" y="744154"/>
                    </a:lnTo>
                    <a:cubicBezTo>
                      <a:pt x="51277" y="744154"/>
                      <a:pt x="0" y="692878"/>
                      <a:pt x="0" y="629624"/>
                    </a:cubicBezTo>
                    <a:lnTo>
                      <a:pt x="0" y="114530"/>
                    </a:lnTo>
                    <a:cubicBezTo>
                      <a:pt x="0" y="84155"/>
                      <a:pt x="12067" y="55024"/>
                      <a:pt x="33545" y="33545"/>
                    </a:cubicBezTo>
                    <a:cubicBezTo>
                      <a:pt x="55024" y="12067"/>
                      <a:pt x="84155" y="0"/>
                      <a:pt x="114530" y="0"/>
                    </a:cubicBezTo>
                    <a:close/>
                  </a:path>
                </a:pathLst>
              </a:custGeom>
              <a:solidFill>
                <a:srgbClr val="F9F9F9"/>
              </a:solidFill>
              <a:ln w="57150" cap="rnd">
                <a:solidFill>
                  <a:srgbClr val="FF5F05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1780337" cy="7822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11140211" y="1050733"/>
              <a:ext cx="7800466" cy="1599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 b="1">
                  <a:solidFill>
                    <a:srgbClr val="13294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Won’t finish your minor?</a:t>
              </a:r>
            </a:p>
            <a:p>
              <a:pPr algn="ctr">
                <a:lnSpc>
                  <a:spcPts val="4900"/>
                </a:lnSpc>
              </a:pPr>
              <a:r>
                <a:rPr lang="en-US" sz="3500" b="1">
                  <a:solidFill>
                    <a:srgbClr val="13294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You must cancel it!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0761" y="1389292"/>
            <a:ext cx="14364674" cy="7472394"/>
            <a:chOff x="0" y="0"/>
            <a:chExt cx="3783289" cy="19680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3289" cy="1968038"/>
            </a:xfrm>
            <a:custGeom>
              <a:avLst/>
              <a:gdLst/>
              <a:ahLst/>
              <a:cxnLst/>
              <a:rect l="l" t="t" r="r" b="b"/>
              <a:pathLst>
                <a:path w="3783289" h="1968038">
                  <a:moveTo>
                    <a:pt x="53896" y="0"/>
                  </a:moveTo>
                  <a:lnTo>
                    <a:pt x="3729393" y="0"/>
                  </a:lnTo>
                  <a:cubicBezTo>
                    <a:pt x="3759159" y="0"/>
                    <a:pt x="3783289" y="24130"/>
                    <a:pt x="3783289" y="53896"/>
                  </a:cubicBezTo>
                  <a:lnTo>
                    <a:pt x="3783289" y="1914142"/>
                  </a:lnTo>
                  <a:cubicBezTo>
                    <a:pt x="3783289" y="1943908"/>
                    <a:pt x="3759159" y="1968038"/>
                    <a:pt x="3729393" y="1968038"/>
                  </a:cubicBezTo>
                  <a:lnTo>
                    <a:pt x="53896" y="1968038"/>
                  </a:lnTo>
                  <a:cubicBezTo>
                    <a:pt x="24130" y="1968038"/>
                    <a:pt x="0" y="1943908"/>
                    <a:pt x="0" y="1914142"/>
                  </a:cubicBezTo>
                  <a:lnTo>
                    <a:pt x="0" y="53896"/>
                  </a:lnTo>
                  <a:cubicBezTo>
                    <a:pt x="0" y="24130"/>
                    <a:pt x="24130" y="0"/>
                    <a:pt x="53896" y="0"/>
                  </a:cubicBezTo>
                  <a:close/>
                </a:path>
              </a:pathLst>
            </a:custGeom>
            <a:solidFill>
              <a:srgbClr val="F9F9F9"/>
            </a:solidFill>
            <a:ln w="57150" cap="rnd">
              <a:solidFill>
                <a:srgbClr val="FF5F05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783289" cy="2006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V="1">
            <a:off x="-556756" y="-668108"/>
            <a:ext cx="3845468" cy="4114800"/>
          </a:xfrm>
          <a:custGeom>
            <a:avLst/>
            <a:gdLst/>
            <a:ahLst/>
            <a:cxnLst/>
            <a:rect l="l" t="t" r="r" b="b"/>
            <a:pathLst>
              <a:path w="3845468" h="4114800">
                <a:moveTo>
                  <a:pt x="0" y="4114800"/>
                </a:moveTo>
                <a:lnTo>
                  <a:pt x="3845467" y="4114800"/>
                </a:lnTo>
                <a:lnTo>
                  <a:pt x="3845467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4807970" y="6432020"/>
            <a:ext cx="3743781" cy="4267200"/>
            <a:chOff x="0" y="0"/>
            <a:chExt cx="4991708" cy="5689600"/>
          </a:xfrm>
        </p:grpSpPr>
        <p:sp>
          <p:nvSpPr>
            <p:cNvPr id="7" name="Freeform 7"/>
            <p:cNvSpPr/>
            <p:nvPr/>
          </p:nvSpPr>
          <p:spPr>
            <a:xfrm flipH="1" flipV="1">
              <a:off x="0" y="0"/>
              <a:ext cx="4788508" cy="5486400"/>
            </a:xfrm>
            <a:custGeom>
              <a:avLst/>
              <a:gdLst/>
              <a:ahLst/>
              <a:cxnLst/>
              <a:rect l="l" t="t" r="r" b="b"/>
              <a:pathLst>
                <a:path w="4788508" h="5486400">
                  <a:moveTo>
                    <a:pt x="4788508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4788508" y="0"/>
                  </a:lnTo>
                  <a:lnTo>
                    <a:pt x="4788508" y="548640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flipH="1" flipV="1">
              <a:off x="203200" y="203200"/>
              <a:ext cx="4788508" cy="5486400"/>
            </a:xfrm>
            <a:custGeom>
              <a:avLst/>
              <a:gdLst/>
              <a:ahLst/>
              <a:cxnLst/>
              <a:rect l="l" t="t" r="r" b="b"/>
              <a:pathLst>
                <a:path w="4788508" h="5486400">
                  <a:moveTo>
                    <a:pt x="4788508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4788508" y="0"/>
                  </a:lnTo>
                  <a:lnTo>
                    <a:pt x="4788508" y="548640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097460" y="1690920"/>
            <a:ext cx="10093080" cy="137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72"/>
              </a:lnSpc>
            </a:pPr>
            <a:r>
              <a:rPr lang="en-US" sz="8051">
                <a:solidFill>
                  <a:srgbClr val="FF5F05"/>
                </a:solidFill>
                <a:latin typeface="Anton"/>
                <a:ea typeface="Anton"/>
                <a:cs typeface="Anton"/>
                <a:sym typeface="Anton"/>
              </a:rPr>
              <a:t>CANCELLING YOUR MINOR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82393" y="3476852"/>
            <a:ext cx="11923214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13294B"/>
                </a:solidFill>
                <a:latin typeface="Canva Sans"/>
                <a:ea typeface="Canva Sans"/>
                <a:cs typeface="Canva Sans"/>
                <a:sym typeface="Canva Sans"/>
              </a:rPr>
              <a:t>If you are unable to complete your minor requirements - </a:t>
            </a:r>
            <a:r>
              <a:rPr lang="en-US" sz="3599" b="1">
                <a:solidFill>
                  <a:srgbClr val="13294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 must cancel it</a:t>
            </a:r>
            <a:r>
              <a:rPr lang="en-US" sz="3599">
                <a:solidFill>
                  <a:srgbClr val="13294B"/>
                </a:solidFill>
                <a:latin typeface="Canva Sans"/>
                <a:ea typeface="Canva Sans"/>
                <a:cs typeface="Canva Sans"/>
                <a:sym typeface="Canva Sans"/>
              </a:rPr>
              <a:t> in order for your transcripts to be processed next semester.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78249" y="5775913"/>
            <a:ext cx="12331502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FF5F05"/>
                </a:solidFill>
                <a:latin typeface="Canva Sans"/>
                <a:ea typeface="Canva Sans"/>
                <a:cs typeface="Canva Sans"/>
                <a:sym typeface="Canva Sans"/>
              </a:rPr>
              <a:t>education.illinois.edu/student-resources/undergraduate/forms-petitions-resources</a:t>
            </a:r>
          </a:p>
          <a:p>
            <a:pPr algn="ctr">
              <a:lnSpc>
                <a:spcPts val="5039"/>
              </a:lnSpc>
            </a:pPr>
            <a:r>
              <a:rPr lang="en-US" sz="3599" b="1">
                <a:solidFill>
                  <a:srgbClr val="13294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Campus Minor Forms -&gt; Minor Cancelation Form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9531" y="1416252"/>
            <a:ext cx="14508939" cy="7454497"/>
            <a:chOff x="0" y="0"/>
            <a:chExt cx="3821284" cy="19633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21284" cy="1963324"/>
            </a:xfrm>
            <a:custGeom>
              <a:avLst/>
              <a:gdLst/>
              <a:ahLst/>
              <a:cxnLst/>
              <a:rect l="l" t="t" r="r" b="b"/>
              <a:pathLst>
                <a:path w="3821284" h="1963324">
                  <a:moveTo>
                    <a:pt x="53360" y="0"/>
                  </a:moveTo>
                  <a:lnTo>
                    <a:pt x="3767925" y="0"/>
                  </a:lnTo>
                  <a:cubicBezTo>
                    <a:pt x="3782077" y="0"/>
                    <a:pt x="3795649" y="5622"/>
                    <a:pt x="3805656" y="15629"/>
                  </a:cubicBezTo>
                  <a:cubicBezTo>
                    <a:pt x="3815662" y="25636"/>
                    <a:pt x="3821284" y="39208"/>
                    <a:pt x="3821284" y="53360"/>
                  </a:cubicBezTo>
                  <a:lnTo>
                    <a:pt x="3821284" y="1909964"/>
                  </a:lnTo>
                  <a:cubicBezTo>
                    <a:pt x="3821284" y="1939434"/>
                    <a:pt x="3797394" y="1963324"/>
                    <a:pt x="3767925" y="1963324"/>
                  </a:cubicBezTo>
                  <a:lnTo>
                    <a:pt x="53360" y="1963324"/>
                  </a:lnTo>
                  <a:cubicBezTo>
                    <a:pt x="23890" y="1963324"/>
                    <a:pt x="0" y="1939434"/>
                    <a:pt x="0" y="1909964"/>
                  </a:cubicBezTo>
                  <a:lnTo>
                    <a:pt x="0" y="53360"/>
                  </a:lnTo>
                  <a:cubicBezTo>
                    <a:pt x="0" y="23890"/>
                    <a:pt x="23890" y="0"/>
                    <a:pt x="53360" y="0"/>
                  </a:cubicBezTo>
                  <a:close/>
                </a:path>
              </a:pathLst>
            </a:custGeom>
            <a:solidFill>
              <a:srgbClr val="F9F9F9"/>
            </a:solidFill>
            <a:ln w="57150" cap="rnd">
              <a:solidFill>
                <a:srgbClr val="FF5F05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21284" cy="2001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649635">
            <a:off x="-847989" y="8033531"/>
            <a:ext cx="6044167" cy="2208868"/>
          </a:xfrm>
          <a:custGeom>
            <a:avLst/>
            <a:gdLst/>
            <a:ahLst/>
            <a:cxnLst/>
            <a:rect l="l" t="t" r="r" b="b"/>
            <a:pathLst>
              <a:path w="6044167" h="2208868">
                <a:moveTo>
                  <a:pt x="0" y="0"/>
                </a:moveTo>
                <a:lnTo>
                  <a:pt x="6044167" y="0"/>
                </a:lnTo>
                <a:lnTo>
                  <a:pt x="6044167" y="2208868"/>
                </a:lnTo>
                <a:lnTo>
                  <a:pt x="0" y="22088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348559" y="1804719"/>
            <a:ext cx="11590881" cy="137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72"/>
              </a:lnSpc>
            </a:pPr>
            <a:r>
              <a:rPr lang="en-US" sz="8051">
                <a:solidFill>
                  <a:srgbClr val="FF5F05"/>
                </a:solidFill>
                <a:latin typeface="Anton"/>
                <a:ea typeface="Anton"/>
                <a:cs typeface="Anton"/>
                <a:sym typeface="Anton"/>
              </a:rPr>
              <a:t>REGISTER FOR SPRING CLASSES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980450" y="3600450"/>
            <a:ext cx="5918908" cy="3086100"/>
            <a:chOff x="0" y="0"/>
            <a:chExt cx="7891877" cy="4114800"/>
          </a:xfrm>
        </p:grpSpPr>
        <p:grpSp>
          <p:nvGrpSpPr>
            <p:cNvPr id="8" name="Group 8"/>
            <p:cNvGrpSpPr/>
            <p:nvPr/>
          </p:nvGrpSpPr>
          <p:grpSpPr>
            <a:xfrm>
              <a:off x="296489" y="0"/>
              <a:ext cx="7298899" cy="4114800"/>
              <a:chOff x="0" y="0"/>
              <a:chExt cx="1441758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417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441758" h="812800">
                    <a:moveTo>
                      <a:pt x="72127" y="0"/>
                    </a:moveTo>
                    <a:lnTo>
                      <a:pt x="1369630" y="0"/>
                    </a:lnTo>
                    <a:cubicBezTo>
                      <a:pt x="1388760" y="0"/>
                      <a:pt x="1407106" y="7599"/>
                      <a:pt x="1420632" y="21126"/>
                    </a:cubicBezTo>
                    <a:cubicBezTo>
                      <a:pt x="1434159" y="34652"/>
                      <a:pt x="1441758" y="52998"/>
                      <a:pt x="1441758" y="72127"/>
                    </a:cubicBezTo>
                    <a:lnTo>
                      <a:pt x="1441758" y="740673"/>
                    </a:lnTo>
                    <a:cubicBezTo>
                      <a:pt x="1441758" y="780507"/>
                      <a:pt x="1409465" y="812800"/>
                      <a:pt x="1369630" y="812800"/>
                    </a:cubicBezTo>
                    <a:lnTo>
                      <a:pt x="72127" y="812800"/>
                    </a:lnTo>
                    <a:cubicBezTo>
                      <a:pt x="52998" y="812800"/>
                      <a:pt x="34652" y="805201"/>
                      <a:pt x="21126" y="791674"/>
                    </a:cubicBezTo>
                    <a:cubicBezTo>
                      <a:pt x="7599" y="778148"/>
                      <a:pt x="0" y="759802"/>
                      <a:pt x="0" y="740673"/>
                    </a:cubicBezTo>
                    <a:lnTo>
                      <a:pt x="0" y="72127"/>
                    </a:lnTo>
                    <a:cubicBezTo>
                      <a:pt x="0" y="52998"/>
                      <a:pt x="7599" y="34652"/>
                      <a:pt x="21126" y="21126"/>
                    </a:cubicBezTo>
                    <a:cubicBezTo>
                      <a:pt x="34652" y="7599"/>
                      <a:pt x="52998" y="0"/>
                      <a:pt x="7212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13294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441758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325747"/>
              <a:ext cx="7891877" cy="29063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55"/>
                </a:lnSpc>
              </a:pPr>
              <a:r>
                <a:rPr lang="en-US" sz="4182" b="1">
                  <a:solidFill>
                    <a:srgbClr val="FF5F05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Early Childhood</a:t>
              </a:r>
            </a:p>
            <a:p>
              <a:pPr algn="ctr">
                <a:lnSpc>
                  <a:spcPts val="5855"/>
                </a:lnSpc>
              </a:pPr>
              <a:r>
                <a:rPr lang="en-US" sz="4182" b="1">
                  <a:solidFill>
                    <a:srgbClr val="13294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EDPR 432 (12 hours)</a:t>
              </a:r>
            </a:p>
            <a:p>
              <a:pPr algn="ctr">
                <a:lnSpc>
                  <a:spcPts val="5855"/>
                </a:lnSpc>
              </a:pPr>
              <a:r>
                <a:rPr lang="en-US" sz="4182" b="1">
                  <a:solidFill>
                    <a:srgbClr val="13294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CI 445 (3 hours)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219730" y="7034516"/>
            <a:ext cx="13848539" cy="1304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</a:pPr>
            <a:r>
              <a:rPr lang="en-US" sz="3782" b="1" i="1">
                <a:solidFill>
                  <a:srgbClr val="13294B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*no other classes should be taken this semester unless approved by Sue and your advisor!*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327698" y="3600450"/>
            <a:ext cx="5918908" cy="3086100"/>
            <a:chOff x="0" y="0"/>
            <a:chExt cx="7891877" cy="4114800"/>
          </a:xfrm>
        </p:grpSpPr>
        <p:grpSp>
          <p:nvGrpSpPr>
            <p:cNvPr id="14" name="Group 14"/>
            <p:cNvGrpSpPr/>
            <p:nvPr/>
          </p:nvGrpSpPr>
          <p:grpSpPr>
            <a:xfrm>
              <a:off x="296489" y="0"/>
              <a:ext cx="7298899" cy="4114800"/>
              <a:chOff x="0" y="0"/>
              <a:chExt cx="1441758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4417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441758" h="812800">
                    <a:moveTo>
                      <a:pt x="72127" y="0"/>
                    </a:moveTo>
                    <a:lnTo>
                      <a:pt x="1369630" y="0"/>
                    </a:lnTo>
                    <a:cubicBezTo>
                      <a:pt x="1388760" y="0"/>
                      <a:pt x="1407106" y="7599"/>
                      <a:pt x="1420632" y="21126"/>
                    </a:cubicBezTo>
                    <a:cubicBezTo>
                      <a:pt x="1434159" y="34652"/>
                      <a:pt x="1441758" y="52998"/>
                      <a:pt x="1441758" y="72127"/>
                    </a:cubicBezTo>
                    <a:lnTo>
                      <a:pt x="1441758" y="740673"/>
                    </a:lnTo>
                    <a:cubicBezTo>
                      <a:pt x="1441758" y="780507"/>
                      <a:pt x="1409465" y="812800"/>
                      <a:pt x="1369630" y="812800"/>
                    </a:cubicBezTo>
                    <a:lnTo>
                      <a:pt x="72127" y="812800"/>
                    </a:lnTo>
                    <a:cubicBezTo>
                      <a:pt x="52998" y="812800"/>
                      <a:pt x="34652" y="805201"/>
                      <a:pt x="21126" y="791674"/>
                    </a:cubicBezTo>
                    <a:cubicBezTo>
                      <a:pt x="7599" y="778148"/>
                      <a:pt x="0" y="759802"/>
                      <a:pt x="0" y="740673"/>
                    </a:cubicBezTo>
                    <a:lnTo>
                      <a:pt x="0" y="72127"/>
                    </a:lnTo>
                    <a:cubicBezTo>
                      <a:pt x="0" y="52998"/>
                      <a:pt x="7599" y="34652"/>
                      <a:pt x="21126" y="21126"/>
                    </a:cubicBezTo>
                    <a:cubicBezTo>
                      <a:pt x="34652" y="7599"/>
                      <a:pt x="52998" y="0"/>
                      <a:pt x="7212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13294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1441758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325747"/>
              <a:ext cx="7891877" cy="29063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55"/>
                </a:lnSpc>
              </a:pPr>
              <a:r>
                <a:rPr lang="en-US" sz="4182" b="1">
                  <a:solidFill>
                    <a:srgbClr val="FF5F05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Elementary</a:t>
              </a:r>
            </a:p>
            <a:p>
              <a:pPr algn="ctr">
                <a:lnSpc>
                  <a:spcPts val="5855"/>
                </a:lnSpc>
              </a:pPr>
              <a:r>
                <a:rPr lang="en-US" sz="4182" b="1">
                  <a:solidFill>
                    <a:srgbClr val="13294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EDPR 432 (12 hours)</a:t>
              </a:r>
            </a:p>
            <a:p>
              <a:pPr algn="ctr">
                <a:lnSpc>
                  <a:spcPts val="5855"/>
                </a:lnSpc>
              </a:pPr>
              <a:r>
                <a:rPr lang="en-US" sz="4182" b="1">
                  <a:solidFill>
                    <a:srgbClr val="13294B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CI 407 (3 hours)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9531" y="1416252"/>
            <a:ext cx="14508939" cy="7454497"/>
            <a:chOff x="0" y="0"/>
            <a:chExt cx="3821284" cy="19633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21284" cy="1963324"/>
            </a:xfrm>
            <a:custGeom>
              <a:avLst/>
              <a:gdLst/>
              <a:ahLst/>
              <a:cxnLst/>
              <a:rect l="l" t="t" r="r" b="b"/>
              <a:pathLst>
                <a:path w="3821284" h="1963324">
                  <a:moveTo>
                    <a:pt x="53360" y="0"/>
                  </a:moveTo>
                  <a:lnTo>
                    <a:pt x="3767925" y="0"/>
                  </a:lnTo>
                  <a:cubicBezTo>
                    <a:pt x="3782077" y="0"/>
                    <a:pt x="3795649" y="5622"/>
                    <a:pt x="3805656" y="15629"/>
                  </a:cubicBezTo>
                  <a:cubicBezTo>
                    <a:pt x="3815662" y="25636"/>
                    <a:pt x="3821284" y="39208"/>
                    <a:pt x="3821284" y="53360"/>
                  </a:cubicBezTo>
                  <a:lnTo>
                    <a:pt x="3821284" y="1909964"/>
                  </a:lnTo>
                  <a:cubicBezTo>
                    <a:pt x="3821284" y="1939434"/>
                    <a:pt x="3797394" y="1963324"/>
                    <a:pt x="3767925" y="1963324"/>
                  </a:cubicBezTo>
                  <a:lnTo>
                    <a:pt x="53360" y="1963324"/>
                  </a:lnTo>
                  <a:cubicBezTo>
                    <a:pt x="23890" y="1963324"/>
                    <a:pt x="0" y="1939434"/>
                    <a:pt x="0" y="1909964"/>
                  </a:cubicBezTo>
                  <a:lnTo>
                    <a:pt x="0" y="53360"/>
                  </a:lnTo>
                  <a:cubicBezTo>
                    <a:pt x="0" y="23890"/>
                    <a:pt x="23890" y="0"/>
                    <a:pt x="53360" y="0"/>
                  </a:cubicBezTo>
                  <a:close/>
                </a:path>
              </a:pathLst>
            </a:custGeom>
            <a:solidFill>
              <a:srgbClr val="F9F9F9"/>
            </a:solidFill>
            <a:ln w="57150" cap="rnd">
              <a:solidFill>
                <a:srgbClr val="FF5F05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21284" cy="2001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649635">
            <a:off x="-1132553" y="8153866"/>
            <a:ext cx="6044167" cy="2208868"/>
          </a:xfrm>
          <a:custGeom>
            <a:avLst/>
            <a:gdLst/>
            <a:ahLst/>
            <a:cxnLst/>
            <a:rect l="l" t="t" r="r" b="b"/>
            <a:pathLst>
              <a:path w="6044167" h="2208868">
                <a:moveTo>
                  <a:pt x="0" y="0"/>
                </a:moveTo>
                <a:lnTo>
                  <a:pt x="6044167" y="0"/>
                </a:lnTo>
                <a:lnTo>
                  <a:pt x="6044167" y="2208868"/>
                </a:lnTo>
                <a:lnTo>
                  <a:pt x="0" y="22088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9939739" y="3088432"/>
            <a:ext cx="6097915" cy="5186732"/>
            <a:chOff x="0" y="0"/>
            <a:chExt cx="8130553" cy="69156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30553" cy="6915643"/>
            </a:xfrm>
            <a:custGeom>
              <a:avLst/>
              <a:gdLst/>
              <a:ahLst/>
              <a:cxnLst/>
              <a:rect l="l" t="t" r="r" b="b"/>
              <a:pathLst>
                <a:path w="8130553" h="6915643">
                  <a:moveTo>
                    <a:pt x="0" y="0"/>
                  </a:moveTo>
                  <a:lnTo>
                    <a:pt x="8130553" y="0"/>
                  </a:lnTo>
                  <a:lnTo>
                    <a:pt x="8130553" y="6915643"/>
                  </a:lnTo>
                  <a:lnTo>
                    <a:pt x="0" y="691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229001" y="4917137"/>
              <a:ext cx="4482196" cy="1196042"/>
              <a:chOff x="0" y="0"/>
              <a:chExt cx="885372" cy="23625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85372" cy="236255"/>
              </a:xfrm>
              <a:custGeom>
                <a:avLst/>
                <a:gdLst/>
                <a:ahLst/>
                <a:cxnLst/>
                <a:rect l="l" t="t" r="r" b="b"/>
                <a:pathLst>
                  <a:path w="885372" h="236255">
                    <a:moveTo>
                      <a:pt x="442686" y="0"/>
                    </a:moveTo>
                    <a:cubicBezTo>
                      <a:pt x="198197" y="0"/>
                      <a:pt x="0" y="52888"/>
                      <a:pt x="0" y="118128"/>
                    </a:cubicBezTo>
                    <a:cubicBezTo>
                      <a:pt x="0" y="183368"/>
                      <a:pt x="198197" y="236255"/>
                      <a:pt x="442686" y="236255"/>
                    </a:cubicBezTo>
                    <a:cubicBezTo>
                      <a:pt x="687175" y="236255"/>
                      <a:pt x="885372" y="183368"/>
                      <a:pt x="885372" y="118128"/>
                    </a:cubicBezTo>
                    <a:cubicBezTo>
                      <a:pt x="885372" y="52888"/>
                      <a:pt x="687175" y="0"/>
                      <a:pt x="44268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F5F0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83004" y="-15951"/>
                <a:ext cx="719365" cy="2300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1" name="TextBox 11"/>
          <p:cNvSpPr txBox="1"/>
          <p:nvPr/>
        </p:nvSpPr>
        <p:spPr>
          <a:xfrm>
            <a:off x="3348559" y="1604644"/>
            <a:ext cx="11590881" cy="137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72"/>
              </a:lnSpc>
            </a:pPr>
            <a:r>
              <a:rPr lang="en-US" sz="8051">
                <a:solidFill>
                  <a:srgbClr val="FF5F05"/>
                </a:solidFill>
                <a:latin typeface="Anton"/>
                <a:ea typeface="Anton"/>
                <a:cs typeface="Anton"/>
                <a:sym typeface="Anton"/>
              </a:rPr>
              <a:t>APPLY TO GRADUATE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43704" y="3236604"/>
            <a:ext cx="7508934" cy="2445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 b="1">
                <a:solidFill>
                  <a:srgbClr val="13294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Applying to graduate alerts the Registrar to process your transcripts and confer your degree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91653" y="5941833"/>
            <a:ext cx="7460985" cy="1826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 b="1">
                <a:solidFill>
                  <a:srgbClr val="13294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Apply to graduate once you’ve registered for spring classes - DO ASAP so you don’t forget!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Custom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Anton Italics</vt:lpstr>
      <vt:lpstr>Anton</vt:lpstr>
      <vt:lpstr>Canva Sans</vt:lpstr>
      <vt:lpstr>Arial</vt:lpstr>
      <vt:lpstr>Canva Sans Bold</vt:lpstr>
      <vt:lpstr>Canva Sans Bold Italics</vt:lpstr>
      <vt:lpstr>Canva Sans Medium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Orientation ECE/ELED</dc:title>
  <cp:lastModifiedBy>Lafoon, Kami</cp:lastModifiedBy>
  <cp:revision>2</cp:revision>
  <dcterms:created xsi:type="dcterms:W3CDTF">2006-08-16T00:00:00Z</dcterms:created>
  <dcterms:modified xsi:type="dcterms:W3CDTF">2025-10-29T00:07:15Z</dcterms:modified>
  <dc:identifier>DAGVDdQG4_M</dc:identifier>
</cp:coreProperties>
</file>