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</p:sldIdLst>
  <p:sldSz cy="5143500" cx="9144000"/>
  <p:notesSz cx="6858000" cy="9144000"/>
  <p:embeddedFontLst>
    <p:embeddedFont>
      <p:font typeface="Raleway"/>
      <p:regular r:id="rId56"/>
      <p:bold r:id="rId57"/>
      <p:italic r:id="rId58"/>
      <p:boldItalic r:id="rId59"/>
    </p:embeddedFont>
    <p:embeddedFont>
      <p:font typeface="Economica"/>
      <p:regular r:id="rId60"/>
      <p:bold r:id="rId61"/>
      <p:italic r:id="rId62"/>
      <p:boldItalic r:id="rId63"/>
    </p:embeddedFont>
    <p:embeddedFont>
      <p:font typeface="Roboto"/>
      <p:regular r:id="rId64"/>
      <p:bold r:id="rId65"/>
      <p:italic r:id="rId66"/>
      <p:boldItalic r:id="rId67"/>
    </p:embeddedFont>
    <p:embeddedFont>
      <p:font typeface="Raleway Light"/>
      <p:regular r:id="rId68"/>
      <p:bold r:id="rId69"/>
      <p:italic r:id="rId70"/>
      <p:boldItalic r:id="rId71"/>
    </p:embeddedFont>
    <p:embeddedFont>
      <p:font typeface="Zen Kaku Gothic New"/>
      <p:regular r:id="rId72"/>
      <p:bold r:id="rId73"/>
    </p:embeddedFont>
    <p:embeddedFont>
      <p:font typeface="Open Sans"/>
      <p:regular r:id="rId74"/>
      <p:bold r:id="rId75"/>
      <p:italic r:id="rId76"/>
      <p:boldItalic r:id="rId7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F399C3F-6267-4D49-8261-8F1288434DDA}">
  <a:tblStyle styleId="{1F399C3F-6267-4D49-8261-8F1288434D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ZenKakuGothicNew-bold.fntdata"/><Relationship Id="rId72" Type="http://schemas.openxmlformats.org/officeDocument/2006/relationships/font" Target="fonts/ZenKakuGothicNew-regular.fntdata"/><Relationship Id="rId31" Type="http://schemas.openxmlformats.org/officeDocument/2006/relationships/slide" Target="slides/slide25.xml"/><Relationship Id="rId75" Type="http://schemas.openxmlformats.org/officeDocument/2006/relationships/font" Target="fonts/OpenSans-bold.fntdata"/><Relationship Id="rId30" Type="http://schemas.openxmlformats.org/officeDocument/2006/relationships/slide" Target="slides/slide24.xml"/><Relationship Id="rId74" Type="http://schemas.openxmlformats.org/officeDocument/2006/relationships/font" Target="fonts/OpenSans-regular.fntdata"/><Relationship Id="rId33" Type="http://schemas.openxmlformats.org/officeDocument/2006/relationships/slide" Target="slides/slide27.xml"/><Relationship Id="rId77" Type="http://schemas.openxmlformats.org/officeDocument/2006/relationships/font" Target="fonts/OpenSans-boldItalic.fntdata"/><Relationship Id="rId32" Type="http://schemas.openxmlformats.org/officeDocument/2006/relationships/slide" Target="slides/slide26.xml"/><Relationship Id="rId76" Type="http://schemas.openxmlformats.org/officeDocument/2006/relationships/font" Target="fonts/OpenSans-italic.fntdata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RalewayLight-boldItalic.fntdata"/><Relationship Id="rId70" Type="http://schemas.openxmlformats.org/officeDocument/2006/relationships/font" Target="fonts/RalewayLight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Economica-italic.fntdata"/><Relationship Id="rId61" Type="http://schemas.openxmlformats.org/officeDocument/2006/relationships/font" Target="fonts/Economica-bold.fntdata"/><Relationship Id="rId20" Type="http://schemas.openxmlformats.org/officeDocument/2006/relationships/slide" Target="slides/slide14.xml"/><Relationship Id="rId64" Type="http://schemas.openxmlformats.org/officeDocument/2006/relationships/font" Target="fonts/Roboto-regular.fntdata"/><Relationship Id="rId63" Type="http://schemas.openxmlformats.org/officeDocument/2006/relationships/font" Target="fonts/Economica-boldItalic.fntdata"/><Relationship Id="rId22" Type="http://schemas.openxmlformats.org/officeDocument/2006/relationships/slide" Target="slides/slide16.xml"/><Relationship Id="rId66" Type="http://schemas.openxmlformats.org/officeDocument/2006/relationships/font" Target="fonts/Roboto-italic.fntdata"/><Relationship Id="rId21" Type="http://schemas.openxmlformats.org/officeDocument/2006/relationships/slide" Target="slides/slide15.xml"/><Relationship Id="rId65" Type="http://schemas.openxmlformats.org/officeDocument/2006/relationships/font" Target="fonts/Roboto-bold.fntdata"/><Relationship Id="rId24" Type="http://schemas.openxmlformats.org/officeDocument/2006/relationships/slide" Target="slides/slide18.xml"/><Relationship Id="rId68" Type="http://schemas.openxmlformats.org/officeDocument/2006/relationships/font" Target="fonts/RalewayLight-regular.fntdata"/><Relationship Id="rId23" Type="http://schemas.openxmlformats.org/officeDocument/2006/relationships/slide" Target="slides/slide17.xml"/><Relationship Id="rId67" Type="http://schemas.openxmlformats.org/officeDocument/2006/relationships/font" Target="fonts/Roboto-boldItalic.fntdata"/><Relationship Id="rId60" Type="http://schemas.openxmlformats.org/officeDocument/2006/relationships/font" Target="fonts/Economica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RalewayLight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font" Target="fonts/Raleway-bold.fntdata"/><Relationship Id="rId12" Type="http://schemas.openxmlformats.org/officeDocument/2006/relationships/slide" Target="slides/slide6.xml"/><Relationship Id="rId56" Type="http://schemas.openxmlformats.org/officeDocument/2006/relationships/font" Target="fonts/Raleway-regular.fntdata"/><Relationship Id="rId15" Type="http://schemas.openxmlformats.org/officeDocument/2006/relationships/slide" Target="slides/slide9.xml"/><Relationship Id="rId59" Type="http://schemas.openxmlformats.org/officeDocument/2006/relationships/font" Target="fonts/Raleway-boldItalic.fntdata"/><Relationship Id="rId14" Type="http://schemas.openxmlformats.org/officeDocument/2006/relationships/slide" Target="slides/slide8.xml"/><Relationship Id="rId58" Type="http://schemas.openxmlformats.org/officeDocument/2006/relationships/font" Target="fonts/Raleway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eb.cvent.com/event/06626b54-9025-4c4c-a148-0c4eb0bf4eb6/summary" TargetMode="Externa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dc.gov/vitalsigns/aces/pdf/vs-1105-aces-H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26cf04bf4b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26cf04bf4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26cf04bf4b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26cf04bf4b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50632982f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50632982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Remove label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Explanation of HUMAN BRAIN vs “trauma kids”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26cf04bf4b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26cf04bf4b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26cf04bf4b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26cf04bf4b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26cf04bf4b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26cf04bf4b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26cf04bf4b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26cf04bf4b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6cf04bf4b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26cf04bf4b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26cf04bf4b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26cf04bf4b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26cf04bf4b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26cf04bf4b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6553fb353c_0_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6553fb353c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6553fb353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6553fb353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26cf04bf4b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26cf04bf4b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6553fb353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6553fb353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26cf04bf4b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26cf04bf4b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26cf04bf4b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26cf04bf4b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26cf04bf4b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26cf04bf4b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26cf04bf4b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26cf04bf4b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26cf04bf4b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26cf04bf4b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26cf04bf4b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26cf04bf4b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26cf04bf4b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26cf04bf4b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553fb353c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553fb353c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26cf04bf4b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26cf04bf4b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26cf04bf4b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26cf04bf4b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26cf04bf4b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26cf04bf4b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26cf04bf4b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26cf04bf4b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6553fb353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6553fb353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26cf04bf4b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26cf04bf4b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26cf04bf4b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26cf04bf4b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26cf04bf4b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26cf04bf4b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26cf04bf4b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26cf04bf4b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6553fb353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6553fb353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26cf04bf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26cf04bf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6553fb353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6553fb353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6553fb353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6553fb353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6553fb353c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6553fb353c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AutoNum type="arabicPeriod"/>
            </a:pPr>
            <a:r>
              <a:rPr lang="en">
                <a:solidFill>
                  <a:srgbClr val="595959"/>
                </a:solidFill>
              </a:rPr>
              <a:t>Online Trauma Module</a:t>
            </a:r>
            <a:endParaRPr>
              <a:solidFill>
                <a:srgbClr val="595959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AutoNum type="arabicPeriod"/>
            </a:pPr>
            <a:r>
              <a:rPr lang="en">
                <a:solidFill>
                  <a:srgbClr val="595959"/>
                </a:solidFill>
              </a:rPr>
              <a:t>Certificate of Specialization</a:t>
            </a:r>
            <a:endParaRPr>
              <a:solidFill>
                <a:srgbClr val="595959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AutoNum type="arabicPeriod"/>
            </a:pPr>
            <a:r>
              <a:rPr lang="en">
                <a:solidFill>
                  <a:srgbClr val="595959"/>
                </a:solidFill>
              </a:rPr>
              <a:t>Fully Funded Master’s Program</a:t>
            </a:r>
            <a:endParaRPr>
              <a:solidFill>
                <a:srgbClr val="595959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AutoNum type="arabicPeriod"/>
            </a:pPr>
            <a:r>
              <a:rPr lang="en">
                <a:solidFill>
                  <a:srgbClr val="595959"/>
                </a:solidFill>
              </a:rPr>
              <a:t>Trauma MOOC</a:t>
            </a:r>
            <a:endParaRPr>
              <a:solidFill>
                <a:srgbClr val="595959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AutoNum type="arabicPeriod"/>
            </a:pPr>
            <a:r>
              <a:rPr lang="en">
                <a:solidFill>
                  <a:srgbClr val="595959"/>
                </a:solidFill>
              </a:rPr>
              <a:t>Online Master’s Concentration in Trauma-Informed Education (coming Fall 2024)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6553fb353c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6553fb353c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https://web.cvent.com/event/06626b54-9025-4c4c-a148-0c4eb0bf4eb6/summary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Raleway Light"/>
              <a:buChar char="●"/>
            </a:pPr>
            <a:r>
              <a:rPr lang="en">
                <a:solidFill>
                  <a:srgbClr val="595959"/>
                </a:solidFill>
                <a:highlight>
                  <a:schemeClr val="lt1"/>
                </a:highlight>
              </a:rPr>
              <a:t>This </a:t>
            </a:r>
            <a:r>
              <a:rPr b="1" lang="en">
                <a:solidFill>
                  <a:srgbClr val="595959"/>
                </a:solidFill>
                <a:highlight>
                  <a:schemeClr val="lt1"/>
                </a:highlight>
              </a:rPr>
              <a:t>FREE, self-paced, interactive module</a:t>
            </a:r>
            <a:r>
              <a:rPr lang="en">
                <a:solidFill>
                  <a:srgbClr val="595959"/>
                </a:solidFill>
                <a:highlight>
                  <a:schemeClr val="lt1"/>
                </a:highlight>
              </a:rPr>
              <a:t> includes four units which cover the prevalence and impact of trauma, manifestation of trauma in young children, providing trauma-informed supports, and preventing future trauma.  </a:t>
            </a:r>
            <a:endParaRPr>
              <a:solidFill>
                <a:srgbClr val="595959"/>
              </a:solidFill>
              <a:highlight>
                <a:schemeClr val="lt1"/>
              </a:highlight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en">
                <a:solidFill>
                  <a:srgbClr val="595959"/>
                </a:solidFill>
                <a:highlight>
                  <a:schemeClr val="lt1"/>
                </a:highlight>
              </a:rPr>
              <a:t>It is designed to be a high-level overview of the topic and a starting point for professionals working with children and their families.</a:t>
            </a:r>
            <a:endParaRPr>
              <a:solidFill>
                <a:srgbClr val="595959"/>
              </a:solidFill>
              <a:highlight>
                <a:schemeClr val="lt1"/>
              </a:highlight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en">
                <a:solidFill>
                  <a:srgbClr val="595959"/>
                </a:solidFill>
                <a:highlight>
                  <a:schemeClr val="lt1"/>
                </a:highlight>
              </a:rPr>
              <a:t> All participants who complete the module and pass the post-test will be eligible to receive EI continuing education credits.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6553fb353c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6553fb353c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6553fb353c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6553fb353c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6553fb353c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6553fb353c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6553fb353c_0_4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6553fb353c_0_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6553fb353c_0_4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6553fb353c_0_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6553fb353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6553fb353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26cf04bf4b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26cf04bf4b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26cf04bf4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26cf04bf4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26cf04bf4b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26cf04bf4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26cf04bf4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26cf04bf4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26cf04bf4b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26cf04bf4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https://www.cdc.gov/vitalsigns/aces/pdf/vs-1105-aces-H.pdf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Survey and Frazier study cited in Brown et al., 2022 (Preparing Teacher Candidates for Trauma-Informed Practices)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uofi.box.com/s/yd8zxxfb52mv7rt0ufajpbmuq2cpd8b4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.png"/><Relationship Id="rId4" Type="http://schemas.openxmlformats.org/officeDocument/2006/relationships/hyperlink" Target="https://www.luriechildrens.org/en/specialties-conditions/center-for-childhood-resilience/" TargetMode="Externa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.png"/><Relationship Id="rId4" Type="http://schemas.openxmlformats.org/officeDocument/2006/relationships/hyperlink" Target="mailto:lburdick@illinois.edu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21206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Equity-Centered Trauma-Informed Education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00"/>
              <a:t>Realize: Incidence Higher in Marginalized Populations</a:t>
            </a:r>
            <a:endParaRPr sz="3900"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incidence of trauma is significantly higher among marginalized populations (e.g., individuals </a:t>
            </a:r>
            <a:r>
              <a:rPr lang="en"/>
              <a:t>with</a:t>
            </a:r>
            <a:r>
              <a:rPr lang="en"/>
              <a:t> disabilities, individuals who live in poverty, children of color, LGBTQ population, military youth, homeless youth)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Social injustices, past and present (</a:t>
            </a:r>
            <a:r>
              <a:rPr lang="en"/>
              <a:t>racism, sexism, poverty, ableism, identity discrimination, and other biases) are potentially traumatic.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Systems/institutions (including education) </a:t>
            </a:r>
            <a:r>
              <a:rPr lang="en"/>
              <a:t>can be traumatic for individuals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Teachers’ actions, ideas, identities, biases impact their practices </a:t>
            </a:r>
            <a:r>
              <a:rPr lang="en"/>
              <a:t>which</a:t>
            </a:r>
            <a:r>
              <a:rPr lang="en"/>
              <a:t> may cause trauma in students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317475"/>
            <a:ext cx="8200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Realize the Impacts of Trauma</a:t>
            </a:r>
            <a:endParaRPr sz="4000"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91175"/>
            <a:ext cx="4062600" cy="3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Trauma can impact behavior, emotions and relationships, and academic performance.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Brain stem  is responsible for safety which “trumps” all other brain processes.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When an individual is experiencing fear (fight/flight/freeze response), they are “stuck” in their brain stem</a:t>
            </a:r>
            <a:r>
              <a:rPr lang="en" sz="1500"/>
              <a:t>, attachments cannot be formed and learning cannot occur.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Responses are often not choices-they are brain-based in a response to threat or fear (fight-flight-freeze)</a:t>
            </a:r>
            <a:endParaRPr/>
          </a:p>
        </p:txBody>
      </p:sp>
      <p:grpSp>
        <p:nvGrpSpPr>
          <p:cNvPr id="125" name="Google Shape;125;p23"/>
          <p:cNvGrpSpPr/>
          <p:nvPr/>
        </p:nvGrpSpPr>
        <p:grpSpPr>
          <a:xfrm>
            <a:off x="4374310" y="1574311"/>
            <a:ext cx="4707188" cy="2567177"/>
            <a:chOff x="3962725" y="1180773"/>
            <a:chExt cx="5181274" cy="2986826"/>
          </a:xfrm>
        </p:grpSpPr>
        <p:pic>
          <p:nvPicPr>
            <p:cNvPr descr="https://lh6.googleusercontent.com/PMuBLpv-0zJ1MhL1o0IL11AnrqDEeMjXSM83begCEjbcBuqUxipaNOKCC5YMGCaXUBUZ6AjfmEe86kWbtHss51PVQdDHQjsbfOznfOSlqvtQUSPFR3Dg4CyBfp_CKQLM3Twu54KOsC8" id="126" name="Google Shape;126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62725" y="1227775"/>
              <a:ext cx="4838100" cy="2939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lh3.googleusercontent.com/tdFMpWYW1S1ur931HA5WGXYUs1jB285YOkA1pFJgduWSV_sfxj4kOfQRXv0d7e8P2RH5b0QvLTQGsbXe-p4-nD56DW-9oy4-HygT0ZtsZKgctkUFbcLAL2GkNpkwei9uGZYphKzJ4oE" id="127" name="Google Shape;127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37524" y="1180773"/>
              <a:ext cx="2006475" cy="2270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HUMAN Brain</a:t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anatomy and function of the normal brain is the same for every human being, so al this information applies to US and our preservice teachers.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brain responses (neural pathways) among individuals who are chronically stressed and individuals who have experienced trauma are the same or similar-this removes the need for a “trauma label”- it’s ALL HUMANS.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Trauma-informed practices help all people, but are critical for those who </a:t>
            </a:r>
            <a:r>
              <a:rPr lang="en"/>
              <a:t>have</a:t>
            </a:r>
            <a:r>
              <a:rPr lang="en"/>
              <a:t> </a:t>
            </a:r>
            <a:r>
              <a:rPr lang="en"/>
              <a:t>experienced trauma.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1249175" y="450150"/>
            <a:ext cx="7302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AWARENESS: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Recognize </a:t>
            </a:r>
            <a:endParaRPr/>
          </a:p>
        </p:txBody>
      </p:sp>
      <p:graphicFrame>
        <p:nvGraphicFramePr>
          <p:cNvPr id="139" name="Google Shape;139;p25"/>
          <p:cNvGraphicFramePr/>
          <p:nvPr/>
        </p:nvGraphicFramePr>
        <p:xfrm>
          <a:off x="5615800" y="615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{1F399C3F-6267-4D49-8261-8F1288434DDA}</a:tableStyleId>
              </a:tblPr>
              <a:tblGrid>
                <a:gridCol w="2413000"/>
              </a:tblGrid>
              <a:tr h="43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AWARENESS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439950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Realize: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-The incidence of trauma</a:t>
                      </a:r>
                      <a:endParaRPr sz="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-</a:t>
                      </a:r>
                      <a:r>
                        <a:rPr lang="en" sz="1000"/>
                        <a:t>Brain-based impacts of trauma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-Systemic inequities as a cause of trauma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-Your role in trauma and inequity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-The importance of self-care to mitigate STS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FFE599"/>
                          </a:highlight>
                        </a:rPr>
                        <a:t>Recognize:</a:t>
                      </a:r>
                      <a:endParaRPr>
                        <a:highlight>
                          <a:srgbClr val="FFE599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-The symptoms of trauma, mental health challenges in adults and students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-Bias and inequity in your classroom/institution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-Root causes of inequity and trauma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-Deficit mindsets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-Instances of power and privilege</a:t>
                      </a:r>
                      <a:endParaRPr sz="1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350">
                <a:tc vMerge="1"/>
              </a:tr>
              <a:tr h="1725475"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Recognize: The Signs and Symptoms of Trauma</a:t>
            </a:r>
            <a:endParaRPr/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</a:t>
            </a:r>
            <a:r>
              <a:rPr lang="en" sz="2200"/>
              <a:t>he signs and symptoms (manifestations) of trauma typcially exhibited in children’s and adolescents fall into three categories:</a:t>
            </a:r>
            <a:endParaRPr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Behavior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Emotional/Relational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Academic performance</a:t>
            </a:r>
            <a:endParaRPr sz="2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Manifestations of Trauma in Children: Behavior</a:t>
            </a:r>
            <a:endParaRPr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233A44"/>
                </a:solidFill>
              </a:rPr>
              <a:t>Externalizers</a:t>
            </a:r>
            <a:endParaRPr sz="2000">
              <a:solidFill>
                <a:srgbClr val="233A44"/>
              </a:solidFill>
            </a:endParaRPr>
          </a:p>
          <a:p>
            <a:pPr indent="-355600" lvl="0" marL="571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Char char="●"/>
            </a:pPr>
            <a:r>
              <a:rPr lang="en" sz="2000">
                <a:solidFill>
                  <a:srgbClr val="233A44"/>
                </a:solidFill>
              </a:rPr>
              <a:t>Acting out behavior</a:t>
            </a:r>
            <a:endParaRPr sz="2000">
              <a:solidFill>
                <a:srgbClr val="233A44"/>
              </a:solidFill>
            </a:endParaRPr>
          </a:p>
          <a:p>
            <a:pPr indent="-355600" lvl="0" marL="571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Char char="●"/>
            </a:pPr>
            <a:r>
              <a:rPr lang="en" sz="2000">
                <a:solidFill>
                  <a:srgbClr val="233A44"/>
                </a:solidFill>
              </a:rPr>
              <a:t>Ignoring/defying directions</a:t>
            </a:r>
            <a:endParaRPr sz="2000">
              <a:solidFill>
                <a:srgbClr val="233A44"/>
              </a:solidFill>
            </a:endParaRPr>
          </a:p>
          <a:p>
            <a:pPr indent="-355600" lvl="0" marL="571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Char char="●"/>
            </a:pPr>
            <a:r>
              <a:rPr lang="en" sz="2000">
                <a:solidFill>
                  <a:srgbClr val="233A44"/>
                </a:solidFill>
              </a:rPr>
              <a:t>Difficulty self-regulating</a:t>
            </a:r>
            <a:endParaRPr sz="2000">
              <a:solidFill>
                <a:srgbClr val="233A44"/>
              </a:solidFill>
            </a:endParaRPr>
          </a:p>
          <a:p>
            <a:pPr indent="-355600" lvl="0" marL="571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Char char="●"/>
            </a:pPr>
            <a:r>
              <a:rPr lang="en" sz="2000">
                <a:solidFill>
                  <a:srgbClr val="233A44"/>
                </a:solidFill>
              </a:rPr>
              <a:t>Hyperactivity</a:t>
            </a:r>
            <a:br>
              <a:rPr lang="en" sz="2000">
                <a:solidFill>
                  <a:srgbClr val="233A44"/>
                </a:solidFill>
              </a:rPr>
            </a:br>
            <a:endParaRPr sz="2000">
              <a:solidFill>
                <a:srgbClr val="233A4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33A44"/>
                </a:solidFill>
              </a:rPr>
              <a:t>Internalizers</a:t>
            </a:r>
            <a:endParaRPr sz="2000">
              <a:solidFill>
                <a:srgbClr val="233A44"/>
              </a:solidFill>
            </a:endParaRPr>
          </a:p>
          <a:p>
            <a:pPr indent="-355600" lvl="0" marL="571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Char char="●"/>
            </a:pPr>
            <a:r>
              <a:rPr lang="en" sz="2000">
                <a:solidFill>
                  <a:srgbClr val="233A44"/>
                </a:solidFill>
              </a:rPr>
              <a:t>Shutting down (“hoodie hider”)</a:t>
            </a:r>
            <a:endParaRPr sz="2000">
              <a:solidFill>
                <a:srgbClr val="233A44"/>
              </a:solidFill>
            </a:endParaRPr>
          </a:p>
          <a:p>
            <a:pPr indent="-355600" lvl="0" marL="571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Char char="●"/>
            </a:pPr>
            <a:r>
              <a:rPr lang="en" sz="2000">
                <a:solidFill>
                  <a:srgbClr val="233A44"/>
                </a:solidFill>
              </a:rPr>
              <a:t>Anxiety and depression</a:t>
            </a:r>
            <a:endParaRPr sz="2000">
              <a:solidFill>
                <a:srgbClr val="233A44"/>
              </a:solidFill>
            </a:endParaRPr>
          </a:p>
          <a:p>
            <a:pPr indent="-355600" lvl="0" marL="571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Char char="●"/>
            </a:pPr>
            <a:r>
              <a:rPr lang="en" sz="2000">
                <a:solidFill>
                  <a:srgbClr val="233A44"/>
                </a:solidFill>
              </a:rPr>
              <a:t>Oversensitivity</a:t>
            </a:r>
            <a:endParaRPr sz="2000">
              <a:solidFill>
                <a:srgbClr val="233A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311700" y="61357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Manifestations of Trauma in Children: Emotional/Relational </a:t>
            </a:r>
            <a:endParaRPr/>
          </a:p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311700" y="1582400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Relationships/Social Emotional </a:t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Expectations of danger in new and/or existing relationships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Fear of being hurt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Difficulty with trust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Difficulty with adult and peer relationships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Shame or guilt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Anxiety or depression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 desire to isolate or withdraw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311700" y="6282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Manifestations of Trauma in Children: Academics/Learning</a:t>
            </a:r>
            <a:endParaRPr/>
          </a:p>
        </p:txBody>
      </p:sp>
      <p:sp>
        <p:nvSpPr>
          <p:cNvPr id="163" name="Google Shape;163;p29"/>
          <p:cNvSpPr txBox="1"/>
          <p:nvPr>
            <p:ph idx="1" type="body"/>
          </p:nvPr>
        </p:nvSpPr>
        <p:spPr>
          <a:xfrm>
            <a:off x="311700" y="1557050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Char char="●"/>
            </a:pPr>
            <a:r>
              <a:rPr lang="en" sz="2000">
                <a:solidFill>
                  <a:srgbClr val="233A44"/>
                </a:solidFill>
              </a:rPr>
              <a:t>Decreased executive functioning</a:t>
            </a:r>
            <a:endParaRPr sz="2000">
              <a:solidFill>
                <a:srgbClr val="233A44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Char char="●"/>
            </a:pPr>
            <a:r>
              <a:rPr lang="en" sz="2000">
                <a:solidFill>
                  <a:srgbClr val="233A44"/>
                </a:solidFill>
              </a:rPr>
              <a:t>Decreased cognitive skills</a:t>
            </a:r>
            <a:endParaRPr sz="2000">
              <a:solidFill>
                <a:srgbClr val="233A44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Char char="●"/>
            </a:pPr>
            <a:r>
              <a:rPr lang="en" sz="2000">
                <a:solidFill>
                  <a:srgbClr val="233A44"/>
                </a:solidFill>
              </a:rPr>
              <a:t>Learning disabilities</a:t>
            </a:r>
            <a:endParaRPr sz="2000">
              <a:solidFill>
                <a:srgbClr val="233A44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Char char="●"/>
            </a:pPr>
            <a:r>
              <a:rPr lang="en" sz="2000">
                <a:solidFill>
                  <a:srgbClr val="233A44"/>
                </a:solidFill>
              </a:rPr>
              <a:t>Poor memory</a:t>
            </a:r>
            <a:endParaRPr sz="2000">
              <a:solidFill>
                <a:srgbClr val="233A44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Char char="●"/>
            </a:pPr>
            <a:r>
              <a:rPr lang="en" sz="2000">
                <a:solidFill>
                  <a:srgbClr val="233A44"/>
                </a:solidFill>
              </a:rPr>
              <a:t>Inability to unconsciously shift attention between multiple tasks</a:t>
            </a:r>
            <a:endParaRPr sz="2000">
              <a:solidFill>
                <a:srgbClr val="233A44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Char char="●"/>
            </a:pPr>
            <a:r>
              <a:rPr lang="en" sz="2000">
                <a:solidFill>
                  <a:srgbClr val="233A44"/>
                </a:solidFill>
              </a:rPr>
              <a:t>Deficits in verbal ability (specifically comprehension and vocabulary)</a:t>
            </a:r>
            <a:endParaRPr sz="2000">
              <a:solidFill>
                <a:srgbClr val="233A44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Char char="●"/>
            </a:pPr>
            <a:r>
              <a:rPr lang="en" sz="2000">
                <a:solidFill>
                  <a:srgbClr val="233A44"/>
                </a:solidFill>
              </a:rPr>
              <a:t>Challenges with mathematical calculation</a:t>
            </a:r>
            <a:endParaRPr sz="2000">
              <a:solidFill>
                <a:srgbClr val="233A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type="title"/>
          </p:nvPr>
        </p:nvSpPr>
        <p:spPr>
          <a:xfrm>
            <a:off x="311700" y="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80"/>
              <a:t>Recognize Potential Causes of Trauma: The Trauma-Informed Lens </a:t>
            </a:r>
            <a:endParaRPr sz="3180"/>
          </a:p>
        </p:txBody>
      </p:sp>
      <p:sp>
        <p:nvSpPr>
          <p:cNvPr id="169" name="Google Shape;169;p30"/>
          <p:cNvSpPr txBox="1"/>
          <p:nvPr>
            <p:ph idx="1" type="body"/>
          </p:nvPr>
        </p:nvSpPr>
        <p:spPr>
          <a:xfrm>
            <a:off x="311700" y="894750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829"/>
              <a:t>Root Causes</a:t>
            </a:r>
            <a:endParaRPr sz="1829"/>
          </a:p>
          <a:p>
            <a:pPr indent="-34480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30"/>
              <a:buChar char="●"/>
            </a:pPr>
            <a:r>
              <a:rPr lang="en" sz="1829"/>
              <a:t>Individual traumas</a:t>
            </a:r>
            <a:endParaRPr sz="1829"/>
          </a:p>
          <a:p>
            <a:pPr indent="-3448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30"/>
              <a:buChar char="●"/>
            </a:pPr>
            <a:r>
              <a:rPr lang="en" sz="1829"/>
              <a:t>Biases</a:t>
            </a:r>
            <a:endParaRPr sz="1829"/>
          </a:p>
          <a:p>
            <a:pPr indent="-3448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30"/>
              <a:buChar char="●"/>
            </a:pPr>
            <a:r>
              <a:rPr lang="en" sz="1829"/>
              <a:t>Inequities</a:t>
            </a:r>
            <a:endParaRPr sz="1829"/>
          </a:p>
          <a:p>
            <a:pPr indent="-3448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30"/>
              <a:buChar char="●"/>
            </a:pPr>
            <a:r>
              <a:rPr lang="en" sz="1829"/>
              <a:t>Oppressive ideologies</a:t>
            </a:r>
            <a:endParaRPr sz="1829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1829"/>
              <a:t>Classroom materials that are not representative of the varied cultures of our classroom and the world.</a:t>
            </a:r>
            <a:endParaRPr sz="1829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1829"/>
              <a:t>Practices or policies that could trigger students who have experienced trauma.</a:t>
            </a:r>
            <a:endParaRPr sz="1829"/>
          </a:p>
          <a:p>
            <a:pPr indent="-34480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30"/>
              <a:buChar char="●"/>
            </a:pPr>
            <a:r>
              <a:rPr lang="en" sz="1829"/>
              <a:t>Punitive/exclusionary  discipline policies, homework policies, dress codes</a:t>
            </a:r>
            <a:endParaRPr sz="1829"/>
          </a:p>
          <a:p>
            <a:pPr indent="-3448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30"/>
              <a:buChar char="●"/>
            </a:pPr>
            <a:r>
              <a:rPr lang="en" sz="1829"/>
              <a:t>Ability tracking</a:t>
            </a:r>
            <a:endParaRPr sz="1829"/>
          </a:p>
          <a:p>
            <a:pPr indent="-3448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30"/>
              <a:buChar char="●"/>
            </a:pPr>
            <a:r>
              <a:rPr lang="en" sz="1829"/>
              <a:t>Deficit mindsets</a:t>
            </a:r>
            <a:endParaRPr sz="1829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Trauma-Informed Practices: Paradigm Shifts</a:t>
            </a:r>
            <a:endParaRPr/>
          </a:p>
        </p:txBody>
      </p:sp>
      <p:sp>
        <p:nvSpPr>
          <p:cNvPr id="175" name="Google Shape;175;p31"/>
          <p:cNvSpPr txBox="1"/>
          <p:nvPr>
            <p:ph idx="1" type="body"/>
          </p:nvPr>
        </p:nvSpPr>
        <p:spPr>
          <a:xfrm>
            <a:off x="311700" y="1219225"/>
            <a:ext cx="3475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What’s wrong with this child?</a:t>
            </a:r>
            <a:br>
              <a:rPr lang="en" sz="1600"/>
            </a:b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This child is seeking attention.</a:t>
            </a:r>
            <a:br>
              <a:rPr lang="en" sz="1600"/>
            </a:br>
            <a:br>
              <a:rPr lang="en" sz="1200"/>
            </a:br>
            <a:endParaRPr sz="12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child won’t do this.</a:t>
            </a:r>
            <a:br>
              <a:rPr lang="en" sz="1600"/>
            </a:br>
            <a:br>
              <a:rPr lang="en" sz="1100"/>
            </a:br>
            <a:endParaRPr sz="11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child needs a time out after misbehaving.</a:t>
            </a:r>
            <a:br>
              <a:rPr lang="en" sz="1600"/>
            </a:b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 need to control and fix this child’s behavior.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1"/>
          <p:cNvSpPr txBox="1"/>
          <p:nvPr>
            <p:ph idx="2" type="body"/>
          </p:nvPr>
        </p:nvSpPr>
        <p:spPr>
          <a:xfrm>
            <a:off x="4572000" y="1219225"/>
            <a:ext cx="4200600" cy="35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What happened to this child?</a:t>
            </a:r>
            <a:br>
              <a:rPr lang="en" sz="1600"/>
            </a:b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student needs attention to connect.</a:t>
            </a:r>
            <a:br>
              <a:rPr lang="en" sz="1600"/>
            </a:b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The child can’t do this because they are stressed.</a:t>
            </a:r>
            <a:br>
              <a:rPr lang="en" sz="1600">
                <a:solidFill>
                  <a:schemeClr val="dk1"/>
                </a:solidFill>
              </a:rPr>
            </a:b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The student needs connection and logical consequences after misbehaving.</a:t>
            </a:r>
            <a:br>
              <a:rPr lang="en" sz="1600">
                <a:solidFill>
                  <a:schemeClr val="dk1"/>
                </a:solidFill>
              </a:rPr>
            </a:b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I need to understand this child’s behavior.</a:t>
            </a:r>
            <a:endParaRPr sz="1600">
              <a:solidFill>
                <a:schemeClr val="dk1"/>
              </a:solidFill>
            </a:endParaRPr>
          </a:p>
        </p:txBody>
      </p:sp>
      <p:cxnSp>
        <p:nvCxnSpPr>
          <p:cNvPr id="177" name="Google Shape;177;p31"/>
          <p:cNvCxnSpPr/>
          <p:nvPr/>
        </p:nvCxnSpPr>
        <p:spPr>
          <a:xfrm>
            <a:off x="3699025" y="1434725"/>
            <a:ext cx="1005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8" name="Google Shape;178;p31"/>
          <p:cNvCxnSpPr/>
          <p:nvPr/>
        </p:nvCxnSpPr>
        <p:spPr>
          <a:xfrm>
            <a:off x="3716650" y="1987275"/>
            <a:ext cx="1005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9" name="Google Shape;179;p31"/>
          <p:cNvCxnSpPr/>
          <p:nvPr/>
        </p:nvCxnSpPr>
        <p:spPr>
          <a:xfrm>
            <a:off x="3652450" y="2708375"/>
            <a:ext cx="1005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0" name="Google Shape;180;p31"/>
          <p:cNvCxnSpPr/>
          <p:nvPr/>
        </p:nvCxnSpPr>
        <p:spPr>
          <a:xfrm>
            <a:off x="3594100" y="3394950"/>
            <a:ext cx="1005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1" name="Google Shape;181;p31"/>
          <p:cNvCxnSpPr/>
          <p:nvPr/>
        </p:nvCxnSpPr>
        <p:spPr>
          <a:xfrm>
            <a:off x="3652450" y="4230550"/>
            <a:ext cx="1005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Goals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or introduce the basics of equity-centered, trauma-informed education (ECTIE)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Share the common language we used with preservice teacher candidates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Let you </a:t>
            </a:r>
            <a:r>
              <a:rPr lang="en"/>
              <a:t>know</a:t>
            </a:r>
            <a:r>
              <a:rPr lang="en"/>
              <a:t> what are candidates are bringing to their student teaching classrooms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Share some stories of preservice teacher candidates’ experiences in the field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from the Field</a:t>
            </a:r>
            <a:endParaRPr/>
          </a:p>
        </p:txBody>
      </p:sp>
      <p:sp>
        <p:nvSpPr>
          <p:cNvPr id="187" name="Google Shape;187;p3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AWARENESS</a:t>
            </a:r>
            <a:endParaRPr sz="3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title"/>
          </p:nvPr>
        </p:nvSpPr>
        <p:spPr>
          <a:xfrm>
            <a:off x="1626200" y="450150"/>
            <a:ext cx="6826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Respond </a:t>
            </a:r>
            <a:endParaRPr/>
          </a:p>
        </p:txBody>
      </p:sp>
      <p:graphicFrame>
        <p:nvGraphicFramePr>
          <p:cNvPr id="193" name="Google Shape;193;p33"/>
          <p:cNvGraphicFramePr/>
          <p:nvPr/>
        </p:nvGraphicFramePr>
        <p:xfrm>
          <a:off x="5119675" y="76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{1F399C3F-6267-4D49-8261-8F1288434DDA}</a:tableStyleId>
              </a:tblPr>
              <a:tblGrid>
                <a:gridCol w="2413000"/>
              </a:tblGrid>
              <a:tr h="40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ACTION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47907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FFE599"/>
                          </a:highlight>
                        </a:rPr>
                        <a:t>Respond: </a:t>
                      </a:r>
                      <a:endParaRPr>
                        <a:highlight>
                          <a:srgbClr val="FFE599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-Implement equity-centered, trauma-informed practices universally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-Get to know your students and their lived experiences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-Intervene in inequities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-Set (and equitably apply) reasonable boundaries and expectations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-Solicit and value feedback from students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Resist Retraumatization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-Avoid trauma triggers and repair damage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-Universality of practice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-Use curriculum, assessment, and practices that reflect student identities and experiences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-Use discipline strategies that teach not punish</a:t>
                      </a:r>
                      <a:endParaRPr sz="1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775">
                <a:tc vMerge="1"/>
              </a:tr>
              <a:tr h="1772350"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Respond: </a:t>
            </a:r>
            <a:r>
              <a:rPr lang="en"/>
              <a:t>Trauma-Informed Practices</a:t>
            </a:r>
            <a:endParaRPr/>
          </a:p>
        </p:txBody>
      </p:sp>
      <p:sp>
        <p:nvSpPr>
          <p:cNvPr id="199" name="Google Shape;199;p3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Big Three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Creating Safety in the Learning Environment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Building Relationships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Teaching and Practicing Self-Regulation Skills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Others: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Discipline that teaches rather than punishes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Strengths-based approach/mindset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Respond: Creating a Safe Learning Environment</a:t>
            </a:r>
            <a:endParaRPr/>
          </a:p>
        </p:txBody>
      </p:sp>
      <p:sp>
        <p:nvSpPr>
          <p:cNvPr id="205" name="Google Shape;205;p35"/>
          <p:cNvSpPr txBox="1"/>
          <p:nvPr>
            <p:ph idx="1" type="body"/>
          </p:nvPr>
        </p:nvSpPr>
        <p:spPr>
          <a:xfrm>
            <a:off x="311700" y="1303500"/>
            <a:ext cx="8520600" cy="3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33A44"/>
                </a:solidFill>
              </a:rPr>
              <a:t>Identity Safety</a:t>
            </a:r>
            <a:endParaRPr sz="1500">
              <a:solidFill>
                <a:srgbClr val="233A44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rgbClr val="233A44"/>
                </a:solidFill>
              </a:rPr>
              <a:t>All students are not only accepted, but are celebrated for their uniqueness</a:t>
            </a:r>
            <a:endParaRPr sz="1500">
              <a:solidFill>
                <a:srgbClr val="233A44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rgbClr val="233A44"/>
                </a:solidFill>
              </a:rPr>
              <a:t>B</a:t>
            </a:r>
            <a:r>
              <a:rPr lang="en" sz="1500">
                <a:solidFill>
                  <a:srgbClr val="233A44"/>
                </a:solidFill>
              </a:rPr>
              <a:t>uild a culture that celebrates diversity.</a:t>
            </a:r>
            <a:endParaRPr sz="1500">
              <a:solidFill>
                <a:srgbClr val="233A4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33A44"/>
                </a:solidFill>
              </a:rPr>
              <a:t>Physical and Emotional Safety</a:t>
            </a:r>
            <a:endParaRPr sz="1500">
              <a:solidFill>
                <a:srgbClr val="233A44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rgbClr val="233A44"/>
                </a:solidFill>
              </a:rPr>
              <a:t>Maintain an organized classroom.</a:t>
            </a:r>
            <a:endParaRPr sz="1500">
              <a:solidFill>
                <a:srgbClr val="233A44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rgbClr val="233A44"/>
                </a:solidFill>
              </a:rPr>
              <a:t>Involve students in developing clear, positive expectations. </a:t>
            </a:r>
            <a:endParaRPr sz="1500">
              <a:solidFill>
                <a:srgbClr val="233A44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rgbClr val="233A44"/>
                </a:solidFill>
              </a:rPr>
              <a:t>TEACH and use consistent and predictable routines and procedures.</a:t>
            </a:r>
            <a:endParaRPr sz="1500">
              <a:solidFill>
                <a:srgbClr val="233A44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rgbClr val="233A44"/>
                </a:solidFill>
              </a:rPr>
              <a:t>Post the daily schedule.</a:t>
            </a:r>
            <a:endParaRPr sz="1500">
              <a:solidFill>
                <a:srgbClr val="233A44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rgbClr val="233A44"/>
                </a:solidFill>
              </a:rPr>
              <a:t>Warn students about unexpected changes to the routine.</a:t>
            </a:r>
            <a:endParaRPr sz="1500">
              <a:solidFill>
                <a:srgbClr val="233A44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rgbClr val="233A44"/>
                </a:solidFill>
              </a:rPr>
              <a:t>Talk through transitions.</a:t>
            </a:r>
            <a:endParaRPr sz="1500">
              <a:solidFill>
                <a:srgbClr val="233A44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rgbClr val="233A44"/>
                </a:solidFill>
              </a:rPr>
              <a:t>Be aware of triggers.</a:t>
            </a:r>
            <a:endParaRPr sz="1500">
              <a:solidFill>
                <a:srgbClr val="233A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Respond: Creating a Safe Learning Environment</a:t>
            </a:r>
            <a:endParaRPr/>
          </a:p>
        </p:txBody>
      </p:sp>
      <p:sp>
        <p:nvSpPr>
          <p:cNvPr id="211" name="Google Shape;211;p3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</a:t>
            </a:r>
            <a:r>
              <a:rPr lang="en"/>
              <a:t>essons</a:t>
            </a:r>
            <a:r>
              <a:rPr lang="en"/>
              <a:t> that are at the </a:t>
            </a:r>
            <a:r>
              <a:rPr lang="en"/>
              <a:t>appropriate</a:t>
            </a:r>
            <a:r>
              <a:rPr lang="en"/>
              <a:t> level and are  relevant to the lives of the students in their classrooms.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Universal Design for Learning: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Multiple options for how to gain the </a:t>
            </a:r>
            <a:r>
              <a:rPr lang="en"/>
              <a:t>knowledge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Multiple options for demonstrating their knowledge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Multiple ways to engage students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</a:t>
            </a:r>
            <a:r>
              <a:rPr lang="en"/>
              <a:t>ntervene in any instance of inequity or bias.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Boundaries should be reasonable and consistently/equitably applied.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Respond: Building Relationships </a:t>
            </a:r>
            <a:r>
              <a:rPr lang="en"/>
              <a:t>with</a:t>
            </a:r>
            <a:r>
              <a:rPr lang="en"/>
              <a:t> Children</a:t>
            </a:r>
            <a:endParaRPr/>
          </a:p>
        </p:txBody>
      </p:sp>
      <p:sp>
        <p:nvSpPr>
          <p:cNvPr id="217" name="Google Shape;217;p3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-335280" lvl="0" marL="4572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ct val="100000"/>
              <a:buChar char="●"/>
            </a:pPr>
            <a:r>
              <a:rPr lang="en" sz="2400">
                <a:solidFill>
                  <a:srgbClr val="233A44"/>
                </a:solidFill>
              </a:rPr>
              <a:t>Strategies to build relationships:</a:t>
            </a:r>
            <a:endParaRPr sz="2400">
              <a:solidFill>
                <a:srgbClr val="233A44"/>
              </a:solidFill>
            </a:endParaRPr>
          </a:p>
          <a:p>
            <a:pPr indent="-335280" lvl="1" marL="9144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ct val="100000"/>
              <a:buChar char="○"/>
            </a:pPr>
            <a:r>
              <a:rPr lang="en" sz="2400">
                <a:solidFill>
                  <a:srgbClr val="233A44"/>
                </a:solidFill>
              </a:rPr>
              <a:t>2x10 strategy</a:t>
            </a:r>
            <a:endParaRPr sz="2400">
              <a:solidFill>
                <a:srgbClr val="233A44"/>
              </a:solidFill>
            </a:endParaRPr>
          </a:p>
          <a:p>
            <a:pPr indent="-33528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ct val="100000"/>
              <a:buChar char="○"/>
            </a:pPr>
            <a:r>
              <a:rPr lang="en" sz="2400">
                <a:solidFill>
                  <a:srgbClr val="233A44"/>
                </a:solidFill>
              </a:rPr>
              <a:t>Greet students by name at the door</a:t>
            </a:r>
            <a:endParaRPr sz="2400">
              <a:solidFill>
                <a:srgbClr val="233A44"/>
              </a:solidFill>
            </a:endParaRPr>
          </a:p>
          <a:p>
            <a:pPr indent="-3352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ct val="100000"/>
              <a:buChar char="●"/>
            </a:pPr>
            <a:r>
              <a:rPr lang="en" sz="2400">
                <a:solidFill>
                  <a:srgbClr val="233A44"/>
                </a:solidFill>
              </a:rPr>
              <a:t>Insist on a bully-free environment</a:t>
            </a:r>
            <a:endParaRPr sz="2400">
              <a:solidFill>
                <a:srgbClr val="233A44"/>
              </a:solidFill>
            </a:endParaRPr>
          </a:p>
          <a:p>
            <a:pPr indent="-335280" lvl="0" marL="4572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ct val="100000"/>
              <a:buChar char="●"/>
            </a:pPr>
            <a:r>
              <a:rPr lang="en" sz="2400">
                <a:solidFill>
                  <a:srgbClr val="233A44"/>
                </a:solidFill>
              </a:rPr>
              <a:t>Establish and maintain a supportive classroom culture</a:t>
            </a:r>
            <a:endParaRPr sz="2400">
              <a:solidFill>
                <a:srgbClr val="233A44"/>
              </a:solidFill>
            </a:endParaRPr>
          </a:p>
          <a:p>
            <a:pPr indent="-33528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ct val="100000"/>
              <a:buChar char="○"/>
            </a:pPr>
            <a:r>
              <a:rPr lang="en" sz="2400">
                <a:solidFill>
                  <a:srgbClr val="233A44"/>
                </a:solidFill>
              </a:rPr>
              <a:t>Morning meeting </a:t>
            </a:r>
            <a:r>
              <a:rPr i="1" lang="en" sz="2400">
                <a:solidFill>
                  <a:srgbClr val="233A44"/>
                </a:solidFill>
              </a:rPr>
              <a:t>circles</a:t>
            </a:r>
            <a:endParaRPr i="1" sz="2400">
              <a:solidFill>
                <a:srgbClr val="233A44"/>
              </a:solidFill>
            </a:endParaRPr>
          </a:p>
          <a:p>
            <a:pPr indent="-33528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ct val="100000"/>
              <a:buChar char="○"/>
            </a:pPr>
            <a:r>
              <a:rPr lang="en" sz="2400">
                <a:solidFill>
                  <a:srgbClr val="233A44"/>
                </a:solidFill>
              </a:rPr>
              <a:t>Listen to student perspectives and let them know their voices are heard.</a:t>
            </a:r>
            <a:endParaRPr sz="2400">
              <a:solidFill>
                <a:srgbClr val="233A44"/>
              </a:solidFill>
            </a:endParaRPr>
          </a:p>
          <a:p>
            <a:pPr indent="-3352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ct val="100000"/>
              <a:buChar char="●"/>
            </a:pPr>
            <a:r>
              <a:rPr lang="en" sz="2400">
                <a:solidFill>
                  <a:srgbClr val="233A44"/>
                </a:solidFill>
              </a:rPr>
              <a:t>ALWAYS respond with (MODEL) empathy.</a:t>
            </a:r>
            <a:endParaRPr sz="2400">
              <a:solidFill>
                <a:srgbClr val="233A44"/>
              </a:solidFill>
            </a:endParaRPr>
          </a:p>
          <a:p>
            <a:pPr indent="-3352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ct val="100000"/>
              <a:buChar char="●"/>
            </a:pPr>
            <a:r>
              <a:rPr lang="en" sz="2400">
                <a:solidFill>
                  <a:srgbClr val="233A44"/>
                </a:solidFill>
              </a:rPr>
              <a:t>Small </a:t>
            </a:r>
            <a:r>
              <a:rPr lang="en" sz="2400">
                <a:solidFill>
                  <a:srgbClr val="233A44"/>
                </a:solidFill>
              </a:rPr>
              <a:t>interactions go a LONG WAY.</a:t>
            </a:r>
            <a:endParaRPr sz="2400">
              <a:solidFill>
                <a:srgbClr val="233A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/>
          <p:nvPr>
            <p:ph type="title"/>
          </p:nvPr>
        </p:nvSpPr>
        <p:spPr>
          <a:xfrm>
            <a:off x="311700" y="315925"/>
            <a:ext cx="86964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Respond: Teach Children Self-Regulation</a:t>
            </a:r>
            <a:endParaRPr/>
          </a:p>
        </p:txBody>
      </p:sp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311700" y="1225225"/>
            <a:ext cx="8520600" cy="38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33A44"/>
                </a:solidFill>
              </a:rPr>
              <a:t>Help students navigate and verbally express their emotions.</a:t>
            </a:r>
            <a:endParaRPr sz="1700">
              <a:solidFill>
                <a:srgbClr val="233A4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233A44"/>
                </a:solidFill>
              </a:rPr>
              <a:t>Self-regulation strategies to incorporate/teach before:</a:t>
            </a:r>
            <a:endParaRPr sz="1700">
              <a:solidFill>
                <a:srgbClr val="233A44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3A44"/>
              </a:buClr>
              <a:buSzPts val="1700"/>
              <a:buChar char="●"/>
            </a:pPr>
            <a:r>
              <a:rPr lang="en" sz="1700">
                <a:solidFill>
                  <a:srgbClr val="233A44"/>
                </a:solidFill>
              </a:rPr>
              <a:t>Take regular brain-breaks (clapping, call-and-response games, silent ball, etc.) </a:t>
            </a:r>
            <a:endParaRPr sz="1700">
              <a:solidFill>
                <a:srgbClr val="233A44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700"/>
              <a:buChar char="●"/>
            </a:pPr>
            <a:r>
              <a:rPr lang="en" sz="1700">
                <a:solidFill>
                  <a:srgbClr val="233A44"/>
                </a:solidFill>
              </a:rPr>
              <a:t>Incorporate movement, mindfulness and meditation </a:t>
            </a:r>
            <a:r>
              <a:rPr i="1" lang="en" sz="1700">
                <a:solidFill>
                  <a:srgbClr val="233A44"/>
                </a:solidFill>
              </a:rPr>
              <a:t>Go Noodle, Move to Learn, </a:t>
            </a:r>
            <a:r>
              <a:rPr lang="en" sz="1700">
                <a:solidFill>
                  <a:srgbClr val="233A44"/>
                </a:solidFill>
              </a:rPr>
              <a:t>muscle relaxation, deep breathing, listening to classroom sounds, visualization</a:t>
            </a:r>
            <a:r>
              <a:rPr i="1" lang="en" sz="1700">
                <a:solidFill>
                  <a:srgbClr val="233A44"/>
                </a:solidFill>
              </a:rPr>
              <a:t>).</a:t>
            </a:r>
            <a:endParaRPr sz="1700">
              <a:solidFill>
                <a:srgbClr val="233A44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700"/>
              <a:buChar char="●"/>
            </a:pPr>
            <a:r>
              <a:rPr lang="en" sz="1700">
                <a:solidFill>
                  <a:srgbClr val="233A44"/>
                </a:solidFill>
              </a:rPr>
              <a:t>Provide time for movement (rhythmic)</a:t>
            </a:r>
            <a:endParaRPr sz="1700">
              <a:solidFill>
                <a:srgbClr val="233A44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700"/>
              <a:buChar char="●"/>
            </a:pPr>
            <a:r>
              <a:rPr lang="en" sz="1700">
                <a:solidFill>
                  <a:srgbClr val="233A44"/>
                </a:solidFill>
              </a:rPr>
              <a:t>Peace corners, calming corners, designated adult</a:t>
            </a:r>
            <a:endParaRPr sz="1700">
              <a:solidFill>
                <a:srgbClr val="233A44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700"/>
              <a:buChar char="●"/>
            </a:pPr>
            <a:r>
              <a:rPr lang="en" sz="1700">
                <a:solidFill>
                  <a:srgbClr val="233A44"/>
                </a:solidFill>
              </a:rPr>
              <a:t>Stress balls, fidget spinners, Flexible seating (wiggle seats, standing desks, individual spaces)</a:t>
            </a:r>
            <a:endParaRPr sz="1700">
              <a:solidFill>
                <a:srgbClr val="233A4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233A44"/>
                </a:solidFill>
              </a:rPr>
              <a:t>Teach them about their bodies and their brains.</a:t>
            </a:r>
            <a:endParaRPr sz="1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Self-Regulation</a:t>
            </a:r>
            <a:endParaRPr/>
          </a:p>
        </p:txBody>
      </p:sp>
      <p:sp>
        <p:nvSpPr>
          <p:cNvPr id="229" name="Google Shape;229;p39"/>
          <p:cNvSpPr txBox="1"/>
          <p:nvPr>
            <p:ph idx="1" type="body"/>
          </p:nvPr>
        </p:nvSpPr>
        <p:spPr>
          <a:xfrm>
            <a:off x="311700" y="1017725"/>
            <a:ext cx="8520600" cy="3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Char char="●"/>
            </a:pPr>
            <a:r>
              <a:rPr lang="en" sz="2100">
                <a:solidFill>
                  <a:srgbClr val="233A44"/>
                </a:solidFill>
              </a:rPr>
              <a:t>Adults model thinking :</a:t>
            </a:r>
            <a:endParaRPr sz="2100">
              <a:solidFill>
                <a:srgbClr val="233A44"/>
              </a:solidFill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700"/>
              <a:buChar char="○"/>
            </a:pPr>
            <a:r>
              <a:rPr lang="en" sz="1700">
                <a:solidFill>
                  <a:srgbClr val="233A44"/>
                </a:solidFill>
              </a:rPr>
              <a:t>“I am really angry right now and I need a minute to breathe.. Please take out a book or sit quietly” “I’m going to just take a few deep breaths…” </a:t>
            </a:r>
            <a:endParaRPr sz="1700">
              <a:solidFill>
                <a:srgbClr val="233A44"/>
              </a:solidFill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700"/>
              <a:buChar char="○"/>
            </a:pPr>
            <a:r>
              <a:rPr lang="en" sz="1700">
                <a:solidFill>
                  <a:srgbClr val="233A44"/>
                </a:solidFill>
              </a:rPr>
              <a:t>“Let’s all get up and do a few quick stretches” </a:t>
            </a:r>
            <a:endParaRPr sz="1700">
              <a:solidFill>
                <a:srgbClr val="233A44"/>
              </a:solidFill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700"/>
              <a:buChar char="○"/>
            </a:pPr>
            <a:r>
              <a:rPr lang="en" sz="1700">
                <a:solidFill>
                  <a:srgbClr val="233A44"/>
                </a:solidFill>
              </a:rPr>
              <a:t>“Circle up! Please share a strategy you know how to use when you’re angry or frustrated.” </a:t>
            </a:r>
            <a:endParaRPr sz="1700">
              <a:solidFill>
                <a:srgbClr val="233A44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Char char="●"/>
            </a:pPr>
            <a:r>
              <a:rPr lang="en" sz="2100">
                <a:solidFill>
                  <a:srgbClr val="233A44"/>
                </a:solidFill>
              </a:rPr>
              <a:t>Strategies: Movement (especially rhythmic), breathing</a:t>
            </a:r>
            <a:endParaRPr sz="2100">
              <a:solidFill>
                <a:srgbClr val="233A44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Char char="●"/>
            </a:pPr>
            <a:r>
              <a:rPr lang="en" sz="2100">
                <a:solidFill>
                  <a:srgbClr val="233A44"/>
                </a:solidFill>
              </a:rPr>
              <a:t>Honor/validate your feelings “I am frustrated and that’s ok. We all get frustrated. I need a minute to…”</a:t>
            </a:r>
            <a:endParaRPr sz="2100">
              <a:solidFill>
                <a:srgbClr val="233A44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Char char="●"/>
            </a:pPr>
            <a:r>
              <a:rPr lang="en" sz="2100">
                <a:solidFill>
                  <a:srgbClr val="233A44"/>
                </a:solidFill>
              </a:rPr>
              <a:t>DO NOT respond to misbehavior in the moment. Let the feeling pass, breathe, think, then respond with self-regulation</a:t>
            </a:r>
            <a:endParaRPr sz="2100">
              <a:solidFill>
                <a:srgbClr val="233A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Adults’ Role in Self-Regulation</a:t>
            </a:r>
            <a:endParaRPr/>
          </a:p>
        </p:txBody>
      </p:sp>
      <p:sp>
        <p:nvSpPr>
          <p:cNvPr id="235" name="Google Shape;235;p40"/>
          <p:cNvSpPr txBox="1"/>
          <p:nvPr>
            <p:ph idx="1" type="body"/>
          </p:nvPr>
        </p:nvSpPr>
        <p:spPr>
          <a:xfrm>
            <a:off x="311700" y="1152475"/>
            <a:ext cx="8520600" cy="38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-365939" lvl="0" marL="4572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ct val="100000"/>
              <a:buChar char="●"/>
            </a:pPr>
            <a:r>
              <a:rPr lang="en" sz="3460">
                <a:solidFill>
                  <a:srgbClr val="233A44"/>
                </a:solidFill>
              </a:rPr>
              <a:t>T</a:t>
            </a:r>
            <a:r>
              <a:rPr lang="en" sz="3460">
                <a:solidFill>
                  <a:srgbClr val="233A44"/>
                </a:solidFill>
              </a:rPr>
              <a:t>each and model self-regulation</a:t>
            </a:r>
            <a:endParaRPr sz="3460">
              <a:solidFill>
                <a:srgbClr val="233A44"/>
              </a:solidFill>
            </a:endParaRPr>
          </a:p>
          <a:p>
            <a:pPr indent="-36593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ct val="100000"/>
              <a:buChar char="○"/>
            </a:pPr>
            <a:r>
              <a:rPr lang="en" sz="3460">
                <a:solidFill>
                  <a:srgbClr val="233A44"/>
                </a:solidFill>
              </a:rPr>
              <a:t>Adult must stay regulated.</a:t>
            </a:r>
            <a:endParaRPr sz="3460">
              <a:solidFill>
                <a:srgbClr val="233A44"/>
              </a:solidFill>
            </a:endParaRPr>
          </a:p>
          <a:p>
            <a:pPr indent="-36593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ct val="100000"/>
              <a:buChar char="○"/>
            </a:pPr>
            <a:r>
              <a:rPr lang="en" sz="3460">
                <a:solidFill>
                  <a:srgbClr val="233A44"/>
                </a:solidFill>
              </a:rPr>
              <a:t>A dysregulated adult cannot help a dysregulated child.</a:t>
            </a:r>
            <a:endParaRPr sz="3460">
              <a:solidFill>
                <a:srgbClr val="233A44"/>
              </a:solidFill>
            </a:endParaRPr>
          </a:p>
          <a:p>
            <a:pPr indent="-365939" lvl="0" marL="4572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ct val="100000"/>
              <a:buChar char="●"/>
            </a:pPr>
            <a:r>
              <a:rPr lang="en" sz="3460">
                <a:solidFill>
                  <a:srgbClr val="233A44"/>
                </a:solidFill>
              </a:rPr>
              <a:t>When adults model self-regulation strategies, it helps students understand how others monitor and regulate emotions.</a:t>
            </a:r>
            <a:endParaRPr sz="3460">
              <a:solidFill>
                <a:srgbClr val="233A44"/>
              </a:solidFill>
            </a:endParaRPr>
          </a:p>
          <a:p>
            <a:pPr indent="-36593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ct val="100000"/>
              <a:buChar char="●"/>
            </a:pPr>
            <a:r>
              <a:rPr lang="en" sz="3460">
                <a:solidFill>
                  <a:srgbClr val="233A44"/>
                </a:solidFill>
              </a:rPr>
              <a:t>Stay out of power struggles</a:t>
            </a:r>
            <a:endParaRPr sz="3460">
              <a:solidFill>
                <a:srgbClr val="233A44"/>
              </a:solidFill>
            </a:endParaRPr>
          </a:p>
          <a:p>
            <a:pPr indent="-36593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ct val="100000"/>
              <a:buChar char="●"/>
            </a:pPr>
            <a:r>
              <a:rPr lang="en" sz="3460">
                <a:solidFill>
                  <a:srgbClr val="233A44"/>
                </a:solidFill>
              </a:rPr>
              <a:t>Do not take behavior personally-it is brain-based.</a:t>
            </a:r>
            <a:endParaRPr i="1" sz="3460">
              <a:solidFill>
                <a:srgbClr val="233A44"/>
              </a:solidFill>
            </a:endParaRPr>
          </a:p>
          <a:p>
            <a:pPr indent="-36593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ct val="100000"/>
              <a:buChar char="●"/>
            </a:pPr>
            <a:r>
              <a:rPr lang="en" sz="3460">
                <a:solidFill>
                  <a:srgbClr val="233A44"/>
                </a:solidFill>
              </a:rPr>
              <a:t>Do not try to reason with an escalated child. There is nothing rational going on in the moment.</a:t>
            </a:r>
            <a:endParaRPr sz="3460">
              <a:solidFill>
                <a:srgbClr val="233A4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60">
              <a:solidFill>
                <a:srgbClr val="233A44"/>
              </a:solidFill>
            </a:endParaRPr>
          </a:p>
          <a:p>
            <a:pPr indent="-30003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Responding to Dysregulation Effectively</a:t>
            </a:r>
            <a:endParaRPr/>
          </a:p>
        </p:txBody>
      </p:sp>
      <p:sp>
        <p:nvSpPr>
          <p:cNvPr id="241" name="Google Shape;241;p41"/>
          <p:cNvSpPr txBox="1"/>
          <p:nvPr>
            <p:ph idx="1" type="body"/>
          </p:nvPr>
        </p:nvSpPr>
        <p:spPr>
          <a:xfrm>
            <a:off x="311700" y="1225225"/>
            <a:ext cx="8520600" cy="3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-37139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597"/>
              <a:t>Preserve your relationship and build safety</a:t>
            </a:r>
            <a:endParaRPr sz="3597"/>
          </a:p>
          <a:p>
            <a:pPr indent="-37139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597"/>
              <a:t>Connect-leverage your relationship</a:t>
            </a:r>
            <a:endParaRPr sz="3597"/>
          </a:p>
          <a:p>
            <a:pPr indent="-37139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597"/>
              <a:t>Slow down-slow movement, and slow, deliberate speech using simple language</a:t>
            </a:r>
            <a:endParaRPr sz="3597"/>
          </a:p>
          <a:p>
            <a:pPr indent="-37139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597"/>
              <a:t>Use non-threatening body language</a:t>
            </a:r>
            <a:endParaRPr sz="3597"/>
          </a:p>
          <a:p>
            <a:pPr indent="-37139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597"/>
              <a:t>Reduce the power differential</a:t>
            </a:r>
            <a:endParaRPr sz="3597"/>
          </a:p>
          <a:p>
            <a:pPr indent="-37139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597"/>
              <a:t>Show empathy and understanding</a:t>
            </a:r>
            <a:endParaRPr sz="3597"/>
          </a:p>
          <a:p>
            <a:pPr indent="-37139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597"/>
              <a:t>Validating and accepting</a:t>
            </a:r>
            <a:endParaRPr sz="3597"/>
          </a:p>
          <a:p>
            <a:pPr indent="-37139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597"/>
              <a:t>Use the regulating activities you taught them.</a:t>
            </a:r>
            <a:endParaRPr sz="3597"/>
          </a:p>
          <a:p>
            <a:pPr indent="-37139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597"/>
              <a:t>Breathing, movement, rhythm, sensory stimulation, etc.</a:t>
            </a:r>
            <a:endParaRPr sz="3597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Journey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Instructors were trained on ECTIE.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Modifications were made to 2 Elementary Education courses (SPED 405, CI 406) and EDPR 250 (field placement and seminar).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Candidates had an introduction to the content you’ll see today. El Ed was in person; middle and secondary candidates saw a </a:t>
            </a:r>
            <a:r>
              <a:rPr lang="en" u="sng">
                <a:solidFill>
                  <a:schemeClr val="hlink"/>
                </a:solidFill>
                <a:hlinkClick r:id="rId3"/>
              </a:rPr>
              <a:t>recording.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Elementary Education candidates saw ECTIE integration during supervision (pre- post- conferences and evaluations), CI 406, SPED 405.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/>
          <p:nvPr>
            <p:ph type="title"/>
          </p:nvPr>
        </p:nvSpPr>
        <p:spPr>
          <a:xfrm>
            <a:off x="311700" y="28247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Responding to Dysregulation INEFFECTIVELY</a:t>
            </a:r>
            <a:endParaRPr/>
          </a:p>
        </p:txBody>
      </p:sp>
      <p:sp>
        <p:nvSpPr>
          <p:cNvPr id="247" name="Google Shape;247;p42"/>
          <p:cNvSpPr txBox="1"/>
          <p:nvPr>
            <p:ph idx="1" type="body"/>
          </p:nvPr>
        </p:nvSpPr>
        <p:spPr>
          <a:xfrm>
            <a:off x="311700" y="855175"/>
            <a:ext cx="8520600" cy="40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474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29"/>
              <a:buChar char="●"/>
            </a:pPr>
            <a:r>
              <a:rPr lang="en" sz="1829"/>
              <a:t>Public reprimands</a:t>
            </a:r>
            <a:endParaRPr sz="1829"/>
          </a:p>
          <a:p>
            <a:pPr indent="-34474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29"/>
              <a:buChar char="●"/>
            </a:pPr>
            <a:r>
              <a:rPr lang="en" sz="1829"/>
              <a:t>Excessive questioning</a:t>
            </a:r>
            <a:endParaRPr sz="1829"/>
          </a:p>
          <a:p>
            <a:pPr indent="-34474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29"/>
              <a:buChar char="●"/>
            </a:pPr>
            <a:r>
              <a:rPr lang="en" sz="1829"/>
              <a:t>Lecturing</a:t>
            </a:r>
            <a:endParaRPr sz="1829"/>
          </a:p>
          <a:p>
            <a:pPr indent="-34474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29"/>
              <a:buChar char="●"/>
            </a:pPr>
            <a:r>
              <a:rPr lang="en" sz="1829"/>
              <a:t>Giving or appealing to logic</a:t>
            </a:r>
            <a:endParaRPr sz="1829"/>
          </a:p>
          <a:p>
            <a:pPr indent="-34474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29"/>
              <a:buChar char="●"/>
            </a:pPr>
            <a:r>
              <a:rPr lang="en" sz="1829"/>
              <a:t>Asking to make a better choice </a:t>
            </a:r>
            <a:endParaRPr sz="1829"/>
          </a:p>
          <a:p>
            <a:pPr indent="-34474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29"/>
              <a:buChar char="●"/>
            </a:pPr>
            <a:r>
              <a:rPr lang="en" sz="1829"/>
              <a:t>Comparing children to other children</a:t>
            </a:r>
            <a:endParaRPr sz="1829"/>
          </a:p>
          <a:p>
            <a:pPr indent="-34474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29"/>
              <a:buChar char="●"/>
            </a:pPr>
            <a:r>
              <a:rPr lang="en" sz="1829"/>
              <a:t>Promising a reward</a:t>
            </a:r>
            <a:endParaRPr sz="1829"/>
          </a:p>
          <a:p>
            <a:pPr indent="-34474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29"/>
              <a:buChar char="●"/>
            </a:pPr>
            <a:r>
              <a:rPr lang="en" sz="1829"/>
              <a:t>Ignoring</a:t>
            </a:r>
            <a:endParaRPr sz="1829"/>
          </a:p>
          <a:p>
            <a:pPr indent="-34474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29"/>
              <a:buChar char="●"/>
            </a:pPr>
            <a:r>
              <a:rPr lang="en" sz="1829"/>
              <a:t>Threatening</a:t>
            </a:r>
            <a:endParaRPr sz="1829"/>
          </a:p>
          <a:p>
            <a:pPr indent="-34474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29"/>
              <a:buChar char="●"/>
            </a:pPr>
            <a:r>
              <a:rPr lang="en" sz="1829"/>
              <a:t>Using point charts</a:t>
            </a:r>
            <a:endParaRPr sz="1829"/>
          </a:p>
          <a:p>
            <a:pPr indent="-34474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29"/>
              <a:buChar char="●"/>
            </a:pPr>
            <a:r>
              <a:rPr lang="en" sz="1829"/>
              <a:t>Getting angry</a:t>
            </a:r>
            <a:endParaRPr sz="1829"/>
          </a:p>
          <a:p>
            <a:pPr indent="-34474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29"/>
              <a:buChar char="●"/>
            </a:pPr>
            <a:r>
              <a:rPr lang="en" sz="1829"/>
              <a:t>Exclusion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Responding AFTER the Child is Re-regulated</a:t>
            </a:r>
            <a:endParaRPr/>
          </a:p>
        </p:txBody>
      </p:sp>
      <p:sp>
        <p:nvSpPr>
          <p:cNvPr id="253" name="Google Shape;253;p4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417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20"/>
              <a:buChar char="●"/>
            </a:pPr>
            <a:r>
              <a:rPr lang="en" sz="1820"/>
              <a:t>Be prepared to respond on the student’s time frame</a:t>
            </a:r>
            <a:endParaRPr sz="1820"/>
          </a:p>
          <a:p>
            <a:pPr indent="-34417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20"/>
              <a:buChar char="●"/>
            </a:pPr>
            <a:r>
              <a:rPr lang="en" sz="1820"/>
              <a:t>Help the student process through the event</a:t>
            </a:r>
            <a:endParaRPr sz="1820"/>
          </a:p>
          <a:p>
            <a:pPr indent="-34417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20"/>
              <a:buChar char="●"/>
            </a:pPr>
            <a:r>
              <a:rPr lang="en" sz="1820"/>
              <a:t>Help the student see what happened from others’ perspectives</a:t>
            </a:r>
            <a:endParaRPr sz="1820"/>
          </a:p>
          <a:p>
            <a:pPr indent="-34417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20"/>
              <a:buChar char="●"/>
            </a:pPr>
            <a:r>
              <a:rPr lang="en" sz="1820"/>
              <a:t>Reassure safety</a:t>
            </a:r>
            <a:endParaRPr sz="1820"/>
          </a:p>
          <a:p>
            <a:pPr indent="-34417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20"/>
              <a:buChar char="●"/>
            </a:pPr>
            <a:r>
              <a:rPr lang="en" sz="1820"/>
              <a:t>Reaffirm your relationship</a:t>
            </a:r>
            <a:endParaRPr sz="1820"/>
          </a:p>
          <a:p>
            <a:pPr indent="-34417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20"/>
              <a:buChar char="●"/>
            </a:pPr>
            <a:r>
              <a:rPr lang="en" sz="1820"/>
              <a:t>Welcome the student back into the group</a:t>
            </a:r>
            <a:endParaRPr sz="1820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665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4"/>
          <p:cNvSpPr txBox="1"/>
          <p:nvPr>
            <p:ph type="title"/>
          </p:nvPr>
        </p:nvSpPr>
        <p:spPr>
          <a:xfrm>
            <a:off x="490250" y="450150"/>
            <a:ext cx="8021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Resist </a:t>
            </a:r>
            <a:r>
              <a:rPr lang="en"/>
              <a:t>Re-traumatization </a:t>
            </a:r>
            <a:endParaRPr/>
          </a:p>
        </p:txBody>
      </p:sp>
      <p:graphicFrame>
        <p:nvGraphicFramePr>
          <p:cNvPr id="259" name="Google Shape;259;p44"/>
          <p:cNvGraphicFramePr/>
          <p:nvPr/>
        </p:nvGraphicFramePr>
        <p:xfrm>
          <a:off x="5794400" y="625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{1F399C3F-6267-4D49-8261-8F1288434DDA}</a:tableStyleId>
              </a:tblPr>
              <a:tblGrid>
                <a:gridCol w="2413000"/>
              </a:tblGrid>
              <a:tr h="416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ACTION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439950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Respond: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-Implement equity-centered, trauma-informed practices universally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-Get to know your students and their lived experiences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-Intervene in inequities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-Set (and equitably apply) reasonable boundaries and expectations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-Solicit and value feedback from students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highlight>
                          <a:srgbClr val="FFE599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FFE599"/>
                          </a:highlight>
                        </a:rPr>
                        <a:t>Resist Retraumatization</a:t>
                      </a:r>
                      <a:endParaRPr>
                        <a:highlight>
                          <a:srgbClr val="FFE599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-Avoid trauma triggers and repair damage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-Universality of practice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-Use curriculum, assessment, and practices that reflect student identities and experiences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-Use discipline strategies that teach not punish</a:t>
                      </a:r>
                      <a:endParaRPr sz="1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350">
                <a:tc vMerge="1"/>
              </a:tr>
              <a:tr h="1725475"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Trauma Triggers</a:t>
            </a:r>
            <a:endParaRPr/>
          </a:p>
        </p:txBody>
      </p:sp>
      <p:sp>
        <p:nvSpPr>
          <p:cNvPr id="265" name="Google Shape;265;p4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Watch for things that trigger their students (e.g., bright lights, loud sounds, being alone).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When triggers cause students to become dysregulated, repair the damage and avoid triggers in the future.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Create lessons and use materials that respect the students’ identities and experiences.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Strateg</a:t>
            </a:r>
            <a:r>
              <a:rPr lang="en" sz="2000"/>
              <a:t>ies used for di</a:t>
            </a:r>
            <a:r>
              <a:rPr lang="en" sz="2000"/>
              <a:t>scipline should teach rather than punish. They should </a:t>
            </a:r>
            <a:r>
              <a:rPr lang="en" sz="2000"/>
              <a:t>preserve student dignity.</a:t>
            </a:r>
            <a:endParaRPr sz="2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6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from the Field</a:t>
            </a:r>
            <a:endParaRPr/>
          </a:p>
        </p:txBody>
      </p:sp>
      <p:sp>
        <p:nvSpPr>
          <p:cNvPr id="271" name="Google Shape;271;p46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ACTION</a:t>
            </a:r>
            <a:endParaRPr sz="3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7"/>
          <p:cNvSpPr txBox="1"/>
          <p:nvPr>
            <p:ph type="title"/>
          </p:nvPr>
        </p:nvSpPr>
        <p:spPr>
          <a:xfrm>
            <a:off x="1189625" y="450150"/>
            <a:ext cx="5179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ADVOCACY: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Redress </a:t>
            </a:r>
            <a:endParaRPr/>
          </a:p>
        </p:txBody>
      </p:sp>
      <p:graphicFrame>
        <p:nvGraphicFramePr>
          <p:cNvPr id="277" name="Google Shape;277;p47"/>
          <p:cNvGraphicFramePr/>
          <p:nvPr/>
        </p:nvGraphicFramePr>
        <p:xfrm>
          <a:off x="5794375" y="635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{1F399C3F-6267-4D49-8261-8F1288434DDA}</a:tableStyleId>
              </a:tblPr>
              <a:tblGrid>
                <a:gridCol w="2413000"/>
              </a:tblGrid>
              <a:tr h="3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ADVOCACY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439950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FFE599"/>
                          </a:highlight>
                        </a:rPr>
                        <a:t>Redress:</a:t>
                      </a:r>
                      <a:endParaRPr>
                        <a:highlight>
                          <a:srgbClr val="FFE599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-Advocate against inequities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-Promote student advocacy efforts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-Have conversations about inequities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Actively Cultivate: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-Apply a trauma-informed equity lens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-Prioritize marginalized populations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Sustain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-Commit to equity in the face of concern</a:t>
                      </a:r>
                      <a:endParaRPr sz="1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350">
                <a:tc vMerge="1"/>
              </a:tr>
              <a:tr h="1725475"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Fighting Inequities and Bias</a:t>
            </a:r>
            <a:endParaRPr/>
          </a:p>
        </p:txBody>
      </p:sp>
      <p:sp>
        <p:nvSpPr>
          <p:cNvPr id="283" name="Google Shape;283;p48"/>
          <p:cNvSpPr txBox="1"/>
          <p:nvPr>
            <p:ph idx="1" type="body"/>
          </p:nvPr>
        </p:nvSpPr>
        <p:spPr>
          <a:xfrm>
            <a:off x="311700" y="1225225"/>
            <a:ext cx="8520600" cy="36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Be advocates against school policies and practices that reflect bias and can be traumatic for their students.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We have a role in supporting student advocacy efforts to eliminate inequities and biases that can be traumatic for students.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When we see instances of bias or inequity, we should have conversations with colleagues about how to address them to minimize their impact on students.</a:t>
            </a:r>
            <a:endParaRPr sz="21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ADVOCATE: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Actively Cultivate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Sustain Equity</a:t>
            </a:r>
            <a:r>
              <a:rPr lang="en"/>
              <a:t> </a:t>
            </a:r>
            <a:endParaRPr/>
          </a:p>
        </p:txBody>
      </p:sp>
      <p:graphicFrame>
        <p:nvGraphicFramePr>
          <p:cNvPr id="289" name="Google Shape;289;p49"/>
          <p:cNvGraphicFramePr/>
          <p:nvPr/>
        </p:nvGraphicFramePr>
        <p:xfrm>
          <a:off x="5794375" y="635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{1F399C3F-6267-4D49-8261-8F1288434DDA}</a:tableStyleId>
              </a:tblPr>
              <a:tblGrid>
                <a:gridCol w="2413000"/>
              </a:tblGrid>
              <a:tr h="3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ADVOCACY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439950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Redress: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-Advocate against inequities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-Promote student advocacy efforts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-Have conversations about inequities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highlight>
                            <a:srgbClr val="FFE599"/>
                          </a:highlight>
                        </a:rPr>
                        <a:t>Actively Cultivate:</a:t>
                      </a:r>
                      <a:endParaRPr>
                        <a:solidFill>
                          <a:schemeClr val="dk1"/>
                        </a:solidFill>
                        <a:highlight>
                          <a:srgbClr val="FFE599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-Apply a trauma-informed equity lens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-Prioritize marginalized populations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FFE599"/>
                          </a:highlight>
                        </a:rPr>
                        <a:t>Sustain</a:t>
                      </a:r>
                      <a:endParaRPr>
                        <a:highlight>
                          <a:srgbClr val="FFE599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-Commit to equity in the face of concern</a:t>
                      </a:r>
                      <a:endParaRPr sz="1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350">
                <a:tc vMerge="1"/>
              </a:tr>
              <a:tr h="1725475"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Cultivating and Sustaining Equity</a:t>
            </a:r>
            <a:endParaRPr/>
          </a:p>
        </p:txBody>
      </p:sp>
      <p:sp>
        <p:nvSpPr>
          <p:cNvPr id="295" name="Google Shape;295;p50"/>
          <p:cNvSpPr txBox="1"/>
          <p:nvPr>
            <p:ph idx="1" type="body"/>
          </p:nvPr>
        </p:nvSpPr>
        <p:spPr>
          <a:xfrm>
            <a:off x="311700" y="1225225"/>
            <a:ext cx="8520600" cy="3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67284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120"/>
              <a:t>A</a:t>
            </a:r>
            <a:r>
              <a:rPr lang="en" sz="3120"/>
              <a:t>pply an “Equity-centered, trauma-informed” lens to all polices, practices, and program decisions.</a:t>
            </a:r>
            <a:br>
              <a:rPr lang="en" sz="3120"/>
            </a:br>
            <a:endParaRPr sz="3120"/>
          </a:p>
          <a:p>
            <a:pPr indent="-367284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120"/>
              <a:t>The interests and needs of all students should be prioritized </a:t>
            </a:r>
            <a:r>
              <a:rPr lang="en" sz="3120"/>
              <a:t>by preservice teacher candidates, </a:t>
            </a:r>
            <a:r>
              <a:rPr lang="en" sz="3120"/>
              <a:t>with attention to students </a:t>
            </a:r>
            <a:r>
              <a:rPr lang="en" sz="3120"/>
              <a:t>who have been historically marginalized.</a:t>
            </a:r>
            <a:br>
              <a:rPr lang="en" sz="3120"/>
            </a:br>
            <a:r>
              <a:rPr lang="en" sz="3120"/>
              <a:t> </a:t>
            </a:r>
            <a:endParaRPr sz="3120"/>
          </a:p>
          <a:p>
            <a:pPr indent="-367284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120"/>
              <a:t>When equity-centered, trauma-informed practices are questioned, we should maintain and communicate a commitment to these policies and practices.</a:t>
            </a:r>
            <a:endParaRPr sz="312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Advocacy </a:t>
            </a:r>
            <a:endParaRPr/>
          </a:p>
        </p:txBody>
      </p:sp>
      <p:sp>
        <p:nvSpPr>
          <p:cNvPr id="301" name="Google Shape;301;p5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Redress, Cultivate and Sustain are challenging as GUESTS in the classroom.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Based on coop’s knowledge and willingness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796425" y="54417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 of Trauma</a:t>
            </a: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796425" y="1341100"/>
            <a:ext cx="35988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202124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Trauma results from an </a:t>
            </a:r>
            <a:r>
              <a:rPr b="1" i="1" lang="en" sz="1800">
                <a:solidFill>
                  <a:srgbClr val="202124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event, series of events, or set of circumstances</a:t>
            </a:r>
            <a:r>
              <a:rPr i="1" lang="en" sz="1800">
                <a:solidFill>
                  <a:srgbClr val="202124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that is experienced by an </a:t>
            </a:r>
            <a:r>
              <a:rPr b="1" i="1" lang="en" sz="1800">
                <a:solidFill>
                  <a:srgbClr val="202124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individual</a:t>
            </a:r>
            <a:r>
              <a:rPr i="1" lang="en" sz="1800">
                <a:solidFill>
                  <a:srgbClr val="202124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as </a:t>
            </a:r>
            <a:r>
              <a:rPr b="1" i="1" lang="en" sz="1800">
                <a:solidFill>
                  <a:srgbClr val="202124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physically or emotionally harmful or threatening </a:t>
            </a:r>
            <a:r>
              <a:rPr i="1" lang="en" sz="1800">
                <a:solidFill>
                  <a:srgbClr val="202124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and that has lasting </a:t>
            </a:r>
            <a:r>
              <a:rPr b="1" i="1" lang="en" sz="1800">
                <a:solidFill>
                  <a:srgbClr val="202124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adverse effects </a:t>
            </a:r>
            <a:r>
              <a:rPr i="1" lang="en" sz="1800">
                <a:solidFill>
                  <a:srgbClr val="202124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on the individual's functioning and physical, social, emotional, or spiritual well-being (SAMHSA).</a:t>
            </a:r>
            <a:endParaRPr sz="1700"/>
          </a:p>
        </p:txBody>
      </p:sp>
      <p:grpSp>
        <p:nvGrpSpPr>
          <p:cNvPr id="81" name="Google Shape;81;p16"/>
          <p:cNvGrpSpPr/>
          <p:nvPr/>
        </p:nvGrpSpPr>
        <p:grpSpPr>
          <a:xfrm>
            <a:off x="5043200" y="660725"/>
            <a:ext cx="3331975" cy="4482775"/>
            <a:chOff x="5052150" y="445025"/>
            <a:chExt cx="3331975" cy="4482775"/>
          </a:xfrm>
        </p:grpSpPr>
        <p:pic>
          <p:nvPicPr>
            <p:cNvPr id="82" name="Google Shape;82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052150" y="445025"/>
              <a:ext cx="3188475" cy="3985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16"/>
            <p:cNvSpPr txBox="1"/>
            <p:nvPr/>
          </p:nvSpPr>
          <p:spPr>
            <a:xfrm>
              <a:off x="6874525" y="4373700"/>
              <a:ext cx="1509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000">
                  <a:solidFill>
                    <a:srgbClr val="202122"/>
                  </a:solidFill>
                  <a:highlight>
                    <a:srgbClr val="F8F9FA"/>
                  </a:highlight>
                </a:rPr>
                <a:t>Meghana Ratna Pydi</a:t>
              </a:r>
              <a:br>
                <a:rPr i="1" lang="en" sz="1000">
                  <a:solidFill>
                    <a:srgbClr val="202122"/>
                  </a:solidFill>
                  <a:highlight>
                    <a:srgbClr val="F8F9FA"/>
                  </a:highlight>
                </a:rPr>
              </a:br>
              <a:endParaRPr i="1">
                <a:latin typeface="Zen Kaku Gothic New"/>
                <a:ea typeface="Zen Kaku Gothic New"/>
                <a:cs typeface="Zen Kaku Gothic New"/>
                <a:sym typeface="Zen Kaku Gothic New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2"/>
          <p:cNvSpPr txBox="1"/>
          <p:nvPr>
            <p:ph type="ctrTitle"/>
          </p:nvPr>
        </p:nvSpPr>
        <p:spPr>
          <a:xfrm>
            <a:off x="3044700" y="2623080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THOUGHTS FROM THE FIELD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3"/>
          <p:cNvSpPr txBox="1"/>
          <p:nvPr>
            <p:ph type="title"/>
          </p:nvPr>
        </p:nvSpPr>
        <p:spPr>
          <a:xfrm>
            <a:off x="311700" y="4360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500"/>
              <a:t>Awareness, Action, and Advocacy: An Equity-Based, Trauma-Informed Framework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graphicFrame>
        <p:nvGraphicFramePr>
          <p:cNvPr id="312" name="Google Shape;312;p53"/>
          <p:cNvGraphicFramePr/>
          <p:nvPr/>
        </p:nvGraphicFramePr>
        <p:xfrm>
          <a:off x="952500" y="850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{1F399C3F-6267-4D49-8261-8F1288434DDA}</a:tableStyleId>
              </a:tblPr>
              <a:tblGrid>
                <a:gridCol w="2413000"/>
                <a:gridCol w="2413000"/>
                <a:gridCol w="2413000"/>
              </a:tblGrid>
              <a:tr h="3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AWARENESS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ACTION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ADVOCACY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439950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Realize: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-The incidence of trauma</a:t>
                      </a:r>
                      <a:endParaRPr sz="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-</a:t>
                      </a:r>
                      <a:r>
                        <a:rPr lang="en" sz="1000"/>
                        <a:t>Brain-based impacts of trauma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-Systemic inequities as a cause of trauma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-Your role in trauma and inequity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-The importance of self-care to mitigate STS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Recognize: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-The symptoms of trauma, mental health challenges in adults and students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-Bias and inequity in your classroom/institution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-Root causes of inequity and trauma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-Deficit mindsets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-Instances of power and privilege</a:t>
                      </a:r>
                      <a:endParaRPr sz="1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Respond: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-Implement equity-centered, trauma-informed practices universally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-Get to know your students and their lived experiences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-Intervene in inequities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-Set (and equitably apply) reasonable boundaries and expectations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-Solicit and value feedback from students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Resist Retraumatization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-Avoid trauma triggers and repair damage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-Universality of practice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-Use curriculum, assessment, and practices that reflect student identities and experiences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-Use discipline strategies that teach not punish</a:t>
                      </a:r>
                      <a:endParaRPr sz="1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Redress: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-Advocate against inequities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-Promote student advocacy efforts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-Have conversations about inequities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Actively Cultivate: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-Apply a trauma-informed equity lens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-Prioritize marginalized populations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Sustain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-Commit to equity in the face of concern</a:t>
                      </a:r>
                      <a:endParaRPr sz="1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350">
                <a:tc vMerge="1"/>
                <a:tc vMerge="1"/>
                <a:tc vMerge="1"/>
              </a:tr>
              <a:tr h="1725475">
                <a:tc vMerge="1"/>
                <a:tc vMerge="1"/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4"/>
          <p:cNvSpPr txBox="1"/>
          <p:nvPr>
            <p:ph type="title"/>
          </p:nvPr>
        </p:nvSpPr>
        <p:spPr>
          <a:xfrm>
            <a:off x="265500" y="236430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rPr>
              <a:t>What’s Available?</a:t>
            </a:r>
            <a:endParaRPr sz="3000">
              <a:solidFill>
                <a:schemeClr val="dk2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18" name="Google Shape;318;p54"/>
          <p:cNvSpPr txBox="1"/>
          <p:nvPr>
            <p:ph idx="1" type="subTitle"/>
          </p:nvPr>
        </p:nvSpPr>
        <p:spPr>
          <a:xfrm>
            <a:off x="265500" y="3746450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aleway Light"/>
                <a:ea typeface="Raleway Light"/>
                <a:cs typeface="Raleway Light"/>
                <a:sym typeface="Raleway Light"/>
              </a:rPr>
              <a:t>Innovative Training opportunities for Educators (and others!) interested in Trauma </a:t>
            </a:r>
            <a:endParaRPr sz="1600"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19" name="Google Shape;319;p5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 Light"/>
              <a:buAutoNum type="arabicPeriod"/>
            </a:pPr>
            <a:r>
              <a:rPr lang="en">
                <a:latin typeface="Raleway Light"/>
                <a:ea typeface="Raleway Light"/>
                <a:cs typeface="Raleway Light"/>
                <a:sym typeface="Raleway Light"/>
              </a:rPr>
              <a:t>Online Trauma Module</a:t>
            </a:r>
            <a:endParaRPr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 Light"/>
              <a:buAutoNum type="arabicPeriod"/>
            </a:pPr>
            <a:r>
              <a:rPr lang="en">
                <a:latin typeface="Raleway Light"/>
                <a:ea typeface="Raleway Light"/>
                <a:cs typeface="Raleway Light"/>
                <a:sym typeface="Raleway Light"/>
              </a:rPr>
              <a:t>Certificate of Specialization</a:t>
            </a:r>
            <a:endParaRPr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 Light"/>
              <a:buAutoNum type="arabicPeriod"/>
            </a:pPr>
            <a:r>
              <a:rPr lang="en">
                <a:latin typeface="Raleway Light"/>
                <a:ea typeface="Raleway Light"/>
                <a:cs typeface="Raleway Light"/>
                <a:sym typeface="Raleway Light"/>
              </a:rPr>
              <a:t>Fully Funded Master’s Program</a:t>
            </a:r>
            <a:endParaRPr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 Light"/>
              <a:buAutoNum type="arabicPeriod"/>
            </a:pPr>
            <a:r>
              <a:rPr lang="en">
                <a:latin typeface="Raleway Light"/>
                <a:ea typeface="Raleway Light"/>
                <a:cs typeface="Raleway Light"/>
                <a:sym typeface="Raleway Light"/>
              </a:rPr>
              <a:t>Trauma MOOC</a:t>
            </a:r>
            <a:endParaRPr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 Light"/>
              <a:buAutoNum type="arabicPeriod"/>
            </a:pPr>
            <a:r>
              <a:rPr lang="en">
                <a:latin typeface="Raleway Light"/>
                <a:ea typeface="Raleway Light"/>
                <a:cs typeface="Raleway Light"/>
                <a:sym typeface="Raleway Light"/>
              </a:rPr>
              <a:t>Online Master’s Concentration in Trauma-Informed Education (coming Fall 2024)</a:t>
            </a:r>
            <a:endParaRPr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320" name="Google Shape;32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2000" cy="3009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5"/>
          <p:cNvSpPr txBox="1"/>
          <p:nvPr>
            <p:ph type="title"/>
          </p:nvPr>
        </p:nvSpPr>
        <p:spPr>
          <a:xfrm>
            <a:off x="311700" y="26495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Raleway Light"/>
              <a:buAutoNum type="arabicPeriod"/>
            </a:pPr>
            <a:r>
              <a:rPr lang="en" sz="2400">
                <a:solidFill>
                  <a:srgbClr val="333333"/>
                </a:solidFill>
                <a:latin typeface="Raleway Light"/>
                <a:ea typeface="Raleway Light"/>
                <a:cs typeface="Raleway Light"/>
                <a:sym typeface="Raleway Light"/>
              </a:rPr>
              <a:t>Online Trauma Module</a:t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26" name="Google Shape;326;p55"/>
          <p:cNvSpPr txBox="1"/>
          <p:nvPr>
            <p:ph idx="1" type="body"/>
          </p:nvPr>
        </p:nvSpPr>
        <p:spPr>
          <a:xfrm>
            <a:off x="311700" y="837650"/>
            <a:ext cx="5481900" cy="3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SzPts val="1650"/>
              <a:buFont typeface="Raleway Light"/>
              <a:buChar char="●"/>
            </a:pPr>
            <a:r>
              <a:rPr lang="en" sz="1650">
                <a:highlight>
                  <a:srgbClr val="FFFFFF"/>
                </a:highlight>
                <a:latin typeface="Raleway Light"/>
                <a:ea typeface="Raleway Light"/>
                <a:cs typeface="Raleway Light"/>
                <a:sym typeface="Raleway Light"/>
              </a:rPr>
              <a:t>This </a:t>
            </a:r>
            <a:r>
              <a:rPr b="1" lang="en" sz="165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FREE, self-paced, interactive module</a:t>
            </a:r>
            <a:r>
              <a:rPr lang="en" sz="1650">
                <a:highlight>
                  <a:srgbClr val="FFFFFF"/>
                </a:highlight>
                <a:latin typeface="Raleway Light"/>
                <a:ea typeface="Raleway Light"/>
                <a:cs typeface="Raleway Light"/>
                <a:sym typeface="Raleway Light"/>
              </a:rPr>
              <a:t> includes four units which cover the prevalence and impact of trauma, manifestation of trauma in young children, providing trauma-informed supports, and preventing future trauma.  </a:t>
            </a:r>
            <a:endParaRPr sz="1650">
              <a:highlight>
                <a:srgbClr val="FFFFFF"/>
              </a:highlight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SzPts val="1650"/>
              <a:buFont typeface="Raleway Light"/>
              <a:buChar char="●"/>
            </a:pPr>
            <a:r>
              <a:rPr lang="en" sz="1650">
                <a:highlight>
                  <a:srgbClr val="FFFFFF"/>
                </a:highlight>
                <a:latin typeface="Raleway Light"/>
                <a:ea typeface="Raleway Light"/>
                <a:cs typeface="Raleway Light"/>
                <a:sym typeface="Raleway Light"/>
              </a:rPr>
              <a:t>It is designed to be a high-level overview of the topic and a starting point for professionals working with children and their families.</a:t>
            </a:r>
            <a:endParaRPr sz="1650">
              <a:highlight>
                <a:srgbClr val="FFFFFF"/>
              </a:highlight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SzPts val="1650"/>
              <a:buFont typeface="Raleway Light"/>
              <a:buChar char="●"/>
            </a:pPr>
            <a:r>
              <a:rPr lang="en" sz="1650">
                <a:highlight>
                  <a:srgbClr val="FFFFFF"/>
                </a:highlight>
                <a:latin typeface="Raleway Light"/>
                <a:ea typeface="Raleway Light"/>
                <a:cs typeface="Raleway Light"/>
                <a:sym typeface="Raleway Light"/>
              </a:rPr>
              <a:t> All participants who complete the module and pass the post-test will be eligible to receive EI continuing education credits.</a:t>
            </a:r>
            <a:endParaRPr sz="1650">
              <a:highlight>
                <a:srgbClr val="FFFFFF"/>
              </a:highlight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327" name="Google Shape;327;p55"/>
          <p:cNvGrpSpPr/>
          <p:nvPr/>
        </p:nvGrpSpPr>
        <p:grpSpPr>
          <a:xfrm>
            <a:off x="6286731" y="951744"/>
            <a:ext cx="2545560" cy="2633174"/>
            <a:chOff x="1958520" y="2302574"/>
            <a:chExt cx="359213" cy="327807"/>
          </a:xfrm>
        </p:grpSpPr>
        <p:sp>
          <p:nvSpPr>
            <p:cNvPr id="328" name="Google Shape;328;p55"/>
            <p:cNvSpPr/>
            <p:nvPr/>
          </p:nvSpPr>
          <p:spPr>
            <a:xfrm>
              <a:off x="1958520" y="2302574"/>
              <a:ext cx="359213" cy="327807"/>
            </a:xfrm>
            <a:custGeom>
              <a:rect b="b" l="l" r="r" t="t"/>
              <a:pathLst>
                <a:path extrusionOk="0" h="10323" w="11312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55"/>
            <p:cNvSpPr/>
            <p:nvPr/>
          </p:nvSpPr>
          <p:spPr>
            <a:xfrm>
              <a:off x="1986877" y="2331313"/>
              <a:ext cx="302117" cy="184909"/>
            </a:xfrm>
            <a:custGeom>
              <a:rect b="b" l="l" r="r" t="t"/>
              <a:pathLst>
                <a:path extrusionOk="0" h="5823" w="9514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55"/>
            <p:cNvSpPr/>
            <p:nvPr/>
          </p:nvSpPr>
          <p:spPr>
            <a:xfrm>
              <a:off x="2131521" y="2526701"/>
              <a:ext cx="11908" cy="10638"/>
            </a:xfrm>
            <a:custGeom>
              <a:rect b="b" l="l" r="r" t="t"/>
              <a:pathLst>
                <a:path extrusionOk="0" h="335" w="375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6"/>
          <p:cNvSpPr txBox="1"/>
          <p:nvPr/>
        </p:nvSpPr>
        <p:spPr>
          <a:xfrm>
            <a:off x="311700" y="361075"/>
            <a:ext cx="85890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20">
                <a:solidFill>
                  <a:srgbClr val="595959"/>
                </a:solidFill>
                <a:latin typeface="Raleway Light"/>
                <a:ea typeface="Raleway Light"/>
                <a:cs typeface="Raleway Light"/>
                <a:sym typeface="Raleway Light"/>
              </a:rPr>
              <a:t>2. Certificate of Specialization in Trauma Informed Education</a:t>
            </a:r>
            <a:endParaRPr sz="2420">
              <a:solidFill>
                <a:srgbClr val="595959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36" name="Google Shape;336;p56"/>
          <p:cNvSpPr txBox="1"/>
          <p:nvPr/>
        </p:nvSpPr>
        <p:spPr>
          <a:xfrm>
            <a:off x="311700" y="1043100"/>
            <a:ext cx="5493300" cy="3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77">
                <a:solidFill>
                  <a:srgbClr val="595959"/>
                </a:solidFill>
                <a:latin typeface="Raleway Light"/>
                <a:ea typeface="Raleway Light"/>
                <a:cs typeface="Raleway Light"/>
                <a:sym typeface="Raleway Light"/>
              </a:rPr>
              <a:t>The </a:t>
            </a:r>
            <a:r>
              <a:rPr b="1" lang="en" sz="1677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online certificate program</a:t>
            </a:r>
            <a:r>
              <a:rPr lang="en" sz="1677">
                <a:solidFill>
                  <a:srgbClr val="595959"/>
                </a:solidFill>
                <a:latin typeface="Raleway Light"/>
                <a:ea typeface="Raleway Light"/>
                <a:cs typeface="Raleway Light"/>
                <a:sym typeface="Raleway Light"/>
              </a:rPr>
              <a:t> in Trauma-Informed Education (TIE) will prepare you to identify and implement trauma-informed practices in education settings. The coursework consists of content related to: </a:t>
            </a:r>
            <a:endParaRPr sz="1677">
              <a:solidFill>
                <a:srgbClr val="595959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335121" lvl="0" marL="457200" rtl="0" algn="l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678"/>
              <a:buFont typeface="Raleway Light"/>
              <a:buChar char="●"/>
            </a:pPr>
            <a:r>
              <a:rPr lang="en" sz="1677">
                <a:solidFill>
                  <a:srgbClr val="595959"/>
                </a:solidFill>
                <a:latin typeface="Raleway Light"/>
                <a:ea typeface="Raleway Light"/>
                <a:cs typeface="Raleway Light"/>
                <a:sym typeface="Raleway Light"/>
              </a:rPr>
              <a:t>trauma-informed education, </a:t>
            </a:r>
            <a:endParaRPr sz="1677">
              <a:solidFill>
                <a:srgbClr val="595959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335121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78"/>
              <a:buFont typeface="Raleway Light"/>
              <a:buChar char="●"/>
            </a:pPr>
            <a:r>
              <a:rPr lang="en" sz="1677">
                <a:solidFill>
                  <a:srgbClr val="595959"/>
                </a:solidFill>
                <a:latin typeface="Raleway Light"/>
                <a:ea typeface="Raleway Light"/>
                <a:cs typeface="Raleway Light"/>
                <a:sym typeface="Raleway Light"/>
              </a:rPr>
              <a:t>child development, and  </a:t>
            </a:r>
            <a:endParaRPr sz="1677">
              <a:solidFill>
                <a:srgbClr val="595959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335121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78"/>
              <a:buFont typeface="Raleway Light"/>
              <a:buChar char="●"/>
            </a:pPr>
            <a:r>
              <a:rPr lang="en" sz="1677">
                <a:solidFill>
                  <a:srgbClr val="595959"/>
                </a:solidFill>
                <a:latin typeface="Raleway Light"/>
                <a:ea typeface="Raleway Light"/>
                <a:cs typeface="Raleway Light"/>
                <a:sym typeface="Raleway Light"/>
              </a:rPr>
              <a:t>researching solutions to issues of everyday practice in education such as behavior, academics, classroom management, strengths-based approaches to support, and individualization.  </a:t>
            </a:r>
            <a:endParaRPr sz="1155">
              <a:solidFill>
                <a:srgbClr val="595959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337" name="Google Shape;337;p56"/>
          <p:cNvGrpSpPr/>
          <p:nvPr/>
        </p:nvGrpSpPr>
        <p:grpSpPr>
          <a:xfrm>
            <a:off x="6322331" y="1223436"/>
            <a:ext cx="2231246" cy="2895534"/>
            <a:chOff x="1333682" y="3344330"/>
            <a:chExt cx="271213" cy="383088"/>
          </a:xfrm>
        </p:grpSpPr>
        <p:sp>
          <p:nvSpPr>
            <p:cNvPr id="338" name="Google Shape;338;p56"/>
            <p:cNvSpPr/>
            <p:nvPr/>
          </p:nvSpPr>
          <p:spPr>
            <a:xfrm>
              <a:off x="1334065" y="3377332"/>
              <a:ext cx="270831" cy="350086"/>
            </a:xfrm>
            <a:custGeom>
              <a:rect b="b" l="l" r="r" t="t"/>
              <a:pathLst>
                <a:path extrusionOk="0" h="10990" w="8502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56"/>
            <p:cNvSpPr/>
            <p:nvPr/>
          </p:nvSpPr>
          <p:spPr>
            <a:xfrm>
              <a:off x="1333682" y="3344330"/>
              <a:ext cx="189697" cy="292461"/>
            </a:xfrm>
            <a:custGeom>
              <a:rect b="b" l="l" r="r" t="t"/>
              <a:pathLst>
                <a:path extrusionOk="0" h="9181" w="5955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56"/>
            <p:cNvSpPr/>
            <p:nvPr/>
          </p:nvSpPr>
          <p:spPr>
            <a:xfrm>
              <a:off x="1444060" y="3469488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56"/>
            <p:cNvSpPr/>
            <p:nvPr/>
          </p:nvSpPr>
          <p:spPr>
            <a:xfrm>
              <a:off x="1444060" y="3493762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56"/>
            <p:cNvSpPr/>
            <p:nvPr/>
          </p:nvSpPr>
          <p:spPr>
            <a:xfrm>
              <a:off x="1444060" y="3541927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56"/>
            <p:cNvSpPr/>
            <p:nvPr/>
          </p:nvSpPr>
          <p:spPr>
            <a:xfrm>
              <a:off x="1444060" y="3565818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56"/>
            <p:cNvSpPr/>
            <p:nvPr/>
          </p:nvSpPr>
          <p:spPr>
            <a:xfrm>
              <a:off x="1444060" y="3614747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56"/>
            <p:cNvSpPr/>
            <p:nvPr/>
          </p:nvSpPr>
          <p:spPr>
            <a:xfrm>
              <a:off x="1444060" y="3638256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56"/>
            <p:cNvSpPr/>
            <p:nvPr/>
          </p:nvSpPr>
          <p:spPr>
            <a:xfrm>
              <a:off x="1371622" y="3459454"/>
              <a:ext cx="70208" cy="57084"/>
            </a:xfrm>
            <a:custGeom>
              <a:rect b="b" l="l" r="r" t="t"/>
              <a:pathLst>
                <a:path extrusionOk="0" h="1792" w="2204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56"/>
            <p:cNvSpPr/>
            <p:nvPr/>
          </p:nvSpPr>
          <p:spPr>
            <a:xfrm>
              <a:off x="1371622" y="3532434"/>
              <a:ext cx="70208" cy="56543"/>
            </a:xfrm>
            <a:custGeom>
              <a:rect b="b" l="l" r="r" t="t"/>
              <a:pathLst>
                <a:path extrusionOk="0" h="1775" w="2204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56"/>
            <p:cNvSpPr/>
            <p:nvPr/>
          </p:nvSpPr>
          <p:spPr>
            <a:xfrm>
              <a:off x="1371622" y="3605254"/>
              <a:ext cx="70208" cy="55810"/>
            </a:xfrm>
            <a:custGeom>
              <a:rect b="b" l="l" r="r" t="t"/>
              <a:pathLst>
                <a:path extrusionOk="0" h="1752" w="2204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7"/>
          <p:cNvSpPr txBox="1"/>
          <p:nvPr/>
        </p:nvSpPr>
        <p:spPr>
          <a:xfrm>
            <a:off x="311700" y="437275"/>
            <a:ext cx="85890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20">
                <a:solidFill>
                  <a:srgbClr val="595959"/>
                </a:solidFill>
                <a:latin typeface="Raleway Light"/>
                <a:ea typeface="Raleway Light"/>
                <a:cs typeface="Raleway Light"/>
                <a:sym typeface="Raleway Light"/>
              </a:rPr>
              <a:t>3. Project Ti3: Trauma Informed EI/ECSE/SW</a:t>
            </a:r>
            <a:endParaRPr sz="2420">
              <a:solidFill>
                <a:srgbClr val="595959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54" name="Google Shape;354;p57"/>
          <p:cNvSpPr txBox="1"/>
          <p:nvPr/>
        </p:nvSpPr>
        <p:spPr>
          <a:xfrm>
            <a:off x="311700" y="1088100"/>
            <a:ext cx="5880900" cy="3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595959"/>
                </a:solidFill>
                <a:latin typeface="Raleway Light"/>
                <a:ea typeface="Raleway Light"/>
                <a:cs typeface="Raleway Light"/>
                <a:sym typeface="Raleway Light"/>
              </a:rPr>
              <a:t>Project TI3 will prepare 24 </a:t>
            </a:r>
            <a:r>
              <a:rPr b="1" lang="en" sz="15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full-time master's students</a:t>
            </a:r>
            <a:r>
              <a:rPr lang="en" sz="1500">
                <a:solidFill>
                  <a:srgbClr val="595959"/>
                </a:solidFill>
                <a:latin typeface="Raleway Light"/>
                <a:ea typeface="Raleway Light"/>
                <a:cs typeface="Raleway Light"/>
                <a:sym typeface="Raleway Light"/>
              </a:rPr>
              <a:t> in early intervention (EI), early childhood special education (ECSE), or school social work (SSW) who have expertise in: </a:t>
            </a:r>
            <a:endParaRPr sz="1500">
              <a:solidFill>
                <a:srgbClr val="595959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595959"/>
                </a:solidFill>
                <a:latin typeface="Raleway Light"/>
                <a:ea typeface="Raleway Light"/>
                <a:cs typeface="Raleway Light"/>
                <a:sym typeface="Raleway Light"/>
              </a:rPr>
              <a:t>supporting social emotional development</a:t>
            </a:r>
            <a:endParaRPr sz="1500">
              <a:solidFill>
                <a:srgbClr val="595959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Raleway Light"/>
              <a:buChar char="●"/>
            </a:pPr>
            <a:r>
              <a:rPr lang="en" sz="1500">
                <a:solidFill>
                  <a:srgbClr val="595959"/>
                </a:solidFill>
                <a:latin typeface="Raleway Light"/>
                <a:ea typeface="Raleway Light"/>
                <a:cs typeface="Raleway Light"/>
                <a:sym typeface="Raleway Light"/>
              </a:rPr>
              <a:t> using trauma-informed supports</a:t>
            </a:r>
            <a:endParaRPr sz="1500">
              <a:solidFill>
                <a:srgbClr val="595959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Raleway Light"/>
              <a:buChar char="●"/>
            </a:pPr>
            <a:r>
              <a:rPr lang="en" sz="1500">
                <a:solidFill>
                  <a:srgbClr val="595959"/>
                </a:solidFill>
                <a:latin typeface="Raleway Light"/>
                <a:ea typeface="Raleway Light"/>
                <a:cs typeface="Raleway Light"/>
                <a:sym typeface="Raleway Light"/>
              </a:rPr>
              <a:t>providing responsive, evidence-based services to young children (birth through five) with delays or disabilities and their families.</a:t>
            </a:r>
            <a:endParaRPr sz="1500">
              <a:solidFill>
                <a:srgbClr val="595959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595959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595959"/>
                </a:solidFill>
                <a:latin typeface="Raleway Light"/>
                <a:ea typeface="Raleway Light"/>
                <a:cs typeface="Raleway Light"/>
                <a:sym typeface="Raleway Light"/>
              </a:rPr>
              <a:t>Project TI3 students will acquire competencies via coursework, a trauma-informed practice seminar, and multi-disciplinary practicum and traineeship experiences. Full-time students funded through Project TI3 will receive:</a:t>
            </a:r>
            <a:endParaRPr sz="1500">
              <a:solidFill>
                <a:srgbClr val="595959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Raleway Light"/>
              <a:buChar char="●"/>
            </a:pPr>
            <a:r>
              <a:rPr lang="en" sz="1500">
                <a:solidFill>
                  <a:srgbClr val="595959"/>
                </a:solidFill>
                <a:latin typeface="Raleway Light"/>
                <a:ea typeface="Raleway Light"/>
                <a:cs typeface="Raleway Light"/>
                <a:sym typeface="Raleway Light"/>
              </a:rPr>
              <a:t>Competitive monthly stipends</a:t>
            </a:r>
            <a:endParaRPr sz="1500">
              <a:solidFill>
                <a:srgbClr val="595959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Raleway Light"/>
              <a:buChar char="●"/>
            </a:pPr>
            <a:r>
              <a:rPr lang="en" sz="1500">
                <a:solidFill>
                  <a:srgbClr val="595959"/>
                </a:solidFill>
                <a:latin typeface="Raleway Light"/>
                <a:ea typeface="Raleway Light"/>
                <a:cs typeface="Raleway Light"/>
                <a:sym typeface="Raleway Light"/>
              </a:rPr>
              <a:t>Tuition waiver</a:t>
            </a:r>
            <a:endParaRPr sz="1500">
              <a:solidFill>
                <a:srgbClr val="595959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Raleway Light"/>
              <a:buChar char="●"/>
            </a:pPr>
            <a:r>
              <a:rPr lang="en" sz="1500">
                <a:solidFill>
                  <a:srgbClr val="595959"/>
                </a:solidFill>
                <a:latin typeface="Raleway Light"/>
                <a:ea typeface="Raleway Light"/>
                <a:cs typeface="Raleway Light"/>
                <a:sym typeface="Raleway Light"/>
              </a:rPr>
              <a:t>A waiver of most university fees</a:t>
            </a:r>
            <a:endParaRPr sz="3410">
              <a:solidFill>
                <a:srgbClr val="595959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355" name="Google Shape;355;p57"/>
          <p:cNvGrpSpPr/>
          <p:nvPr/>
        </p:nvGrpSpPr>
        <p:grpSpPr>
          <a:xfrm>
            <a:off x="6353094" y="1520074"/>
            <a:ext cx="2595312" cy="2222510"/>
            <a:chOff x="5776798" y="3409778"/>
            <a:chExt cx="346379" cy="264518"/>
          </a:xfrm>
        </p:grpSpPr>
        <p:sp>
          <p:nvSpPr>
            <p:cNvPr id="356" name="Google Shape;356;p57"/>
            <p:cNvSpPr/>
            <p:nvPr/>
          </p:nvSpPr>
          <p:spPr>
            <a:xfrm>
              <a:off x="5890104" y="3642055"/>
              <a:ext cx="10248" cy="32241"/>
            </a:xfrm>
            <a:custGeom>
              <a:rect b="b" l="l" r="r" t="t"/>
              <a:pathLst>
                <a:path extrusionOk="0" h="1013" w="322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1" y="1013"/>
                    <a:pt x="167" y="1013"/>
                  </a:cubicBezTo>
                  <a:cubicBezTo>
                    <a:pt x="250" y="1013"/>
                    <a:pt x="321" y="929"/>
                    <a:pt x="321" y="846"/>
                  </a:cubicBezTo>
                  <a:lnTo>
                    <a:pt x="321" y="143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57"/>
            <p:cNvSpPr/>
            <p:nvPr/>
          </p:nvSpPr>
          <p:spPr>
            <a:xfrm>
              <a:off x="5998094" y="3642055"/>
              <a:ext cx="10248" cy="32241"/>
            </a:xfrm>
            <a:custGeom>
              <a:rect b="b" l="l" r="r" t="t"/>
              <a:pathLst>
                <a:path extrusionOk="0" h="1013" w="322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2" y="1013"/>
                    <a:pt x="167" y="1013"/>
                  </a:cubicBezTo>
                  <a:cubicBezTo>
                    <a:pt x="250" y="1013"/>
                    <a:pt x="322" y="929"/>
                    <a:pt x="322" y="846"/>
                  </a:cubicBezTo>
                  <a:lnTo>
                    <a:pt x="322" y="143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57"/>
            <p:cNvSpPr/>
            <p:nvPr/>
          </p:nvSpPr>
          <p:spPr>
            <a:xfrm>
              <a:off x="5814673" y="3528367"/>
              <a:ext cx="43222" cy="15564"/>
            </a:xfrm>
            <a:custGeom>
              <a:rect b="b" l="l" r="r" t="t"/>
              <a:pathLst>
                <a:path extrusionOk="0" h="489" w="1358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9"/>
                    <a:pt x="1167" y="489"/>
                    <a:pt x="1191" y="489"/>
                  </a:cubicBezTo>
                  <a:cubicBezTo>
                    <a:pt x="1251" y="489"/>
                    <a:pt x="1310" y="453"/>
                    <a:pt x="1346" y="394"/>
                  </a:cubicBezTo>
                  <a:cubicBezTo>
                    <a:pt x="1358" y="322"/>
                    <a:pt x="1322" y="239"/>
                    <a:pt x="1251" y="191"/>
                  </a:cubicBezTo>
                  <a:cubicBezTo>
                    <a:pt x="882" y="13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57"/>
            <p:cNvSpPr/>
            <p:nvPr/>
          </p:nvSpPr>
          <p:spPr>
            <a:xfrm>
              <a:off x="5797995" y="3631074"/>
              <a:ext cx="10662" cy="42458"/>
            </a:xfrm>
            <a:custGeom>
              <a:rect b="b" l="l" r="r" t="t"/>
              <a:pathLst>
                <a:path extrusionOk="0" h="1334" w="335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179"/>
                  </a:lnTo>
                  <a:cubicBezTo>
                    <a:pt x="1" y="1262"/>
                    <a:pt x="84" y="1334"/>
                    <a:pt x="167" y="1334"/>
                  </a:cubicBezTo>
                  <a:cubicBezTo>
                    <a:pt x="251" y="1334"/>
                    <a:pt x="334" y="1262"/>
                    <a:pt x="334" y="1179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57"/>
            <p:cNvSpPr/>
            <p:nvPr/>
          </p:nvSpPr>
          <p:spPr>
            <a:xfrm>
              <a:off x="5776798" y="3409778"/>
              <a:ext cx="346379" cy="264136"/>
            </a:xfrm>
            <a:custGeom>
              <a:rect b="b" l="l" r="r" t="t"/>
              <a:pathLst>
                <a:path extrusionOk="0" h="8299" w="10883">
                  <a:moveTo>
                    <a:pt x="9144" y="2512"/>
                  </a:moveTo>
                  <a:cubicBezTo>
                    <a:pt x="9418" y="2512"/>
                    <a:pt x="9656" y="2715"/>
                    <a:pt x="9656" y="2953"/>
                  </a:cubicBezTo>
                  <a:lnTo>
                    <a:pt x="9656" y="2977"/>
                  </a:lnTo>
                  <a:cubicBezTo>
                    <a:pt x="9501" y="2917"/>
                    <a:pt x="9335" y="2869"/>
                    <a:pt x="9144" y="2869"/>
                  </a:cubicBezTo>
                  <a:cubicBezTo>
                    <a:pt x="8965" y="2869"/>
                    <a:pt x="8787" y="2905"/>
                    <a:pt x="8620" y="2977"/>
                  </a:cubicBezTo>
                  <a:lnTo>
                    <a:pt x="8620" y="2953"/>
                  </a:lnTo>
                  <a:cubicBezTo>
                    <a:pt x="8620" y="2727"/>
                    <a:pt x="8858" y="2512"/>
                    <a:pt x="9144" y="2512"/>
                  </a:cubicBezTo>
                  <a:close/>
                  <a:moveTo>
                    <a:pt x="2869" y="3203"/>
                  </a:moveTo>
                  <a:lnTo>
                    <a:pt x="2869" y="3858"/>
                  </a:lnTo>
                  <a:cubicBezTo>
                    <a:pt x="2869" y="3965"/>
                    <a:pt x="2846" y="4060"/>
                    <a:pt x="2798" y="4167"/>
                  </a:cubicBezTo>
                  <a:lnTo>
                    <a:pt x="2727" y="4334"/>
                  </a:lnTo>
                  <a:cubicBezTo>
                    <a:pt x="2715" y="4346"/>
                    <a:pt x="2715" y="4382"/>
                    <a:pt x="2715" y="4405"/>
                  </a:cubicBezTo>
                  <a:lnTo>
                    <a:pt x="2715" y="4751"/>
                  </a:lnTo>
                  <a:cubicBezTo>
                    <a:pt x="2715" y="4989"/>
                    <a:pt x="2619" y="5191"/>
                    <a:pt x="2441" y="5358"/>
                  </a:cubicBezTo>
                  <a:cubicBezTo>
                    <a:pt x="2298" y="5525"/>
                    <a:pt x="2072" y="5596"/>
                    <a:pt x="1834" y="5596"/>
                  </a:cubicBezTo>
                  <a:cubicBezTo>
                    <a:pt x="1369" y="5584"/>
                    <a:pt x="1000" y="5179"/>
                    <a:pt x="1000" y="4703"/>
                  </a:cubicBezTo>
                  <a:lnTo>
                    <a:pt x="1000" y="4405"/>
                  </a:lnTo>
                  <a:cubicBezTo>
                    <a:pt x="1000" y="4382"/>
                    <a:pt x="1000" y="4358"/>
                    <a:pt x="988" y="4334"/>
                  </a:cubicBezTo>
                  <a:lnTo>
                    <a:pt x="881" y="4143"/>
                  </a:lnTo>
                  <a:cubicBezTo>
                    <a:pt x="845" y="4060"/>
                    <a:pt x="822" y="3989"/>
                    <a:pt x="822" y="3905"/>
                  </a:cubicBezTo>
                  <a:lnTo>
                    <a:pt x="822" y="3882"/>
                  </a:lnTo>
                  <a:cubicBezTo>
                    <a:pt x="822" y="3501"/>
                    <a:pt x="1131" y="3203"/>
                    <a:pt x="1500" y="3203"/>
                  </a:cubicBezTo>
                  <a:close/>
                  <a:moveTo>
                    <a:pt x="9144" y="3215"/>
                  </a:moveTo>
                  <a:cubicBezTo>
                    <a:pt x="9704" y="3215"/>
                    <a:pt x="10168" y="3679"/>
                    <a:pt x="10168" y="4239"/>
                  </a:cubicBezTo>
                  <a:cubicBezTo>
                    <a:pt x="10168" y="4346"/>
                    <a:pt x="10156" y="4465"/>
                    <a:pt x="10108" y="4572"/>
                  </a:cubicBezTo>
                  <a:cubicBezTo>
                    <a:pt x="9656" y="4108"/>
                    <a:pt x="8870" y="3929"/>
                    <a:pt x="8823" y="3929"/>
                  </a:cubicBezTo>
                  <a:cubicBezTo>
                    <a:pt x="8814" y="3926"/>
                    <a:pt x="8804" y="3925"/>
                    <a:pt x="8794" y="3925"/>
                  </a:cubicBezTo>
                  <a:cubicBezTo>
                    <a:pt x="8763" y="3925"/>
                    <a:pt x="8727" y="3938"/>
                    <a:pt x="8692" y="3965"/>
                  </a:cubicBezTo>
                  <a:cubicBezTo>
                    <a:pt x="8644" y="3989"/>
                    <a:pt x="8632" y="4036"/>
                    <a:pt x="8632" y="4084"/>
                  </a:cubicBezTo>
                  <a:cubicBezTo>
                    <a:pt x="8632" y="4084"/>
                    <a:pt x="8632" y="4179"/>
                    <a:pt x="8513" y="4298"/>
                  </a:cubicBezTo>
                  <a:cubicBezTo>
                    <a:pt x="8453" y="4358"/>
                    <a:pt x="8453" y="4465"/>
                    <a:pt x="8513" y="4524"/>
                  </a:cubicBezTo>
                  <a:cubicBezTo>
                    <a:pt x="8543" y="4554"/>
                    <a:pt x="8584" y="4569"/>
                    <a:pt x="8626" y="4569"/>
                  </a:cubicBezTo>
                  <a:cubicBezTo>
                    <a:pt x="8668" y="4569"/>
                    <a:pt x="8709" y="4554"/>
                    <a:pt x="8739" y="4524"/>
                  </a:cubicBezTo>
                  <a:cubicBezTo>
                    <a:pt x="8823" y="4441"/>
                    <a:pt x="8882" y="4346"/>
                    <a:pt x="8918" y="4274"/>
                  </a:cubicBezTo>
                  <a:cubicBezTo>
                    <a:pt x="9180" y="4346"/>
                    <a:pt x="9739" y="4560"/>
                    <a:pt x="9989" y="4894"/>
                  </a:cubicBezTo>
                  <a:cubicBezTo>
                    <a:pt x="9906" y="5298"/>
                    <a:pt x="9573" y="5596"/>
                    <a:pt x="9144" y="5596"/>
                  </a:cubicBezTo>
                  <a:cubicBezTo>
                    <a:pt x="8704" y="5596"/>
                    <a:pt x="8334" y="5275"/>
                    <a:pt x="8287" y="4834"/>
                  </a:cubicBezTo>
                  <a:cubicBezTo>
                    <a:pt x="8287" y="4810"/>
                    <a:pt x="8275" y="4798"/>
                    <a:pt x="8263" y="4774"/>
                  </a:cubicBezTo>
                  <a:cubicBezTo>
                    <a:pt x="8156" y="4620"/>
                    <a:pt x="8108" y="4441"/>
                    <a:pt x="8108" y="4239"/>
                  </a:cubicBezTo>
                  <a:cubicBezTo>
                    <a:pt x="8108" y="3679"/>
                    <a:pt x="8573" y="3215"/>
                    <a:pt x="9144" y="3215"/>
                  </a:cubicBezTo>
                  <a:close/>
                  <a:moveTo>
                    <a:pt x="5441" y="298"/>
                  </a:moveTo>
                  <a:cubicBezTo>
                    <a:pt x="6013" y="298"/>
                    <a:pt x="6489" y="488"/>
                    <a:pt x="6858" y="845"/>
                  </a:cubicBezTo>
                  <a:cubicBezTo>
                    <a:pt x="7227" y="1226"/>
                    <a:pt x="7453" y="1738"/>
                    <a:pt x="7501" y="2369"/>
                  </a:cubicBezTo>
                  <a:cubicBezTo>
                    <a:pt x="7620" y="4060"/>
                    <a:pt x="7763" y="5001"/>
                    <a:pt x="7822" y="5334"/>
                  </a:cubicBezTo>
                  <a:lnTo>
                    <a:pt x="7822" y="5346"/>
                  </a:lnTo>
                  <a:cubicBezTo>
                    <a:pt x="7632" y="5453"/>
                    <a:pt x="7310" y="5632"/>
                    <a:pt x="6787" y="5763"/>
                  </a:cubicBezTo>
                  <a:lnTo>
                    <a:pt x="6525" y="5644"/>
                  </a:lnTo>
                  <a:cubicBezTo>
                    <a:pt x="6453" y="5608"/>
                    <a:pt x="6418" y="5548"/>
                    <a:pt x="6418" y="5477"/>
                  </a:cubicBezTo>
                  <a:lnTo>
                    <a:pt x="6418" y="4929"/>
                  </a:lnTo>
                  <a:cubicBezTo>
                    <a:pt x="6918" y="4596"/>
                    <a:pt x="7263" y="4024"/>
                    <a:pt x="7263" y="3370"/>
                  </a:cubicBezTo>
                  <a:lnTo>
                    <a:pt x="7263" y="3072"/>
                  </a:lnTo>
                  <a:cubicBezTo>
                    <a:pt x="7263" y="2869"/>
                    <a:pt x="7180" y="2691"/>
                    <a:pt x="7037" y="2560"/>
                  </a:cubicBezTo>
                  <a:cubicBezTo>
                    <a:pt x="6727" y="2274"/>
                    <a:pt x="6001" y="1798"/>
                    <a:pt x="4751" y="1667"/>
                  </a:cubicBezTo>
                  <a:cubicBezTo>
                    <a:pt x="4744" y="1666"/>
                    <a:pt x="4737" y="1666"/>
                    <a:pt x="4730" y="1666"/>
                  </a:cubicBezTo>
                  <a:cubicBezTo>
                    <a:pt x="4645" y="1666"/>
                    <a:pt x="4583" y="1733"/>
                    <a:pt x="4572" y="1822"/>
                  </a:cubicBezTo>
                  <a:cubicBezTo>
                    <a:pt x="4548" y="1905"/>
                    <a:pt x="4632" y="1977"/>
                    <a:pt x="4715" y="2000"/>
                  </a:cubicBezTo>
                  <a:cubicBezTo>
                    <a:pt x="5882" y="2119"/>
                    <a:pt x="6537" y="2548"/>
                    <a:pt x="6834" y="2798"/>
                  </a:cubicBezTo>
                  <a:cubicBezTo>
                    <a:pt x="6906" y="2858"/>
                    <a:pt x="6953" y="2965"/>
                    <a:pt x="6953" y="3072"/>
                  </a:cubicBezTo>
                  <a:lnTo>
                    <a:pt x="6953" y="3370"/>
                  </a:lnTo>
                  <a:cubicBezTo>
                    <a:pt x="6953" y="4215"/>
                    <a:pt x="6263" y="4894"/>
                    <a:pt x="5417" y="4894"/>
                  </a:cubicBezTo>
                  <a:cubicBezTo>
                    <a:pt x="4572" y="4894"/>
                    <a:pt x="3881" y="4215"/>
                    <a:pt x="3881" y="3370"/>
                  </a:cubicBezTo>
                  <a:lnTo>
                    <a:pt x="3881" y="3227"/>
                  </a:lnTo>
                  <a:cubicBezTo>
                    <a:pt x="3881" y="3167"/>
                    <a:pt x="3917" y="3108"/>
                    <a:pt x="3977" y="3084"/>
                  </a:cubicBezTo>
                  <a:cubicBezTo>
                    <a:pt x="4167" y="2965"/>
                    <a:pt x="4429" y="2750"/>
                    <a:pt x="4548" y="2393"/>
                  </a:cubicBezTo>
                  <a:cubicBezTo>
                    <a:pt x="4584" y="2310"/>
                    <a:pt x="4536" y="2215"/>
                    <a:pt x="4453" y="2203"/>
                  </a:cubicBezTo>
                  <a:cubicBezTo>
                    <a:pt x="4434" y="2198"/>
                    <a:pt x="4415" y="2196"/>
                    <a:pt x="4398" y="2196"/>
                  </a:cubicBezTo>
                  <a:cubicBezTo>
                    <a:pt x="4327" y="2196"/>
                    <a:pt x="4270" y="2234"/>
                    <a:pt x="4251" y="2310"/>
                  </a:cubicBezTo>
                  <a:cubicBezTo>
                    <a:pt x="4167" y="2572"/>
                    <a:pt x="3977" y="2727"/>
                    <a:pt x="3822" y="2810"/>
                  </a:cubicBezTo>
                  <a:cubicBezTo>
                    <a:pt x="3679" y="2905"/>
                    <a:pt x="3572" y="3072"/>
                    <a:pt x="3572" y="3227"/>
                  </a:cubicBezTo>
                  <a:lnTo>
                    <a:pt x="3572" y="3370"/>
                  </a:lnTo>
                  <a:cubicBezTo>
                    <a:pt x="3572" y="4024"/>
                    <a:pt x="3917" y="4584"/>
                    <a:pt x="4417" y="4929"/>
                  </a:cubicBezTo>
                  <a:lnTo>
                    <a:pt x="4417" y="5477"/>
                  </a:lnTo>
                  <a:cubicBezTo>
                    <a:pt x="4417" y="5548"/>
                    <a:pt x="4370" y="5608"/>
                    <a:pt x="4310" y="5644"/>
                  </a:cubicBezTo>
                  <a:lnTo>
                    <a:pt x="4048" y="5763"/>
                  </a:lnTo>
                  <a:cubicBezTo>
                    <a:pt x="3536" y="5632"/>
                    <a:pt x="3215" y="5453"/>
                    <a:pt x="3060" y="5346"/>
                  </a:cubicBezTo>
                  <a:lnTo>
                    <a:pt x="3060" y="5334"/>
                  </a:lnTo>
                  <a:cubicBezTo>
                    <a:pt x="3131" y="5001"/>
                    <a:pt x="3262" y="4060"/>
                    <a:pt x="3393" y="2369"/>
                  </a:cubicBezTo>
                  <a:cubicBezTo>
                    <a:pt x="3441" y="1738"/>
                    <a:pt x="3655" y="1226"/>
                    <a:pt x="4036" y="845"/>
                  </a:cubicBezTo>
                  <a:cubicBezTo>
                    <a:pt x="4393" y="488"/>
                    <a:pt x="4882" y="298"/>
                    <a:pt x="5441" y="298"/>
                  </a:cubicBezTo>
                  <a:close/>
                  <a:moveTo>
                    <a:pt x="2750" y="5465"/>
                  </a:moveTo>
                  <a:cubicBezTo>
                    <a:pt x="2786" y="5501"/>
                    <a:pt x="2810" y="5572"/>
                    <a:pt x="2869" y="5596"/>
                  </a:cubicBezTo>
                  <a:cubicBezTo>
                    <a:pt x="3000" y="5691"/>
                    <a:pt x="3239" y="5822"/>
                    <a:pt x="3584" y="5941"/>
                  </a:cubicBezTo>
                  <a:lnTo>
                    <a:pt x="3155" y="6144"/>
                  </a:lnTo>
                  <a:lnTo>
                    <a:pt x="2655" y="6001"/>
                  </a:lnTo>
                  <a:cubicBezTo>
                    <a:pt x="2512" y="5953"/>
                    <a:pt x="2512" y="5953"/>
                    <a:pt x="2512" y="5906"/>
                  </a:cubicBezTo>
                  <a:lnTo>
                    <a:pt x="2512" y="5691"/>
                  </a:lnTo>
                  <a:cubicBezTo>
                    <a:pt x="2572" y="5656"/>
                    <a:pt x="2619" y="5608"/>
                    <a:pt x="2667" y="5572"/>
                  </a:cubicBezTo>
                  <a:cubicBezTo>
                    <a:pt x="2691" y="5536"/>
                    <a:pt x="2727" y="5513"/>
                    <a:pt x="2750" y="5465"/>
                  </a:cubicBezTo>
                  <a:close/>
                  <a:moveTo>
                    <a:pt x="8096" y="5239"/>
                  </a:moveTo>
                  <a:cubicBezTo>
                    <a:pt x="8180" y="5417"/>
                    <a:pt x="8323" y="5572"/>
                    <a:pt x="8477" y="5691"/>
                  </a:cubicBezTo>
                  <a:lnTo>
                    <a:pt x="8477" y="6025"/>
                  </a:lnTo>
                  <a:lnTo>
                    <a:pt x="8489" y="6025"/>
                  </a:lnTo>
                  <a:lnTo>
                    <a:pt x="7977" y="6287"/>
                  </a:lnTo>
                  <a:cubicBezTo>
                    <a:pt x="7977" y="6287"/>
                    <a:pt x="7965" y="6287"/>
                    <a:pt x="7965" y="6263"/>
                  </a:cubicBezTo>
                  <a:lnTo>
                    <a:pt x="7227" y="5941"/>
                  </a:lnTo>
                  <a:cubicBezTo>
                    <a:pt x="7596" y="5822"/>
                    <a:pt x="7822" y="5667"/>
                    <a:pt x="7942" y="5596"/>
                  </a:cubicBezTo>
                  <a:cubicBezTo>
                    <a:pt x="8049" y="5525"/>
                    <a:pt x="8108" y="5406"/>
                    <a:pt x="8096" y="5275"/>
                  </a:cubicBezTo>
                  <a:lnTo>
                    <a:pt x="8096" y="5239"/>
                  </a:lnTo>
                  <a:close/>
                  <a:moveTo>
                    <a:pt x="2203" y="5870"/>
                  </a:moveTo>
                  <a:lnTo>
                    <a:pt x="2203" y="5929"/>
                  </a:lnTo>
                  <a:cubicBezTo>
                    <a:pt x="2203" y="5953"/>
                    <a:pt x="2203" y="5989"/>
                    <a:pt x="2215" y="6013"/>
                  </a:cubicBezTo>
                  <a:lnTo>
                    <a:pt x="1857" y="6370"/>
                  </a:lnTo>
                  <a:lnTo>
                    <a:pt x="1500" y="6013"/>
                  </a:lnTo>
                  <a:cubicBezTo>
                    <a:pt x="1512" y="5989"/>
                    <a:pt x="1512" y="5953"/>
                    <a:pt x="1512" y="5929"/>
                  </a:cubicBezTo>
                  <a:lnTo>
                    <a:pt x="1512" y="5870"/>
                  </a:lnTo>
                  <a:cubicBezTo>
                    <a:pt x="1619" y="5894"/>
                    <a:pt x="1726" y="5929"/>
                    <a:pt x="1834" y="5929"/>
                  </a:cubicBezTo>
                  <a:lnTo>
                    <a:pt x="1857" y="5929"/>
                  </a:lnTo>
                  <a:cubicBezTo>
                    <a:pt x="1976" y="5929"/>
                    <a:pt x="2096" y="5906"/>
                    <a:pt x="2203" y="5870"/>
                  </a:cubicBezTo>
                  <a:close/>
                  <a:moveTo>
                    <a:pt x="9525" y="5882"/>
                  </a:moveTo>
                  <a:lnTo>
                    <a:pt x="9525" y="6048"/>
                  </a:lnTo>
                  <a:cubicBezTo>
                    <a:pt x="9525" y="6108"/>
                    <a:pt x="9537" y="6144"/>
                    <a:pt x="9573" y="6191"/>
                  </a:cubicBezTo>
                  <a:lnTo>
                    <a:pt x="9394" y="6322"/>
                  </a:lnTo>
                  <a:cubicBezTo>
                    <a:pt x="9323" y="6394"/>
                    <a:pt x="9236" y="6429"/>
                    <a:pt x="9151" y="6429"/>
                  </a:cubicBezTo>
                  <a:cubicBezTo>
                    <a:pt x="9067" y="6429"/>
                    <a:pt x="8983" y="6394"/>
                    <a:pt x="8918" y="6322"/>
                  </a:cubicBezTo>
                  <a:lnTo>
                    <a:pt x="8763" y="6191"/>
                  </a:lnTo>
                  <a:cubicBezTo>
                    <a:pt x="8799" y="6144"/>
                    <a:pt x="8811" y="6084"/>
                    <a:pt x="8811" y="6048"/>
                  </a:cubicBezTo>
                  <a:lnTo>
                    <a:pt x="8811" y="5882"/>
                  </a:lnTo>
                  <a:cubicBezTo>
                    <a:pt x="8918" y="5906"/>
                    <a:pt x="9037" y="5941"/>
                    <a:pt x="9168" y="5941"/>
                  </a:cubicBezTo>
                  <a:cubicBezTo>
                    <a:pt x="9287" y="5941"/>
                    <a:pt x="9406" y="5929"/>
                    <a:pt x="9525" y="5882"/>
                  </a:cubicBezTo>
                  <a:close/>
                  <a:moveTo>
                    <a:pt x="6096" y="5096"/>
                  </a:moveTo>
                  <a:lnTo>
                    <a:pt x="6096" y="5477"/>
                  </a:lnTo>
                  <a:cubicBezTo>
                    <a:pt x="6096" y="5667"/>
                    <a:pt x="6215" y="5846"/>
                    <a:pt x="6394" y="5941"/>
                  </a:cubicBezTo>
                  <a:lnTo>
                    <a:pt x="6632" y="6048"/>
                  </a:lnTo>
                  <a:cubicBezTo>
                    <a:pt x="6406" y="6489"/>
                    <a:pt x="5941" y="6787"/>
                    <a:pt x="5417" y="6787"/>
                  </a:cubicBezTo>
                  <a:cubicBezTo>
                    <a:pt x="4894" y="6787"/>
                    <a:pt x="4441" y="6501"/>
                    <a:pt x="4203" y="6048"/>
                  </a:cubicBezTo>
                  <a:lnTo>
                    <a:pt x="4441" y="5941"/>
                  </a:lnTo>
                  <a:cubicBezTo>
                    <a:pt x="4620" y="5870"/>
                    <a:pt x="4739" y="5691"/>
                    <a:pt x="4739" y="5477"/>
                  </a:cubicBezTo>
                  <a:lnTo>
                    <a:pt x="4739" y="5096"/>
                  </a:lnTo>
                  <a:cubicBezTo>
                    <a:pt x="4941" y="5179"/>
                    <a:pt x="5179" y="5227"/>
                    <a:pt x="5417" y="5227"/>
                  </a:cubicBezTo>
                  <a:cubicBezTo>
                    <a:pt x="5656" y="5227"/>
                    <a:pt x="5894" y="5179"/>
                    <a:pt x="6096" y="5096"/>
                  </a:cubicBezTo>
                  <a:close/>
                  <a:moveTo>
                    <a:pt x="5417" y="0"/>
                  </a:moveTo>
                  <a:cubicBezTo>
                    <a:pt x="4763" y="0"/>
                    <a:pt x="4215" y="226"/>
                    <a:pt x="3786" y="643"/>
                  </a:cubicBezTo>
                  <a:cubicBezTo>
                    <a:pt x="3346" y="1060"/>
                    <a:pt x="3096" y="1655"/>
                    <a:pt x="3048" y="2346"/>
                  </a:cubicBezTo>
                  <a:cubicBezTo>
                    <a:pt x="3036" y="2548"/>
                    <a:pt x="3024" y="2703"/>
                    <a:pt x="3012" y="2881"/>
                  </a:cubicBezTo>
                  <a:lnTo>
                    <a:pt x="1524" y="2881"/>
                  </a:lnTo>
                  <a:cubicBezTo>
                    <a:pt x="964" y="2881"/>
                    <a:pt x="512" y="3334"/>
                    <a:pt x="512" y="3893"/>
                  </a:cubicBezTo>
                  <a:lnTo>
                    <a:pt x="512" y="3917"/>
                  </a:lnTo>
                  <a:cubicBezTo>
                    <a:pt x="512" y="4048"/>
                    <a:pt x="536" y="4167"/>
                    <a:pt x="595" y="4286"/>
                  </a:cubicBezTo>
                  <a:lnTo>
                    <a:pt x="667" y="4453"/>
                  </a:lnTo>
                  <a:lnTo>
                    <a:pt x="667" y="4703"/>
                  </a:lnTo>
                  <a:cubicBezTo>
                    <a:pt x="667" y="5120"/>
                    <a:pt x="881" y="5477"/>
                    <a:pt x="1179" y="5703"/>
                  </a:cubicBezTo>
                  <a:lnTo>
                    <a:pt x="1179" y="5929"/>
                  </a:lnTo>
                  <a:cubicBezTo>
                    <a:pt x="1179" y="5953"/>
                    <a:pt x="1167" y="5989"/>
                    <a:pt x="1131" y="5989"/>
                  </a:cubicBezTo>
                  <a:lnTo>
                    <a:pt x="476" y="6179"/>
                  </a:lnTo>
                  <a:cubicBezTo>
                    <a:pt x="191" y="6251"/>
                    <a:pt x="0" y="6513"/>
                    <a:pt x="0" y="6810"/>
                  </a:cubicBezTo>
                  <a:lnTo>
                    <a:pt x="0" y="8120"/>
                  </a:lnTo>
                  <a:cubicBezTo>
                    <a:pt x="0" y="8215"/>
                    <a:pt x="71" y="8287"/>
                    <a:pt x="167" y="8287"/>
                  </a:cubicBezTo>
                  <a:cubicBezTo>
                    <a:pt x="250" y="8287"/>
                    <a:pt x="333" y="8215"/>
                    <a:pt x="333" y="8120"/>
                  </a:cubicBezTo>
                  <a:lnTo>
                    <a:pt x="333" y="6810"/>
                  </a:lnTo>
                  <a:cubicBezTo>
                    <a:pt x="333" y="6668"/>
                    <a:pt x="429" y="6513"/>
                    <a:pt x="583" y="6477"/>
                  </a:cubicBezTo>
                  <a:lnTo>
                    <a:pt x="1238" y="6287"/>
                  </a:lnTo>
                  <a:cubicBezTo>
                    <a:pt x="1262" y="6287"/>
                    <a:pt x="1286" y="6263"/>
                    <a:pt x="1310" y="6251"/>
                  </a:cubicBezTo>
                  <a:lnTo>
                    <a:pt x="1715" y="6656"/>
                  </a:lnTo>
                  <a:lnTo>
                    <a:pt x="1715" y="8108"/>
                  </a:lnTo>
                  <a:cubicBezTo>
                    <a:pt x="1715" y="8203"/>
                    <a:pt x="1786" y="8275"/>
                    <a:pt x="1881" y="8275"/>
                  </a:cubicBezTo>
                  <a:cubicBezTo>
                    <a:pt x="1965" y="8275"/>
                    <a:pt x="2036" y="8203"/>
                    <a:pt x="2036" y="8108"/>
                  </a:cubicBezTo>
                  <a:lnTo>
                    <a:pt x="2036" y="6656"/>
                  </a:lnTo>
                  <a:lnTo>
                    <a:pt x="2441" y="6251"/>
                  </a:lnTo>
                  <a:cubicBezTo>
                    <a:pt x="2500" y="6287"/>
                    <a:pt x="2548" y="6298"/>
                    <a:pt x="2596" y="6310"/>
                  </a:cubicBezTo>
                  <a:lnTo>
                    <a:pt x="2750" y="6358"/>
                  </a:lnTo>
                  <a:cubicBezTo>
                    <a:pt x="2536" y="6501"/>
                    <a:pt x="2393" y="6751"/>
                    <a:pt x="2393" y="7037"/>
                  </a:cubicBezTo>
                  <a:lnTo>
                    <a:pt x="2393" y="8120"/>
                  </a:lnTo>
                  <a:cubicBezTo>
                    <a:pt x="2393" y="8215"/>
                    <a:pt x="2465" y="8287"/>
                    <a:pt x="2560" y="8287"/>
                  </a:cubicBezTo>
                  <a:cubicBezTo>
                    <a:pt x="2643" y="8287"/>
                    <a:pt x="2727" y="8215"/>
                    <a:pt x="2727" y="8120"/>
                  </a:cubicBezTo>
                  <a:lnTo>
                    <a:pt x="2727" y="7037"/>
                  </a:lnTo>
                  <a:cubicBezTo>
                    <a:pt x="2727" y="6834"/>
                    <a:pt x="2846" y="6656"/>
                    <a:pt x="3036" y="6560"/>
                  </a:cubicBezTo>
                  <a:lnTo>
                    <a:pt x="3941" y="6156"/>
                  </a:lnTo>
                  <a:cubicBezTo>
                    <a:pt x="4227" y="6727"/>
                    <a:pt x="4810" y="7096"/>
                    <a:pt x="5441" y="7096"/>
                  </a:cubicBezTo>
                  <a:cubicBezTo>
                    <a:pt x="6084" y="7096"/>
                    <a:pt x="6668" y="6739"/>
                    <a:pt x="6953" y="6156"/>
                  </a:cubicBezTo>
                  <a:lnTo>
                    <a:pt x="7858" y="6560"/>
                  </a:lnTo>
                  <a:cubicBezTo>
                    <a:pt x="8049" y="6656"/>
                    <a:pt x="8168" y="6834"/>
                    <a:pt x="8168" y="7037"/>
                  </a:cubicBezTo>
                  <a:lnTo>
                    <a:pt x="8168" y="8120"/>
                  </a:lnTo>
                  <a:cubicBezTo>
                    <a:pt x="8168" y="8215"/>
                    <a:pt x="8239" y="8287"/>
                    <a:pt x="8334" y="8287"/>
                  </a:cubicBezTo>
                  <a:cubicBezTo>
                    <a:pt x="8418" y="8287"/>
                    <a:pt x="8501" y="8215"/>
                    <a:pt x="8501" y="8120"/>
                  </a:cubicBezTo>
                  <a:lnTo>
                    <a:pt x="8501" y="7037"/>
                  </a:lnTo>
                  <a:cubicBezTo>
                    <a:pt x="8501" y="6834"/>
                    <a:pt x="8418" y="6656"/>
                    <a:pt x="8299" y="6501"/>
                  </a:cubicBezTo>
                  <a:lnTo>
                    <a:pt x="8537" y="6382"/>
                  </a:lnTo>
                  <a:lnTo>
                    <a:pt x="8715" y="6560"/>
                  </a:lnTo>
                  <a:cubicBezTo>
                    <a:pt x="8858" y="6679"/>
                    <a:pt x="9013" y="6739"/>
                    <a:pt x="9180" y="6739"/>
                  </a:cubicBezTo>
                  <a:cubicBezTo>
                    <a:pt x="9346" y="6739"/>
                    <a:pt x="9513" y="6679"/>
                    <a:pt x="9644" y="6560"/>
                  </a:cubicBezTo>
                  <a:lnTo>
                    <a:pt x="9823" y="6382"/>
                  </a:lnTo>
                  <a:lnTo>
                    <a:pt x="10358" y="6656"/>
                  </a:lnTo>
                  <a:cubicBezTo>
                    <a:pt x="10478" y="6715"/>
                    <a:pt x="10549" y="6834"/>
                    <a:pt x="10549" y="6965"/>
                  </a:cubicBezTo>
                  <a:lnTo>
                    <a:pt x="10549" y="8144"/>
                  </a:lnTo>
                  <a:cubicBezTo>
                    <a:pt x="10549" y="8227"/>
                    <a:pt x="10620" y="8299"/>
                    <a:pt x="10716" y="8299"/>
                  </a:cubicBezTo>
                  <a:cubicBezTo>
                    <a:pt x="10799" y="8299"/>
                    <a:pt x="10882" y="8227"/>
                    <a:pt x="10882" y="8144"/>
                  </a:cubicBezTo>
                  <a:lnTo>
                    <a:pt x="10882" y="6965"/>
                  </a:lnTo>
                  <a:cubicBezTo>
                    <a:pt x="10823" y="6703"/>
                    <a:pt x="10692" y="6477"/>
                    <a:pt x="10466" y="6358"/>
                  </a:cubicBezTo>
                  <a:lnTo>
                    <a:pt x="9823" y="6025"/>
                  </a:lnTo>
                  <a:lnTo>
                    <a:pt x="9823" y="6013"/>
                  </a:lnTo>
                  <a:lnTo>
                    <a:pt x="9823" y="5691"/>
                  </a:lnTo>
                  <a:cubicBezTo>
                    <a:pt x="10097" y="5501"/>
                    <a:pt x="10275" y="5227"/>
                    <a:pt x="10311" y="4882"/>
                  </a:cubicBezTo>
                  <a:cubicBezTo>
                    <a:pt x="10430" y="4679"/>
                    <a:pt x="10489" y="4453"/>
                    <a:pt x="10489" y="4215"/>
                  </a:cubicBezTo>
                  <a:cubicBezTo>
                    <a:pt x="10489" y="3786"/>
                    <a:pt x="10287" y="3381"/>
                    <a:pt x="9954" y="3143"/>
                  </a:cubicBezTo>
                  <a:cubicBezTo>
                    <a:pt x="9977" y="3084"/>
                    <a:pt x="9989" y="3012"/>
                    <a:pt x="9989" y="2953"/>
                  </a:cubicBezTo>
                  <a:cubicBezTo>
                    <a:pt x="9989" y="2536"/>
                    <a:pt x="9620" y="2191"/>
                    <a:pt x="9156" y="2191"/>
                  </a:cubicBezTo>
                  <a:cubicBezTo>
                    <a:pt x="8692" y="2191"/>
                    <a:pt x="8323" y="2524"/>
                    <a:pt x="8323" y="2953"/>
                  </a:cubicBezTo>
                  <a:cubicBezTo>
                    <a:pt x="8323" y="3024"/>
                    <a:pt x="8334" y="3084"/>
                    <a:pt x="8346" y="3143"/>
                  </a:cubicBezTo>
                  <a:cubicBezTo>
                    <a:pt x="8156" y="3286"/>
                    <a:pt x="8013" y="3477"/>
                    <a:pt x="7906" y="3715"/>
                  </a:cubicBezTo>
                  <a:cubicBezTo>
                    <a:pt x="7858" y="3334"/>
                    <a:pt x="7834" y="2869"/>
                    <a:pt x="7787" y="2346"/>
                  </a:cubicBezTo>
                  <a:cubicBezTo>
                    <a:pt x="7739" y="1655"/>
                    <a:pt x="7489" y="1060"/>
                    <a:pt x="7060" y="643"/>
                  </a:cubicBezTo>
                  <a:cubicBezTo>
                    <a:pt x="6644" y="226"/>
                    <a:pt x="6072" y="0"/>
                    <a:pt x="541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57"/>
            <p:cNvSpPr/>
            <p:nvPr/>
          </p:nvSpPr>
          <p:spPr>
            <a:xfrm>
              <a:off x="6089408" y="3637503"/>
              <a:ext cx="10662" cy="36029"/>
            </a:xfrm>
            <a:custGeom>
              <a:rect b="b" l="l" r="r" t="t"/>
              <a:pathLst>
                <a:path extrusionOk="0" h="1132" w="335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977"/>
                  </a:lnTo>
                  <a:cubicBezTo>
                    <a:pt x="1" y="1060"/>
                    <a:pt x="72" y="1132"/>
                    <a:pt x="167" y="1132"/>
                  </a:cubicBezTo>
                  <a:cubicBezTo>
                    <a:pt x="251" y="1132"/>
                    <a:pt x="322" y="1060"/>
                    <a:pt x="322" y="977"/>
                  </a:cubicBezTo>
                  <a:lnTo>
                    <a:pt x="322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8"/>
          <p:cNvSpPr txBox="1"/>
          <p:nvPr/>
        </p:nvSpPr>
        <p:spPr>
          <a:xfrm>
            <a:off x="311700" y="4935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595959"/>
                </a:solidFill>
                <a:latin typeface="Raleway Light"/>
                <a:ea typeface="Raleway Light"/>
                <a:cs typeface="Raleway Light"/>
                <a:sym typeface="Raleway Light"/>
              </a:rPr>
              <a:t>4. Trauma MOOC (Massive Open Online Course)</a:t>
            </a:r>
            <a:endParaRPr sz="2800">
              <a:solidFill>
                <a:srgbClr val="595959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67" name="Google Shape;367;p58"/>
          <p:cNvSpPr txBox="1"/>
          <p:nvPr/>
        </p:nvSpPr>
        <p:spPr>
          <a:xfrm>
            <a:off x="311700" y="1066250"/>
            <a:ext cx="5481900" cy="37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50"/>
              <a:buFont typeface="Raleway Light"/>
              <a:buChar char="●"/>
            </a:pPr>
            <a:r>
              <a:rPr lang="en" sz="1650">
                <a:solidFill>
                  <a:srgbClr val="595959"/>
                </a:solidFill>
                <a:highlight>
                  <a:srgbClr val="FFFFFF"/>
                </a:highlight>
                <a:latin typeface="Raleway Light"/>
                <a:ea typeface="Raleway Light"/>
                <a:cs typeface="Raleway Light"/>
                <a:sym typeface="Raleway Light"/>
              </a:rPr>
              <a:t>This </a:t>
            </a:r>
            <a:r>
              <a:rPr b="1" lang="en" sz="1650">
                <a:solidFill>
                  <a:srgbClr val="595959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FREE, self-paced modules</a:t>
            </a:r>
            <a:r>
              <a:rPr lang="en" sz="1650">
                <a:solidFill>
                  <a:srgbClr val="595959"/>
                </a:solidFill>
                <a:highlight>
                  <a:srgbClr val="FFFFFF"/>
                </a:highlight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endParaRPr sz="1650">
              <a:solidFill>
                <a:srgbClr val="595959"/>
              </a:solidFill>
              <a:highlight>
                <a:srgbClr val="FFFFFF"/>
              </a:highlight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50"/>
              <a:buFont typeface="Raleway Light"/>
              <a:buChar char="●"/>
            </a:pPr>
            <a:r>
              <a:rPr lang="en" sz="1650">
                <a:solidFill>
                  <a:srgbClr val="595959"/>
                </a:solidFill>
                <a:highlight>
                  <a:srgbClr val="FFFFFF"/>
                </a:highlight>
                <a:latin typeface="Raleway Light"/>
                <a:ea typeface="Raleway Light"/>
                <a:cs typeface="Raleway Light"/>
                <a:sym typeface="Raleway Light"/>
              </a:rPr>
              <a:t>Four modules which cover the prevalence, impact and manifestation of trauma, and trauma-informed supports</a:t>
            </a:r>
            <a:endParaRPr sz="1650">
              <a:solidFill>
                <a:srgbClr val="595959"/>
              </a:solidFill>
              <a:highlight>
                <a:srgbClr val="FFFFFF"/>
              </a:highlight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50"/>
              <a:buFont typeface="Raleway Light"/>
              <a:buChar char="●"/>
            </a:pPr>
            <a:r>
              <a:rPr lang="en" sz="1650">
                <a:solidFill>
                  <a:srgbClr val="595959"/>
                </a:solidFill>
                <a:highlight>
                  <a:srgbClr val="FFFFFF"/>
                </a:highlight>
                <a:latin typeface="Raleway Light"/>
                <a:ea typeface="Raleway Light"/>
                <a:cs typeface="Raleway Light"/>
                <a:sym typeface="Raleway Light"/>
              </a:rPr>
              <a:t>Offered through Coursera Illinois</a:t>
            </a:r>
            <a:endParaRPr sz="1650">
              <a:solidFill>
                <a:srgbClr val="595959"/>
              </a:solidFill>
              <a:highlight>
                <a:srgbClr val="FFFFFF"/>
              </a:highlight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368" name="Google Shape;368;p58"/>
          <p:cNvGrpSpPr/>
          <p:nvPr/>
        </p:nvGrpSpPr>
        <p:grpSpPr>
          <a:xfrm>
            <a:off x="6582035" y="1230155"/>
            <a:ext cx="2154952" cy="2337919"/>
            <a:chOff x="1958520" y="2302574"/>
            <a:chExt cx="359213" cy="327807"/>
          </a:xfrm>
        </p:grpSpPr>
        <p:sp>
          <p:nvSpPr>
            <p:cNvPr id="369" name="Google Shape;369;p58"/>
            <p:cNvSpPr/>
            <p:nvPr/>
          </p:nvSpPr>
          <p:spPr>
            <a:xfrm>
              <a:off x="1958520" y="2302574"/>
              <a:ext cx="359213" cy="327807"/>
            </a:xfrm>
            <a:custGeom>
              <a:rect b="b" l="l" r="r" t="t"/>
              <a:pathLst>
                <a:path extrusionOk="0" h="10323" w="11312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58"/>
            <p:cNvSpPr/>
            <p:nvPr/>
          </p:nvSpPr>
          <p:spPr>
            <a:xfrm>
              <a:off x="1986877" y="2331313"/>
              <a:ext cx="302117" cy="184909"/>
            </a:xfrm>
            <a:custGeom>
              <a:rect b="b" l="l" r="r" t="t"/>
              <a:pathLst>
                <a:path extrusionOk="0" h="5823" w="9514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58"/>
            <p:cNvSpPr/>
            <p:nvPr/>
          </p:nvSpPr>
          <p:spPr>
            <a:xfrm>
              <a:off x="2131521" y="2526701"/>
              <a:ext cx="11908" cy="10638"/>
            </a:xfrm>
            <a:custGeom>
              <a:rect b="b" l="l" r="r" t="t"/>
              <a:pathLst>
                <a:path extrusionOk="0" h="335" w="375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2" name="Google Shape;372;p58"/>
          <p:cNvGrpSpPr/>
          <p:nvPr/>
        </p:nvGrpSpPr>
        <p:grpSpPr>
          <a:xfrm>
            <a:off x="1321891" y="2865413"/>
            <a:ext cx="4994681" cy="981885"/>
            <a:chOff x="395200" y="2708025"/>
            <a:chExt cx="5716700" cy="1231050"/>
          </a:xfrm>
        </p:grpSpPr>
        <p:pic>
          <p:nvPicPr>
            <p:cNvPr id="373" name="Google Shape;373;p58"/>
            <p:cNvPicPr preferRelativeResize="0"/>
            <p:nvPr/>
          </p:nvPicPr>
          <p:blipFill rotWithShape="1">
            <a:blip r:embed="rId3">
              <a:alphaModFix/>
            </a:blip>
            <a:srcRect b="0" l="0" r="0" t="2695"/>
            <a:stretch/>
          </p:blipFill>
          <p:spPr>
            <a:xfrm>
              <a:off x="395200" y="2708025"/>
              <a:ext cx="5716700" cy="1231050"/>
            </a:xfrm>
            <a:prstGeom prst="rect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374" name="Google Shape;374;p5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73975" y="2708025"/>
              <a:ext cx="4537925" cy="392775"/>
            </a:xfrm>
            <a:prstGeom prst="rect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9"/>
          <p:cNvSpPr txBox="1"/>
          <p:nvPr/>
        </p:nvSpPr>
        <p:spPr>
          <a:xfrm>
            <a:off x="311700" y="665875"/>
            <a:ext cx="85890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20">
                <a:solidFill>
                  <a:srgbClr val="595959"/>
                </a:solidFill>
                <a:latin typeface="Raleway Light"/>
                <a:ea typeface="Raleway Light"/>
                <a:cs typeface="Raleway Light"/>
                <a:sym typeface="Raleway Light"/>
              </a:rPr>
              <a:t>5.  Master’s in Curriculum &amp; Instruction with a Concentration in Trauma-Informed Education (coming soon)</a:t>
            </a:r>
            <a:endParaRPr sz="2420">
              <a:solidFill>
                <a:srgbClr val="595959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80" name="Google Shape;380;p59"/>
          <p:cNvSpPr txBox="1"/>
          <p:nvPr/>
        </p:nvSpPr>
        <p:spPr>
          <a:xfrm>
            <a:off x="311700" y="1627375"/>
            <a:ext cx="5880900" cy="30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Raleway Light"/>
              <a:buChar char="●"/>
            </a:pPr>
            <a:r>
              <a:rPr lang="en" sz="1600">
                <a:solidFill>
                  <a:srgbClr val="595959"/>
                </a:solidFill>
                <a:latin typeface="Raleway Light"/>
                <a:ea typeface="Raleway Light"/>
                <a:cs typeface="Raleway Light"/>
                <a:sym typeface="Raleway Light"/>
              </a:rPr>
              <a:t>Fully online master’s degree in Curriculum and Instruction</a:t>
            </a:r>
            <a:endParaRPr sz="1600">
              <a:solidFill>
                <a:srgbClr val="595959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Raleway Light"/>
              <a:buChar char="●"/>
            </a:pPr>
            <a:r>
              <a:rPr lang="en" sz="1600">
                <a:solidFill>
                  <a:srgbClr val="595959"/>
                </a:solidFill>
                <a:latin typeface="Raleway Light"/>
                <a:ea typeface="Raleway Light"/>
                <a:cs typeface="Raleway Light"/>
                <a:sym typeface="Raleway Light"/>
              </a:rPr>
              <a:t>Addresses critical issues of teaching and learning in diverse settings</a:t>
            </a:r>
            <a:endParaRPr sz="1600">
              <a:solidFill>
                <a:srgbClr val="595959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Raleway Light"/>
              <a:buChar char="●"/>
            </a:pPr>
            <a:r>
              <a:rPr lang="en" sz="1600">
                <a:solidFill>
                  <a:srgbClr val="595959"/>
                </a:solidFill>
                <a:latin typeface="Raleway Light"/>
                <a:ea typeface="Raleway Light"/>
                <a:cs typeface="Raleway Light"/>
                <a:sym typeface="Raleway Light"/>
              </a:rPr>
              <a:t>Cross disciplinary degree (C&amp;I, Special Education, Educational Psychology, Social Work).</a:t>
            </a:r>
            <a:endParaRPr sz="1600">
              <a:solidFill>
                <a:srgbClr val="595959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Raleway Light"/>
              <a:buChar char="●"/>
            </a:pPr>
            <a:r>
              <a:rPr lang="en" sz="1600">
                <a:solidFill>
                  <a:srgbClr val="595959"/>
                </a:solidFill>
                <a:latin typeface="Raleway Light"/>
                <a:ea typeface="Raleway Light"/>
                <a:cs typeface="Raleway Light"/>
                <a:sym typeface="Raleway Light"/>
              </a:rPr>
              <a:t>32 credit hours</a:t>
            </a:r>
            <a:endParaRPr sz="1600">
              <a:solidFill>
                <a:srgbClr val="595959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Raleway Light"/>
              <a:buChar char="●"/>
            </a:pPr>
            <a:r>
              <a:rPr lang="en" sz="1600">
                <a:solidFill>
                  <a:srgbClr val="595959"/>
                </a:solidFill>
                <a:latin typeface="Raleway Light"/>
                <a:ea typeface="Raleway Light"/>
                <a:cs typeface="Raleway Light"/>
                <a:sym typeface="Raleway Light"/>
              </a:rPr>
              <a:t>Required and elective courses (24 hours) in Trauma-Informed Education</a:t>
            </a:r>
            <a:endParaRPr sz="1600">
              <a:solidFill>
                <a:srgbClr val="595959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Raleway Light"/>
              <a:buChar char="●"/>
            </a:pPr>
            <a:r>
              <a:rPr lang="en" sz="1600">
                <a:solidFill>
                  <a:srgbClr val="595959"/>
                </a:solidFill>
                <a:latin typeface="Raleway Light"/>
                <a:ea typeface="Raleway Light"/>
                <a:cs typeface="Raleway Light"/>
                <a:sym typeface="Raleway Light"/>
              </a:rPr>
              <a:t>Foundations courses in Education, Policy, Organization and Leadership; and Educational Psychology (4 hours each)</a:t>
            </a:r>
            <a:endParaRPr sz="1600">
              <a:solidFill>
                <a:srgbClr val="595959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Raleway Light"/>
              <a:buChar char="●"/>
            </a:pPr>
            <a:r>
              <a:rPr lang="en" sz="1600">
                <a:solidFill>
                  <a:srgbClr val="595959"/>
                </a:solidFill>
                <a:latin typeface="Raleway Light"/>
                <a:ea typeface="Raleway Light"/>
                <a:cs typeface="Raleway Light"/>
                <a:sym typeface="Raleway Light"/>
              </a:rPr>
              <a:t>Target start date for cohort 1: Fall 2024</a:t>
            </a:r>
            <a:endParaRPr sz="1600">
              <a:solidFill>
                <a:srgbClr val="595959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381" name="Google Shape;381;p59"/>
          <p:cNvGrpSpPr/>
          <p:nvPr/>
        </p:nvGrpSpPr>
        <p:grpSpPr>
          <a:xfrm>
            <a:off x="6353094" y="1748674"/>
            <a:ext cx="2595312" cy="2222510"/>
            <a:chOff x="5776798" y="3409778"/>
            <a:chExt cx="346379" cy="264518"/>
          </a:xfrm>
        </p:grpSpPr>
        <p:sp>
          <p:nvSpPr>
            <p:cNvPr id="382" name="Google Shape;382;p59"/>
            <p:cNvSpPr/>
            <p:nvPr/>
          </p:nvSpPr>
          <p:spPr>
            <a:xfrm>
              <a:off x="5890104" y="3642055"/>
              <a:ext cx="10248" cy="32241"/>
            </a:xfrm>
            <a:custGeom>
              <a:rect b="b" l="l" r="r" t="t"/>
              <a:pathLst>
                <a:path extrusionOk="0" h="1013" w="322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1" y="1013"/>
                    <a:pt x="167" y="1013"/>
                  </a:cubicBezTo>
                  <a:cubicBezTo>
                    <a:pt x="250" y="1013"/>
                    <a:pt x="321" y="929"/>
                    <a:pt x="321" y="846"/>
                  </a:cubicBezTo>
                  <a:lnTo>
                    <a:pt x="321" y="143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59"/>
            <p:cNvSpPr/>
            <p:nvPr/>
          </p:nvSpPr>
          <p:spPr>
            <a:xfrm>
              <a:off x="5998094" y="3642055"/>
              <a:ext cx="10248" cy="32241"/>
            </a:xfrm>
            <a:custGeom>
              <a:rect b="b" l="l" r="r" t="t"/>
              <a:pathLst>
                <a:path extrusionOk="0" h="1013" w="322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2" y="1013"/>
                    <a:pt x="167" y="1013"/>
                  </a:cubicBezTo>
                  <a:cubicBezTo>
                    <a:pt x="250" y="1013"/>
                    <a:pt x="322" y="929"/>
                    <a:pt x="322" y="846"/>
                  </a:cubicBezTo>
                  <a:lnTo>
                    <a:pt x="322" y="143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59"/>
            <p:cNvSpPr/>
            <p:nvPr/>
          </p:nvSpPr>
          <p:spPr>
            <a:xfrm>
              <a:off x="5814673" y="3528367"/>
              <a:ext cx="43222" cy="15564"/>
            </a:xfrm>
            <a:custGeom>
              <a:rect b="b" l="l" r="r" t="t"/>
              <a:pathLst>
                <a:path extrusionOk="0" h="489" w="1358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9"/>
                    <a:pt x="1167" y="489"/>
                    <a:pt x="1191" y="489"/>
                  </a:cubicBezTo>
                  <a:cubicBezTo>
                    <a:pt x="1251" y="489"/>
                    <a:pt x="1310" y="453"/>
                    <a:pt x="1346" y="394"/>
                  </a:cubicBezTo>
                  <a:cubicBezTo>
                    <a:pt x="1358" y="322"/>
                    <a:pt x="1322" y="239"/>
                    <a:pt x="1251" y="191"/>
                  </a:cubicBezTo>
                  <a:cubicBezTo>
                    <a:pt x="882" y="13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59"/>
            <p:cNvSpPr/>
            <p:nvPr/>
          </p:nvSpPr>
          <p:spPr>
            <a:xfrm>
              <a:off x="5797995" y="3631074"/>
              <a:ext cx="10662" cy="42458"/>
            </a:xfrm>
            <a:custGeom>
              <a:rect b="b" l="l" r="r" t="t"/>
              <a:pathLst>
                <a:path extrusionOk="0" h="1334" w="335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179"/>
                  </a:lnTo>
                  <a:cubicBezTo>
                    <a:pt x="1" y="1262"/>
                    <a:pt x="84" y="1334"/>
                    <a:pt x="167" y="1334"/>
                  </a:cubicBezTo>
                  <a:cubicBezTo>
                    <a:pt x="251" y="1334"/>
                    <a:pt x="334" y="1262"/>
                    <a:pt x="334" y="1179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59"/>
            <p:cNvSpPr/>
            <p:nvPr/>
          </p:nvSpPr>
          <p:spPr>
            <a:xfrm>
              <a:off x="5776798" y="3409778"/>
              <a:ext cx="346379" cy="264136"/>
            </a:xfrm>
            <a:custGeom>
              <a:rect b="b" l="l" r="r" t="t"/>
              <a:pathLst>
                <a:path extrusionOk="0" h="8299" w="10883">
                  <a:moveTo>
                    <a:pt x="9144" y="2512"/>
                  </a:moveTo>
                  <a:cubicBezTo>
                    <a:pt x="9418" y="2512"/>
                    <a:pt x="9656" y="2715"/>
                    <a:pt x="9656" y="2953"/>
                  </a:cubicBezTo>
                  <a:lnTo>
                    <a:pt x="9656" y="2977"/>
                  </a:lnTo>
                  <a:cubicBezTo>
                    <a:pt x="9501" y="2917"/>
                    <a:pt x="9335" y="2869"/>
                    <a:pt x="9144" y="2869"/>
                  </a:cubicBezTo>
                  <a:cubicBezTo>
                    <a:pt x="8965" y="2869"/>
                    <a:pt x="8787" y="2905"/>
                    <a:pt x="8620" y="2977"/>
                  </a:cubicBezTo>
                  <a:lnTo>
                    <a:pt x="8620" y="2953"/>
                  </a:lnTo>
                  <a:cubicBezTo>
                    <a:pt x="8620" y="2727"/>
                    <a:pt x="8858" y="2512"/>
                    <a:pt x="9144" y="2512"/>
                  </a:cubicBezTo>
                  <a:close/>
                  <a:moveTo>
                    <a:pt x="2869" y="3203"/>
                  </a:moveTo>
                  <a:lnTo>
                    <a:pt x="2869" y="3858"/>
                  </a:lnTo>
                  <a:cubicBezTo>
                    <a:pt x="2869" y="3965"/>
                    <a:pt x="2846" y="4060"/>
                    <a:pt x="2798" y="4167"/>
                  </a:cubicBezTo>
                  <a:lnTo>
                    <a:pt x="2727" y="4334"/>
                  </a:lnTo>
                  <a:cubicBezTo>
                    <a:pt x="2715" y="4346"/>
                    <a:pt x="2715" y="4382"/>
                    <a:pt x="2715" y="4405"/>
                  </a:cubicBezTo>
                  <a:lnTo>
                    <a:pt x="2715" y="4751"/>
                  </a:lnTo>
                  <a:cubicBezTo>
                    <a:pt x="2715" y="4989"/>
                    <a:pt x="2619" y="5191"/>
                    <a:pt x="2441" y="5358"/>
                  </a:cubicBezTo>
                  <a:cubicBezTo>
                    <a:pt x="2298" y="5525"/>
                    <a:pt x="2072" y="5596"/>
                    <a:pt x="1834" y="5596"/>
                  </a:cubicBezTo>
                  <a:cubicBezTo>
                    <a:pt x="1369" y="5584"/>
                    <a:pt x="1000" y="5179"/>
                    <a:pt x="1000" y="4703"/>
                  </a:cubicBezTo>
                  <a:lnTo>
                    <a:pt x="1000" y="4405"/>
                  </a:lnTo>
                  <a:cubicBezTo>
                    <a:pt x="1000" y="4382"/>
                    <a:pt x="1000" y="4358"/>
                    <a:pt x="988" y="4334"/>
                  </a:cubicBezTo>
                  <a:lnTo>
                    <a:pt x="881" y="4143"/>
                  </a:lnTo>
                  <a:cubicBezTo>
                    <a:pt x="845" y="4060"/>
                    <a:pt x="822" y="3989"/>
                    <a:pt x="822" y="3905"/>
                  </a:cubicBezTo>
                  <a:lnTo>
                    <a:pt x="822" y="3882"/>
                  </a:lnTo>
                  <a:cubicBezTo>
                    <a:pt x="822" y="3501"/>
                    <a:pt x="1131" y="3203"/>
                    <a:pt x="1500" y="3203"/>
                  </a:cubicBezTo>
                  <a:close/>
                  <a:moveTo>
                    <a:pt x="9144" y="3215"/>
                  </a:moveTo>
                  <a:cubicBezTo>
                    <a:pt x="9704" y="3215"/>
                    <a:pt x="10168" y="3679"/>
                    <a:pt x="10168" y="4239"/>
                  </a:cubicBezTo>
                  <a:cubicBezTo>
                    <a:pt x="10168" y="4346"/>
                    <a:pt x="10156" y="4465"/>
                    <a:pt x="10108" y="4572"/>
                  </a:cubicBezTo>
                  <a:cubicBezTo>
                    <a:pt x="9656" y="4108"/>
                    <a:pt x="8870" y="3929"/>
                    <a:pt x="8823" y="3929"/>
                  </a:cubicBezTo>
                  <a:cubicBezTo>
                    <a:pt x="8814" y="3926"/>
                    <a:pt x="8804" y="3925"/>
                    <a:pt x="8794" y="3925"/>
                  </a:cubicBezTo>
                  <a:cubicBezTo>
                    <a:pt x="8763" y="3925"/>
                    <a:pt x="8727" y="3938"/>
                    <a:pt x="8692" y="3965"/>
                  </a:cubicBezTo>
                  <a:cubicBezTo>
                    <a:pt x="8644" y="3989"/>
                    <a:pt x="8632" y="4036"/>
                    <a:pt x="8632" y="4084"/>
                  </a:cubicBezTo>
                  <a:cubicBezTo>
                    <a:pt x="8632" y="4084"/>
                    <a:pt x="8632" y="4179"/>
                    <a:pt x="8513" y="4298"/>
                  </a:cubicBezTo>
                  <a:cubicBezTo>
                    <a:pt x="8453" y="4358"/>
                    <a:pt x="8453" y="4465"/>
                    <a:pt x="8513" y="4524"/>
                  </a:cubicBezTo>
                  <a:cubicBezTo>
                    <a:pt x="8543" y="4554"/>
                    <a:pt x="8584" y="4569"/>
                    <a:pt x="8626" y="4569"/>
                  </a:cubicBezTo>
                  <a:cubicBezTo>
                    <a:pt x="8668" y="4569"/>
                    <a:pt x="8709" y="4554"/>
                    <a:pt x="8739" y="4524"/>
                  </a:cubicBezTo>
                  <a:cubicBezTo>
                    <a:pt x="8823" y="4441"/>
                    <a:pt x="8882" y="4346"/>
                    <a:pt x="8918" y="4274"/>
                  </a:cubicBezTo>
                  <a:cubicBezTo>
                    <a:pt x="9180" y="4346"/>
                    <a:pt x="9739" y="4560"/>
                    <a:pt x="9989" y="4894"/>
                  </a:cubicBezTo>
                  <a:cubicBezTo>
                    <a:pt x="9906" y="5298"/>
                    <a:pt x="9573" y="5596"/>
                    <a:pt x="9144" y="5596"/>
                  </a:cubicBezTo>
                  <a:cubicBezTo>
                    <a:pt x="8704" y="5596"/>
                    <a:pt x="8334" y="5275"/>
                    <a:pt x="8287" y="4834"/>
                  </a:cubicBezTo>
                  <a:cubicBezTo>
                    <a:pt x="8287" y="4810"/>
                    <a:pt x="8275" y="4798"/>
                    <a:pt x="8263" y="4774"/>
                  </a:cubicBezTo>
                  <a:cubicBezTo>
                    <a:pt x="8156" y="4620"/>
                    <a:pt x="8108" y="4441"/>
                    <a:pt x="8108" y="4239"/>
                  </a:cubicBezTo>
                  <a:cubicBezTo>
                    <a:pt x="8108" y="3679"/>
                    <a:pt x="8573" y="3215"/>
                    <a:pt x="9144" y="3215"/>
                  </a:cubicBezTo>
                  <a:close/>
                  <a:moveTo>
                    <a:pt x="5441" y="298"/>
                  </a:moveTo>
                  <a:cubicBezTo>
                    <a:pt x="6013" y="298"/>
                    <a:pt x="6489" y="488"/>
                    <a:pt x="6858" y="845"/>
                  </a:cubicBezTo>
                  <a:cubicBezTo>
                    <a:pt x="7227" y="1226"/>
                    <a:pt x="7453" y="1738"/>
                    <a:pt x="7501" y="2369"/>
                  </a:cubicBezTo>
                  <a:cubicBezTo>
                    <a:pt x="7620" y="4060"/>
                    <a:pt x="7763" y="5001"/>
                    <a:pt x="7822" y="5334"/>
                  </a:cubicBezTo>
                  <a:lnTo>
                    <a:pt x="7822" y="5346"/>
                  </a:lnTo>
                  <a:cubicBezTo>
                    <a:pt x="7632" y="5453"/>
                    <a:pt x="7310" y="5632"/>
                    <a:pt x="6787" y="5763"/>
                  </a:cubicBezTo>
                  <a:lnTo>
                    <a:pt x="6525" y="5644"/>
                  </a:lnTo>
                  <a:cubicBezTo>
                    <a:pt x="6453" y="5608"/>
                    <a:pt x="6418" y="5548"/>
                    <a:pt x="6418" y="5477"/>
                  </a:cubicBezTo>
                  <a:lnTo>
                    <a:pt x="6418" y="4929"/>
                  </a:lnTo>
                  <a:cubicBezTo>
                    <a:pt x="6918" y="4596"/>
                    <a:pt x="7263" y="4024"/>
                    <a:pt x="7263" y="3370"/>
                  </a:cubicBezTo>
                  <a:lnTo>
                    <a:pt x="7263" y="3072"/>
                  </a:lnTo>
                  <a:cubicBezTo>
                    <a:pt x="7263" y="2869"/>
                    <a:pt x="7180" y="2691"/>
                    <a:pt x="7037" y="2560"/>
                  </a:cubicBezTo>
                  <a:cubicBezTo>
                    <a:pt x="6727" y="2274"/>
                    <a:pt x="6001" y="1798"/>
                    <a:pt x="4751" y="1667"/>
                  </a:cubicBezTo>
                  <a:cubicBezTo>
                    <a:pt x="4744" y="1666"/>
                    <a:pt x="4737" y="1666"/>
                    <a:pt x="4730" y="1666"/>
                  </a:cubicBezTo>
                  <a:cubicBezTo>
                    <a:pt x="4645" y="1666"/>
                    <a:pt x="4583" y="1733"/>
                    <a:pt x="4572" y="1822"/>
                  </a:cubicBezTo>
                  <a:cubicBezTo>
                    <a:pt x="4548" y="1905"/>
                    <a:pt x="4632" y="1977"/>
                    <a:pt x="4715" y="2000"/>
                  </a:cubicBezTo>
                  <a:cubicBezTo>
                    <a:pt x="5882" y="2119"/>
                    <a:pt x="6537" y="2548"/>
                    <a:pt x="6834" y="2798"/>
                  </a:cubicBezTo>
                  <a:cubicBezTo>
                    <a:pt x="6906" y="2858"/>
                    <a:pt x="6953" y="2965"/>
                    <a:pt x="6953" y="3072"/>
                  </a:cubicBezTo>
                  <a:lnTo>
                    <a:pt x="6953" y="3370"/>
                  </a:lnTo>
                  <a:cubicBezTo>
                    <a:pt x="6953" y="4215"/>
                    <a:pt x="6263" y="4894"/>
                    <a:pt x="5417" y="4894"/>
                  </a:cubicBezTo>
                  <a:cubicBezTo>
                    <a:pt x="4572" y="4894"/>
                    <a:pt x="3881" y="4215"/>
                    <a:pt x="3881" y="3370"/>
                  </a:cubicBezTo>
                  <a:lnTo>
                    <a:pt x="3881" y="3227"/>
                  </a:lnTo>
                  <a:cubicBezTo>
                    <a:pt x="3881" y="3167"/>
                    <a:pt x="3917" y="3108"/>
                    <a:pt x="3977" y="3084"/>
                  </a:cubicBezTo>
                  <a:cubicBezTo>
                    <a:pt x="4167" y="2965"/>
                    <a:pt x="4429" y="2750"/>
                    <a:pt x="4548" y="2393"/>
                  </a:cubicBezTo>
                  <a:cubicBezTo>
                    <a:pt x="4584" y="2310"/>
                    <a:pt x="4536" y="2215"/>
                    <a:pt x="4453" y="2203"/>
                  </a:cubicBezTo>
                  <a:cubicBezTo>
                    <a:pt x="4434" y="2198"/>
                    <a:pt x="4415" y="2196"/>
                    <a:pt x="4398" y="2196"/>
                  </a:cubicBezTo>
                  <a:cubicBezTo>
                    <a:pt x="4327" y="2196"/>
                    <a:pt x="4270" y="2234"/>
                    <a:pt x="4251" y="2310"/>
                  </a:cubicBezTo>
                  <a:cubicBezTo>
                    <a:pt x="4167" y="2572"/>
                    <a:pt x="3977" y="2727"/>
                    <a:pt x="3822" y="2810"/>
                  </a:cubicBezTo>
                  <a:cubicBezTo>
                    <a:pt x="3679" y="2905"/>
                    <a:pt x="3572" y="3072"/>
                    <a:pt x="3572" y="3227"/>
                  </a:cubicBezTo>
                  <a:lnTo>
                    <a:pt x="3572" y="3370"/>
                  </a:lnTo>
                  <a:cubicBezTo>
                    <a:pt x="3572" y="4024"/>
                    <a:pt x="3917" y="4584"/>
                    <a:pt x="4417" y="4929"/>
                  </a:cubicBezTo>
                  <a:lnTo>
                    <a:pt x="4417" y="5477"/>
                  </a:lnTo>
                  <a:cubicBezTo>
                    <a:pt x="4417" y="5548"/>
                    <a:pt x="4370" y="5608"/>
                    <a:pt x="4310" y="5644"/>
                  </a:cubicBezTo>
                  <a:lnTo>
                    <a:pt x="4048" y="5763"/>
                  </a:lnTo>
                  <a:cubicBezTo>
                    <a:pt x="3536" y="5632"/>
                    <a:pt x="3215" y="5453"/>
                    <a:pt x="3060" y="5346"/>
                  </a:cubicBezTo>
                  <a:lnTo>
                    <a:pt x="3060" y="5334"/>
                  </a:lnTo>
                  <a:cubicBezTo>
                    <a:pt x="3131" y="5001"/>
                    <a:pt x="3262" y="4060"/>
                    <a:pt x="3393" y="2369"/>
                  </a:cubicBezTo>
                  <a:cubicBezTo>
                    <a:pt x="3441" y="1738"/>
                    <a:pt x="3655" y="1226"/>
                    <a:pt x="4036" y="845"/>
                  </a:cubicBezTo>
                  <a:cubicBezTo>
                    <a:pt x="4393" y="488"/>
                    <a:pt x="4882" y="298"/>
                    <a:pt x="5441" y="298"/>
                  </a:cubicBezTo>
                  <a:close/>
                  <a:moveTo>
                    <a:pt x="2750" y="5465"/>
                  </a:moveTo>
                  <a:cubicBezTo>
                    <a:pt x="2786" y="5501"/>
                    <a:pt x="2810" y="5572"/>
                    <a:pt x="2869" y="5596"/>
                  </a:cubicBezTo>
                  <a:cubicBezTo>
                    <a:pt x="3000" y="5691"/>
                    <a:pt x="3239" y="5822"/>
                    <a:pt x="3584" y="5941"/>
                  </a:cubicBezTo>
                  <a:lnTo>
                    <a:pt x="3155" y="6144"/>
                  </a:lnTo>
                  <a:lnTo>
                    <a:pt x="2655" y="6001"/>
                  </a:lnTo>
                  <a:cubicBezTo>
                    <a:pt x="2512" y="5953"/>
                    <a:pt x="2512" y="5953"/>
                    <a:pt x="2512" y="5906"/>
                  </a:cubicBezTo>
                  <a:lnTo>
                    <a:pt x="2512" y="5691"/>
                  </a:lnTo>
                  <a:cubicBezTo>
                    <a:pt x="2572" y="5656"/>
                    <a:pt x="2619" y="5608"/>
                    <a:pt x="2667" y="5572"/>
                  </a:cubicBezTo>
                  <a:cubicBezTo>
                    <a:pt x="2691" y="5536"/>
                    <a:pt x="2727" y="5513"/>
                    <a:pt x="2750" y="5465"/>
                  </a:cubicBezTo>
                  <a:close/>
                  <a:moveTo>
                    <a:pt x="8096" y="5239"/>
                  </a:moveTo>
                  <a:cubicBezTo>
                    <a:pt x="8180" y="5417"/>
                    <a:pt x="8323" y="5572"/>
                    <a:pt x="8477" y="5691"/>
                  </a:cubicBezTo>
                  <a:lnTo>
                    <a:pt x="8477" y="6025"/>
                  </a:lnTo>
                  <a:lnTo>
                    <a:pt x="8489" y="6025"/>
                  </a:lnTo>
                  <a:lnTo>
                    <a:pt x="7977" y="6287"/>
                  </a:lnTo>
                  <a:cubicBezTo>
                    <a:pt x="7977" y="6287"/>
                    <a:pt x="7965" y="6287"/>
                    <a:pt x="7965" y="6263"/>
                  </a:cubicBezTo>
                  <a:lnTo>
                    <a:pt x="7227" y="5941"/>
                  </a:lnTo>
                  <a:cubicBezTo>
                    <a:pt x="7596" y="5822"/>
                    <a:pt x="7822" y="5667"/>
                    <a:pt x="7942" y="5596"/>
                  </a:cubicBezTo>
                  <a:cubicBezTo>
                    <a:pt x="8049" y="5525"/>
                    <a:pt x="8108" y="5406"/>
                    <a:pt x="8096" y="5275"/>
                  </a:cubicBezTo>
                  <a:lnTo>
                    <a:pt x="8096" y="5239"/>
                  </a:lnTo>
                  <a:close/>
                  <a:moveTo>
                    <a:pt x="2203" y="5870"/>
                  </a:moveTo>
                  <a:lnTo>
                    <a:pt x="2203" y="5929"/>
                  </a:lnTo>
                  <a:cubicBezTo>
                    <a:pt x="2203" y="5953"/>
                    <a:pt x="2203" y="5989"/>
                    <a:pt x="2215" y="6013"/>
                  </a:cubicBezTo>
                  <a:lnTo>
                    <a:pt x="1857" y="6370"/>
                  </a:lnTo>
                  <a:lnTo>
                    <a:pt x="1500" y="6013"/>
                  </a:lnTo>
                  <a:cubicBezTo>
                    <a:pt x="1512" y="5989"/>
                    <a:pt x="1512" y="5953"/>
                    <a:pt x="1512" y="5929"/>
                  </a:cubicBezTo>
                  <a:lnTo>
                    <a:pt x="1512" y="5870"/>
                  </a:lnTo>
                  <a:cubicBezTo>
                    <a:pt x="1619" y="5894"/>
                    <a:pt x="1726" y="5929"/>
                    <a:pt x="1834" y="5929"/>
                  </a:cubicBezTo>
                  <a:lnTo>
                    <a:pt x="1857" y="5929"/>
                  </a:lnTo>
                  <a:cubicBezTo>
                    <a:pt x="1976" y="5929"/>
                    <a:pt x="2096" y="5906"/>
                    <a:pt x="2203" y="5870"/>
                  </a:cubicBezTo>
                  <a:close/>
                  <a:moveTo>
                    <a:pt x="9525" y="5882"/>
                  </a:moveTo>
                  <a:lnTo>
                    <a:pt x="9525" y="6048"/>
                  </a:lnTo>
                  <a:cubicBezTo>
                    <a:pt x="9525" y="6108"/>
                    <a:pt x="9537" y="6144"/>
                    <a:pt x="9573" y="6191"/>
                  </a:cubicBezTo>
                  <a:lnTo>
                    <a:pt x="9394" y="6322"/>
                  </a:lnTo>
                  <a:cubicBezTo>
                    <a:pt x="9323" y="6394"/>
                    <a:pt x="9236" y="6429"/>
                    <a:pt x="9151" y="6429"/>
                  </a:cubicBezTo>
                  <a:cubicBezTo>
                    <a:pt x="9067" y="6429"/>
                    <a:pt x="8983" y="6394"/>
                    <a:pt x="8918" y="6322"/>
                  </a:cubicBezTo>
                  <a:lnTo>
                    <a:pt x="8763" y="6191"/>
                  </a:lnTo>
                  <a:cubicBezTo>
                    <a:pt x="8799" y="6144"/>
                    <a:pt x="8811" y="6084"/>
                    <a:pt x="8811" y="6048"/>
                  </a:cubicBezTo>
                  <a:lnTo>
                    <a:pt x="8811" y="5882"/>
                  </a:lnTo>
                  <a:cubicBezTo>
                    <a:pt x="8918" y="5906"/>
                    <a:pt x="9037" y="5941"/>
                    <a:pt x="9168" y="5941"/>
                  </a:cubicBezTo>
                  <a:cubicBezTo>
                    <a:pt x="9287" y="5941"/>
                    <a:pt x="9406" y="5929"/>
                    <a:pt x="9525" y="5882"/>
                  </a:cubicBezTo>
                  <a:close/>
                  <a:moveTo>
                    <a:pt x="6096" y="5096"/>
                  </a:moveTo>
                  <a:lnTo>
                    <a:pt x="6096" y="5477"/>
                  </a:lnTo>
                  <a:cubicBezTo>
                    <a:pt x="6096" y="5667"/>
                    <a:pt x="6215" y="5846"/>
                    <a:pt x="6394" y="5941"/>
                  </a:cubicBezTo>
                  <a:lnTo>
                    <a:pt x="6632" y="6048"/>
                  </a:lnTo>
                  <a:cubicBezTo>
                    <a:pt x="6406" y="6489"/>
                    <a:pt x="5941" y="6787"/>
                    <a:pt x="5417" y="6787"/>
                  </a:cubicBezTo>
                  <a:cubicBezTo>
                    <a:pt x="4894" y="6787"/>
                    <a:pt x="4441" y="6501"/>
                    <a:pt x="4203" y="6048"/>
                  </a:cubicBezTo>
                  <a:lnTo>
                    <a:pt x="4441" y="5941"/>
                  </a:lnTo>
                  <a:cubicBezTo>
                    <a:pt x="4620" y="5870"/>
                    <a:pt x="4739" y="5691"/>
                    <a:pt x="4739" y="5477"/>
                  </a:cubicBezTo>
                  <a:lnTo>
                    <a:pt x="4739" y="5096"/>
                  </a:lnTo>
                  <a:cubicBezTo>
                    <a:pt x="4941" y="5179"/>
                    <a:pt x="5179" y="5227"/>
                    <a:pt x="5417" y="5227"/>
                  </a:cubicBezTo>
                  <a:cubicBezTo>
                    <a:pt x="5656" y="5227"/>
                    <a:pt x="5894" y="5179"/>
                    <a:pt x="6096" y="5096"/>
                  </a:cubicBezTo>
                  <a:close/>
                  <a:moveTo>
                    <a:pt x="5417" y="0"/>
                  </a:moveTo>
                  <a:cubicBezTo>
                    <a:pt x="4763" y="0"/>
                    <a:pt x="4215" y="226"/>
                    <a:pt x="3786" y="643"/>
                  </a:cubicBezTo>
                  <a:cubicBezTo>
                    <a:pt x="3346" y="1060"/>
                    <a:pt x="3096" y="1655"/>
                    <a:pt x="3048" y="2346"/>
                  </a:cubicBezTo>
                  <a:cubicBezTo>
                    <a:pt x="3036" y="2548"/>
                    <a:pt x="3024" y="2703"/>
                    <a:pt x="3012" y="2881"/>
                  </a:cubicBezTo>
                  <a:lnTo>
                    <a:pt x="1524" y="2881"/>
                  </a:lnTo>
                  <a:cubicBezTo>
                    <a:pt x="964" y="2881"/>
                    <a:pt x="512" y="3334"/>
                    <a:pt x="512" y="3893"/>
                  </a:cubicBezTo>
                  <a:lnTo>
                    <a:pt x="512" y="3917"/>
                  </a:lnTo>
                  <a:cubicBezTo>
                    <a:pt x="512" y="4048"/>
                    <a:pt x="536" y="4167"/>
                    <a:pt x="595" y="4286"/>
                  </a:cubicBezTo>
                  <a:lnTo>
                    <a:pt x="667" y="4453"/>
                  </a:lnTo>
                  <a:lnTo>
                    <a:pt x="667" y="4703"/>
                  </a:lnTo>
                  <a:cubicBezTo>
                    <a:pt x="667" y="5120"/>
                    <a:pt x="881" y="5477"/>
                    <a:pt x="1179" y="5703"/>
                  </a:cubicBezTo>
                  <a:lnTo>
                    <a:pt x="1179" y="5929"/>
                  </a:lnTo>
                  <a:cubicBezTo>
                    <a:pt x="1179" y="5953"/>
                    <a:pt x="1167" y="5989"/>
                    <a:pt x="1131" y="5989"/>
                  </a:cubicBezTo>
                  <a:lnTo>
                    <a:pt x="476" y="6179"/>
                  </a:lnTo>
                  <a:cubicBezTo>
                    <a:pt x="191" y="6251"/>
                    <a:pt x="0" y="6513"/>
                    <a:pt x="0" y="6810"/>
                  </a:cubicBezTo>
                  <a:lnTo>
                    <a:pt x="0" y="8120"/>
                  </a:lnTo>
                  <a:cubicBezTo>
                    <a:pt x="0" y="8215"/>
                    <a:pt x="71" y="8287"/>
                    <a:pt x="167" y="8287"/>
                  </a:cubicBezTo>
                  <a:cubicBezTo>
                    <a:pt x="250" y="8287"/>
                    <a:pt x="333" y="8215"/>
                    <a:pt x="333" y="8120"/>
                  </a:cubicBezTo>
                  <a:lnTo>
                    <a:pt x="333" y="6810"/>
                  </a:lnTo>
                  <a:cubicBezTo>
                    <a:pt x="333" y="6668"/>
                    <a:pt x="429" y="6513"/>
                    <a:pt x="583" y="6477"/>
                  </a:cubicBezTo>
                  <a:lnTo>
                    <a:pt x="1238" y="6287"/>
                  </a:lnTo>
                  <a:cubicBezTo>
                    <a:pt x="1262" y="6287"/>
                    <a:pt x="1286" y="6263"/>
                    <a:pt x="1310" y="6251"/>
                  </a:cubicBezTo>
                  <a:lnTo>
                    <a:pt x="1715" y="6656"/>
                  </a:lnTo>
                  <a:lnTo>
                    <a:pt x="1715" y="8108"/>
                  </a:lnTo>
                  <a:cubicBezTo>
                    <a:pt x="1715" y="8203"/>
                    <a:pt x="1786" y="8275"/>
                    <a:pt x="1881" y="8275"/>
                  </a:cubicBezTo>
                  <a:cubicBezTo>
                    <a:pt x="1965" y="8275"/>
                    <a:pt x="2036" y="8203"/>
                    <a:pt x="2036" y="8108"/>
                  </a:cubicBezTo>
                  <a:lnTo>
                    <a:pt x="2036" y="6656"/>
                  </a:lnTo>
                  <a:lnTo>
                    <a:pt x="2441" y="6251"/>
                  </a:lnTo>
                  <a:cubicBezTo>
                    <a:pt x="2500" y="6287"/>
                    <a:pt x="2548" y="6298"/>
                    <a:pt x="2596" y="6310"/>
                  </a:cubicBezTo>
                  <a:lnTo>
                    <a:pt x="2750" y="6358"/>
                  </a:lnTo>
                  <a:cubicBezTo>
                    <a:pt x="2536" y="6501"/>
                    <a:pt x="2393" y="6751"/>
                    <a:pt x="2393" y="7037"/>
                  </a:cubicBezTo>
                  <a:lnTo>
                    <a:pt x="2393" y="8120"/>
                  </a:lnTo>
                  <a:cubicBezTo>
                    <a:pt x="2393" y="8215"/>
                    <a:pt x="2465" y="8287"/>
                    <a:pt x="2560" y="8287"/>
                  </a:cubicBezTo>
                  <a:cubicBezTo>
                    <a:pt x="2643" y="8287"/>
                    <a:pt x="2727" y="8215"/>
                    <a:pt x="2727" y="8120"/>
                  </a:cubicBezTo>
                  <a:lnTo>
                    <a:pt x="2727" y="7037"/>
                  </a:lnTo>
                  <a:cubicBezTo>
                    <a:pt x="2727" y="6834"/>
                    <a:pt x="2846" y="6656"/>
                    <a:pt x="3036" y="6560"/>
                  </a:cubicBezTo>
                  <a:lnTo>
                    <a:pt x="3941" y="6156"/>
                  </a:lnTo>
                  <a:cubicBezTo>
                    <a:pt x="4227" y="6727"/>
                    <a:pt x="4810" y="7096"/>
                    <a:pt x="5441" y="7096"/>
                  </a:cubicBezTo>
                  <a:cubicBezTo>
                    <a:pt x="6084" y="7096"/>
                    <a:pt x="6668" y="6739"/>
                    <a:pt x="6953" y="6156"/>
                  </a:cubicBezTo>
                  <a:lnTo>
                    <a:pt x="7858" y="6560"/>
                  </a:lnTo>
                  <a:cubicBezTo>
                    <a:pt x="8049" y="6656"/>
                    <a:pt x="8168" y="6834"/>
                    <a:pt x="8168" y="7037"/>
                  </a:cubicBezTo>
                  <a:lnTo>
                    <a:pt x="8168" y="8120"/>
                  </a:lnTo>
                  <a:cubicBezTo>
                    <a:pt x="8168" y="8215"/>
                    <a:pt x="8239" y="8287"/>
                    <a:pt x="8334" y="8287"/>
                  </a:cubicBezTo>
                  <a:cubicBezTo>
                    <a:pt x="8418" y="8287"/>
                    <a:pt x="8501" y="8215"/>
                    <a:pt x="8501" y="8120"/>
                  </a:cubicBezTo>
                  <a:lnTo>
                    <a:pt x="8501" y="7037"/>
                  </a:lnTo>
                  <a:cubicBezTo>
                    <a:pt x="8501" y="6834"/>
                    <a:pt x="8418" y="6656"/>
                    <a:pt x="8299" y="6501"/>
                  </a:cubicBezTo>
                  <a:lnTo>
                    <a:pt x="8537" y="6382"/>
                  </a:lnTo>
                  <a:lnTo>
                    <a:pt x="8715" y="6560"/>
                  </a:lnTo>
                  <a:cubicBezTo>
                    <a:pt x="8858" y="6679"/>
                    <a:pt x="9013" y="6739"/>
                    <a:pt x="9180" y="6739"/>
                  </a:cubicBezTo>
                  <a:cubicBezTo>
                    <a:pt x="9346" y="6739"/>
                    <a:pt x="9513" y="6679"/>
                    <a:pt x="9644" y="6560"/>
                  </a:cubicBezTo>
                  <a:lnTo>
                    <a:pt x="9823" y="6382"/>
                  </a:lnTo>
                  <a:lnTo>
                    <a:pt x="10358" y="6656"/>
                  </a:lnTo>
                  <a:cubicBezTo>
                    <a:pt x="10478" y="6715"/>
                    <a:pt x="10549" y="6834"/>
                    <a:pt x="10549" y="6965"/>
                  </a:cubicBezTo>
                  <a:lnTo>
                    <a:pt x="10549" y="8144"/>
                  </a:lnTo>
                  <a:cubicBezTo>
                    <a:pt x="10549" y="8227"/>
                    <a:pt x="10620" y="8299"/>
                    <a:pt x="10716" y="8299"/>
                  </a:cubicBezTo>
                  <a:cubicBezTo>
                    <a:pt x="10799" y="8299"/>
                    <a:pt x="10882" y="8227"/>
                    <a:pt x="10882" y="8144"/>
                  </a:cubicBezTo>
                  <a:lnTo>
                    <a:pt x="10882" y="6965"/>
                  </a:lnTo>
                  <a:cubicBezTo>
                    <a:pt x="10823" y="6703"/>
                    <a:pt x="10692" y="6477"/>
                    <a:pt x="10466" y="6358"/>
                  </a:cubicBezTo>
                  <a:lnTo>
                    <a:pt x="9823" y="6025"/>
                  </a:lnTo>
                  <a:lnTo>
                    <a:pt x="9823" y="6013"/>
                  </a:lnTo>
                  <a:lnTo>
                    <a:pt x="9823" y="5691"/>
                  </a:lnTo>
                  <a:cubicBezTo>
                    <a:pt x="10097" y="5501"/>
                    <a:pt x="10275" y="5227"/>
                    <a:pt x="10311" y="4882"/>
                  </a:cubicBezTo>
                  <a:cubicBezTo>
                    <a:pt x="10430" y="4679"/>
                    <a:pt x="10489" y="4453"/>
                    <a:pt x="10489" y="4215"/>
                  </a:cubicBezTo>
                  <a:cubicBezTo>
                    <a:pt x="10489" y="3786"/>
                    <a:pt x="10287" y="3381"/>
                    <a:pt x="9954" y="3143"/>
                  </a:cubicBezTo>
                  <a:cubicBezTo>
                    <a:pt x="9977" y="3084"/>
                    <a:pt x="9989" y="3012"/>
                    <a:pt x="9989" y="2953"/>
                  </a:cubicBezTo>
                  <a:cubicBezTo>
                    <a:pt x="9989" y="2536"/>
                    <a:pt x="9620" y="2191"/>
                    <a:pt x="9156" y="2191"/>
                  </a:cubicBezTo>
                  <a:cubicBezTo>
                    <a:pt x="8692" y="2191"/>
                    <a:pt x="8323" y="2524"/>
                    <a:pt x="8323" y="2953"/>
                  </a:cubicBezTo>
                  <a:cubicBezTo>
                    <a:pt x="8323" y="3024"/>
                    <a:pt x="8334" y="3084"/>
                    <a:pt x="8346" y="3143"/>
                  </a:cubicBezTo>
                  <a:cubicBezTo>
                    <a:pt x="8156" y="3286"/>
                    <a:pt x="8013" y="3477"/>
                    <a:pt x="7906" y="3715"/>
                  </a:cubicBezTo>
                  <a:cubicBezTo>
                    <a:pt x="7858" y="3334"/>
                    <a:pt x="7834" y="2869"/>
                    <a:pt x="7787" y="2346"/>
                  </a:cubicBezTo>
                  <a:cubicBezTo>
                    <a:pt x="7739" y="1655"/>
                    <a:pt x="7489" y="1060"/>
                    <a:pt x="7060" y="643"/>
                  </a:cubicBezTo>
                  <a:cubicBezTo>
                    <a:pt x="6644" y="226"/>
                    <a:pt x="6072" y="0"/>
                    <a:pt x="541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59"/>
            <p:cNvSpPr/>
            <p:nvPr/>
          </p:nvSpPr>
          <p:spPr>
            <a:xfrm>
              <a:off x="6089408" y="3637503"/>
              <a:ext cx="10662" cy="36029"/>
            </a:xfrm>
            <a:custGeom>
              <a:rect b="b" l="l" r="r" t="t"/>
              <a:pathLst>
                <a:path extrusionOk="0" h="1132" w="335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977"/>
                  </a:lnTo>
                  <a:cubicBezTo>
                    <a:pt x="1" y="1060"/>
                    <a:pt x="72" y="1132"/>
                    <a:pt x="167" y="1132"/>
                  </a:cubicBezTo>
                  <a:cubicBezTo>
                    <a:pt x="251" y="1132"/>
                    <a:pt x="322" y="1060"/>
                    <a:pt x="322" y="977"/>
                  </a:cubicBezTo>
                  <a:lnTo>
                    <a:pt x="322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4450" y="1313650"/>
            <a:ext cx="3326449" cy="293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6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ISBE Opportunity: REACH Modules</a:t>
            </a:r>
            <a:endParaRPr/>
          </a:p>
        </p:txBody>
      </p:sp>
      <p:sp>
        <p:nvSpPr>
          <p:cNvPr id="394" name="Google Shape;394;p60"/>
          <p:cNvSpPr txBox="1"/>
          <p:nvPr>
            <p:ph idx="1" type="body"/>
          </p:nvPr>
        </p:nvSpPr>
        <p:spPr>
          <a:xfrm>
            <a:off x="311700" y="1313650"/>
            <a:ext cx="55722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REACH is a partnership with the Illinois State Board of Education (ISBE) and the Center for Chidhood Reslience.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 It helps Illinois’ schools and school districts create healthy learning environments that protect, support and heal. Our new REACH Learning and Resource Hub (RLRH) provides free, on-demand learning on trauma-focused topics.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Click </a:t>
            </a:r>
            <a:r>
              <a:rPr lang="en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HERE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 to sign up for access the REACH modules.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5600" y="568378"/>
            <a:ext cx="4688400" cy="4243697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6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LYNN BURDICK</a:t>
            </a:r>
            <a:endParaRPr/>
          </a:p>
        </p:txBody>
      </p:sp>
      <p:sp>
        <p:nvSpPr>
          <p:cNvPr id="401" name="Google Shape;401;p6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Director of Trauma-Informed Education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lburdick@illinois.edu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217-412-2815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Potentially Traumatic Events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900"/>
              <a:buFont typeface="Zen Kaku Gothic New"/>
              <a:buChar char="●"/>
            </a:pPr>
            <a:r>
              <a:rPr lang="en" sz="1900">
                <a:solidFill>
                  <a:srgbClr val="233A44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Witnessing or experiencing physical, sexual, emotional abuse</a:t>
            </a:r>
            <a:endParaRPr sz="1900">
              <a:solidFill>
                <a:srgbClr val="233A44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900"/>
              <a:buFont typeface="Zen Kaku Gothic New"/>
              <a:buChar char="●"/>
            </a:pPr>
            <a:r>
              <a:rPr lang="en" sz="1900">
                <a:solidFill>
                  <a:srgbClr val="233A44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Neglect</a:t>
            </a:r>
            <a:endParaRPr sz="1900">
              <a:solidFill>
                <a:srgbClr val="233A44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900"/>
              <a:buFont typeface="Zen Kaku Gothic New"/>
              <a:buChar char="●"/>
            </a:pPr>
            <a:r>
              <a:rPr lang="en" sz="1900">
                <a:solidFill>
                  <a:srgbClr val="233A44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Family members who have mental health or substance abuse disorders</a:t>
            </a:r>
            <a:endParaRPr sz="1900">
              <a:solidFill>
                <a:srgbClr val="233A44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900"/>
              <a:buFont typeface="Zen Kaku Gothic New"/>
              <a:buChar char="●"/>
            </a:pPr>
            <a:r>
              <a:rPr lang="en" sz="1900">
                <a:solidFill>
                  <a:srgbClr val="233A44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Divorce</a:t>
            </a:r>
            <a:endParaRPr sz="1900">
              <a:solidFill>
                <a:srgbClr val="233A44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900"/>
              <a:buFont typeface="Zen Kaku Gothic New"/>
              <a:buChar char="●"/>
            </a:pPr>
            <a:r>
              <a:rPr lang="en" sz="1900">
                <a:solidFill>
                  <a:srgbClr val="233A44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Violence in the community</a:t>
            </a:r>
            <a:endParaRPr sz="1900">
              <a:solidFill>
                <a:srgbClr val="233A44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900"/>
              <a:buFont typeface="Zen Kaku Gothic New"/>
              <a:buChar char="●"/>
            </a:pPr>
            <a:r>
              <a:rPr lang="en" sz="1900">
                <a:solidFill>
                  <a:srgbClr val="233A44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Poverty and/or systemic discrimination (racism, ableism, sexism)</a:t>
            </a:r>
            <a:endParaRPr sz="1900">
              <a:solidFill>
                <a:srgbClr val="233A44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900"/>
              <a:buFont typeface="Zen Kaku Gothic New"/>
              <a:buChar char="●"/>
            </a:pPr>
            <a:r>
              <a:rPr lang="en" sz="1900">
                <a:solidFill>
                  <a:srgbClr val="233A44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Institutional trauma</a:t>
            </a:r>
            <a:endParaRPr sz="1900">
              <a:solidFill>
                <a:srgbClr val="233A44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900"/>
              <a:buFont typeface="Zen Kaku Gothic New"/>
              <a:buChar char="●"/>
            </a:pPr>
            <a:r>
              <a:rPr lang="en" sz="1900">
                <a:solidFill>
                  <a:srgbClr val="233A44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Developmental trauma</a:t>
            </a:r>
            <a:endParaRPr sz="1900">
              <a:solidFill>
                <a:srgbClr val="233A44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900"/>
              <a:buFont typeface="Zen Kaku Gothic New"/>
              <a:buChar char="●"/>
            </a:pPr>
            <a:r>
              <a:rPr lang="en" sz="1900">
                <a:solidFill>
                  <a:srgbClr val="233A44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Isolated events such as a natural disaster or auto accident</a:t>
            </a:r>
            <a:endParaRPr sz="1900">
              <a:solidFill>
                <a:srgbClr val="233A44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900"/>
              <a:buFont typeface="Zen Kaku Gothic New"/>
              <a:buChar char="●"/>
            </a:pPr>
            <a:r>
              <a:rPr lang="en" sz="1900">
                <a:solidFill>
                  <a:srgbClr val="233A44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Chronic bullying</a:t>
            </a:r>
            <a:endParaRPr sz="1900">
              <a:solidFill>
                <a:srgbClr val="233A44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900"/>
              <a:buFont typeface="Calibri"/>
              <a:buChar char="●"/>
            </a:pPr>
            <a:r>
              <a:rPr lang="en" sz="1900">
                <a:solidFill>
                  <a:srgbClr val="233A44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COVID was a traumatic event for many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360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500"/>
              <a:t>Awareness, Action, and Advocacy: An Equity-Based, Trauma-Informed Framework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graphicFrame>
        <p:nvGraphicFramePr>
          <p:cNvPr id="95" name="Google Shape;95;p18"/>
          <p:cNvGraphicFramePr/>
          <p:nvPr/>
        </p:nvGraphicFramePr>
        <p:xfrm>
          <a:off x="952500" y="850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{1F399C3F-6267-4D49-8261-8F1288434DDA}</a:tableStyleId>
              </a:tblPr>
              <a:tblGrid>
                <a:gridCol w="2413000"/>
                <a:gridCol w="2413000"/>
                <a:gridCol w="2413000"/>
              </a:tblGrid>
              <a:tr h="3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AWARENESS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ACTION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ADVOCACY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439950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Realize: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-The incidence of trauma</a:t>
                      </a:r>
                      <a:endParaRPr sz="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-</a:t>
                      </a:r>
                      <a:r>
                        <a:rPr lang="en" sz="1000"/>
                        <a:t>Brain-based impacts of trauma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-Systemic inequities as a cause of trauma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-Your role in trauma and inequity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-The importance of self-care to mitigate STS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Recognize: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-The symptoms of trauma, mental health challenges in adults and students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-Bias and inequity in your classroom/institution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-Root causes of inequity and trauma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-Deficit mindsets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-Instances of power and privilege</a:t>
                      </a:r>
                      <a:endParaRPr sz="1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Respond: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-Implement equity-centered, trauma-informed practices universally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-Get to know your students and their lived experiences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-Intervene in inequities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-Set (and equitably apply) reasonable boundaries and expectations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-Solicit and value feedback from students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Resist Retraumatization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-Avoid trauma triggers and repair damage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-Universality of practice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-Use curriculum, assessment, and practices that reflect student identities and experiences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-Use discipline strategies that teach not punish</a:t>
                      </a:r>
                      <a:endParaRPr sz="1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Redress: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-Advocate against inequities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-Promote student advocacy efforts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-Have conversations about inequities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Actively Cultivate: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-Apply a trauma-informed equity lens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-Prioritize marginalized populations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Sustain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-Commit to equity in the face of concern</a:t>
                      </a:r>
                      <a:endParaRPr sz="1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350">
                <a:tc vMerge="1"/>
                <a:tc vMerge="1"/>
                <a:tc vMerge="1"/>
              </a:tr>
              <a:tr h="1725475">
                <a:tc vMerge="1"/>
                <a:tc vMerge="1"/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ctrTitle"/>
          </p:nvPr>
        </p:nvSpPr>
        <p:spPr>
          <a:xfrm>
            <a:off x="3044700" y="2000980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80"/>
              <a:t>Equity-Centered, Trauma-Informed Practice for Teacher Educators</a:t>
            </a:r>
            <a:endParaRPr sz="368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1368225" y="450150"/>
            <a:ext cx="7024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AWARENESS: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Realize </a:t>
            </a:r>
            <a:endParaRPr/>
          </a:p>
        </p:txBody>
      </p:sp>
      <p:graphicFrame>
        <p:nvGraphicFramePr>
          <p:cNvPr id="106" name="Google Shape;106;p20"/>
          <p:cNvGraphicFramePr/>
          <p:nvPr/>
        </p:nvGraphicFramePr>
        <p:xfrm>
          <a:off x="5099850" y="559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{1F399C3F-6267-4D49-8261-8F1288434DDA}</a:tableStyleId>
              </a:tblPr>
              <a:tblGrid>
                <a:gridCol w="2413000"/>
              </a:tblGrid>
              <a:tr h="3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AWARENESS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439950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FFE599"/>
                          </a:highlight>
                        </a:rPr>
                        <a:t>Realize:</a:t>
                      </a:r>
                      <a:endParaRPr>
                        <a:highlight>
                          <a:srgbClr val="FFE599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-The incidence of trauma</a:t>
                      </a:r>
                      <a:endParaRPr sz="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-</a:t>
                      </a:r>
                      <a:r>
                        <a:rPr lang="en" sz="1000"/>
                        <a:t>Brain-based impacts of trauma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-Systemic inequities as a cause of trauma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-Your role in trauma and inequity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-The importance of self-care to mitigate STS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Recognize: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-The symptoms of trauma, mental health challenges in adults and students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-Bias and inequity in your classroom/institution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-Root causes of inequity and trauma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-Deficit mindsets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-Instances of power and privilege</a:t>
                      </a:r>
                      <a:endParaRPr sz="1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350">
                <a:tc vMerge="1"/>
              </a:tr>
              <a:tr h="1725475"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Realize: The High Incidence of Trauma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numbers vary, but studies indicate more </a:t>
            </a:r>
            <a:r>
              <a:rPr lang="en"/>
              <a:t>than</a:t>
            </a:r>
            <a:r>
              <a:rPr lang="en"/>
              <a:t> half the students in your classroom have experienced at least one potentially traumatic event: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from the CDC indicates 61% of adults surveyed across 25 states said they had experienced at least one adverse childhood experience by the time they were 18 years old (2019).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National Survey of Children’s Health (2016) found that almost half of all children in the country experienced at least one adverse childhood experience. 10% had experienced three or more.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 a 2009 study, 85% of college students reported having experienced a traumatic event (Frazier et al., 2009).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