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0"/>
  </p:notesMasterIdLst>
  <p:sldIdLst>
    <p:sldId id="256" r:id="rId2"/>
    <p:sldId id="307" r:id="rId3"/>
    <p:sldId id="329" r:id="rId4"/>
    <p:sldId id="33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08" r:id="rId15"/>
    <p:sldId id="310" r:id="rId16"/>
    <p:sldId id="312" r:id="rId17"/>
    <p:sldId id="321" r:id="rId18"/>
    <p:sldId id="313" r:id="rId19"/>
    <p:sldId id="315" r:id="rId20"/>
    <p:sldId id="327" r:id="rId21"/>
    <p:sldId id="317" r:id="rId22"/>
    <p:sldId id="318" r:id="rId23"/>
    <p:sldId id="322" r:id="rId24"/>
    <p:sldId id="326" r:id="rId25"/>
    <p:sldId id="328" r:id="rId26"/>
    <p:sldId id="319" r:id="rId27"/>
    <p:sldId id="325" r:id="rId28"/>
    <p:sldId id="31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25148-D8DC-9240-92C8-3C7DE3808902}" type="datetimeFigureOut">
              <a:rPr lang="en-US" smtClean="0"/>
              <a:t>11/7/24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2E146-7937-A84F-8015-F45D1C877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11/7/24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/>
              <a:t>11/7/24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11/7/24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/>
              <a:t>11/7/24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/>
              <a:t>11/7/24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/>
              <a:t>11/7/24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/>
              <a:t>11/7/24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/>
              <a:t>11/7/24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11/7/24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sv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sv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e.education.illinois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illinois.edu/sce/elementary-program/student-inform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be.net/Pages/Short-Term-Sub-Teach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4.sv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E79A-EE57-B247-AF97-4C7403A6C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Teaching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801B3-FA9E-464C-BC94-3BC1EDD60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CLASS OF 2025!</a:t>
            </a:r>
          </a:p>
          <a:p>
            <a:r>
              <a:rPr lang="en-US" dirty="0"/>
              <a:t>Middle Grades and Secondary</a:t>
            </a:r>
          </a:p>
          <a:p>
            <a:r>
              <a:rPr lang="en-US" dirty="0"/>
              <a:t>Office of School and Community Experiences</a:t>
            </a:r>
          </a:p>
        </p:txBody>
      </p:sp>
    </p:spTree>
    <p:extLst>
      <p:ext uri="{BB962C8B-B14F-4D97-AF65-F5344CB8AC3E}">
        <p14:creationId xmlns:p14="http://schemas.microsoft.com/office/powerpoint/2010/main" val="273650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9688" y="944168"/>
            <a:ext cx="9672626" cy="4969665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565326" y="5355687"/>
            <a:ext cx="4029445" cy="1472579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232373" y="1141201"/>
            <a:ext cx="7727254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5"/>
              </a:lnSpc>
            </a:pPr>
            <a:r>
              <a:rPr lang="en-US" sz="5368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REGISTER FOR SPRING CLASSES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9397" y="2210381"/>
            <a:ext cx="9232359" cy="96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sz="2788" b="1">
                <a:solidFill>
                  <a:srgbClr val="FF5F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EDPR 442:</a:t>
            </a: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Educational Practice in Secondary Education (12 credit hours)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9821" y="3446052"/>
            <a:ext cx="9232359" cy="96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sz="2788" b="1">
                <a:solidFill>
                  <a:srgbClr val="FF5F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 404: </a:t>
            </a: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Teaching and Assessing Secondary School Students (3 credit hours)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9397" y="4688073"/>
            <a:ext cx="9232359" cy="87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</a:pPr>
            <a:r>
              <a:rPr lang="en-US" sz="2521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*you must register for the correct sections!*</a:t>
            </a:r>
          </a:p>
          <a:p>
            <a:pPr algn="ctr">
              <a:lnSpc>
                <a:spcPts val="3530"/>
              </a:lnSpc>
            </a:pPr>
            <a:r>
              <a:rPr lang="en-US" sz="2521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(look at section info and restrictions)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9688" y="944168"/>
            <a:ext cx="9672626" cy="4969665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755035" y="5435911"/>
            <a:ext cx="4029445" cy="1472579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232373" y="1141201"/>
            <a:ext cx="7727254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5"/>
              </a:lnSpc>
            </a:pPr>
            <a:r>
              <a:rPr lang="en-US" sz="5368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APPLY TO GRADUATE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9821" y="2196451"/>
            <a:ext cx="9232359" cy="89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</a:pPr>
            <a:r>
              <a:rPr lang="en-US" sz="2588" b="1" i="1">
                <a:solidFill>
                  <a:srgbClr val="13294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Applying to graduate alerts the Registrar </a:t>
            </a:r>
          </a:p>
          <a:p>
            <a:pPr algn="ctr">
              <a:lnSpc>
                <a:spcPts val="3624"/>
              </a:lnSpc>
            </a:pPr>
            <a:r>
              <a:rPr lang="en-US" sz="2588" b="1" i="1">
                <a:solidFill>
                  <a:srgbClr val="13294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to process your transcripts and confer your degree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9821" y="3291635"/>
            <a:ext cx="9232359" cy="96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Apply to graduate once you’ve registered for spring classes - DO ASAP so you don’t forget!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6230" y="4459061"/>
            <a:ext cx="9232359" cy="96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 Self Service -&gt; Registration and Records -&gt;</a:t>
            </a:r>
          </a:p>
          <a:p>
            <a:pPr algn="ctr">
              <a:lnSpc>
                <a:spcPts val="3904"/>
              </a:lnSpc>
            </a:pP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Graduation-&gt; Apply to Graduate-&gt;Select Term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4228" y="707030"/>
            <a:ext cx="10863545" cy="5443941"/>
            <a:chOff x="0" y="0"/>
            <a:chExt cx="4291771" cy="2150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1771" cy="2150693"/>
            </a:xfrm>
            <a:custGeom>
              <a:avLst/>
              <a:gdLst/>
              <a:ahLst/>
              <a:cxnLst/>
              <a:rect l="l" t="t" r="r" b="b"/>
              <a:pathLst>
                <a:path w="4291771" h="2150693">
                  <a:moveTo>
                    <a:pt x="47510" y="0"/>
                  </a:moveTo>
                  <a:lnTo>
                    <a:pt x="4244261" y="0"/>
                  </a:lnTo>
                  <a:cubicBezTo>
                    <a:pt x="4270500" y="0"/>
                    <a:pt x="4291771" y="21271"/>
                    <a:pt x="4291771" y="47510"/>
                  </a:cubicBezTo>
                  <a:lnTo>
                    <a:pt x="4291771" y="2103182"/>
                  </a:lnTo>
                  <a:cubicBezTo>
                    <a:pt x="4291771" y="2129422"/>
                    <a:pt x="4270500" y="2150693"/>
                    <a:pt x="4244261" y="2150693"/>
                  </a:cubicBezTo>
                  <a:lnTo>
                    <a:pt x="47510" y="2150693"/>
                  </a:lnTo>
                  <a:cubicBezTo>
                    <a:pt x="21271" y="2150693"/>
                    <a:pt x="0" y="2129422"/>
                    <a:pt x="0" y="2103182"/>
                  </a:cubicBezTo>
                  <a:lnTo>
                    <a:pt x="0" y="47510"/>
                  </a:lnTo>
                  <a:cubicBezTo>
                    <a:pt x="0" y="21271"/>
                    <a:pt x="21271" y="0"/>
                    <a:pt x="4751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91771" cy="21887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8100000">
            <a:off x="-570670" y="414179"/>
            <a:ext cx="3173739" cy="1159857"/>
          </a:xfrm>
          <a:custGeom>
            <a:avLst/>
            <a:gdLst/>
            <a:ahLst/>
            <a:cxnLst/>
            <a:rect l="l" t="t" r="r" b="b"/>
            <a:pathLst>
              <a:path w="4760609" h="1739786">
                <a:moveTo>
                  <a:pt x="0" y="0"/>
                </a:moveTo>
                <a:lnTo>
                  <a:pt x="4760609" y="0"/>
                </a:lnTo>
                <a:lnTo>
                  <a:pt x="4760609" y="1739786"/>
                </a:lnTo>
                <a:lnTo>
                  <a:pt x="0" y="173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261180" y="722284"/>
            <a:ext cx="7669640" cy="84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5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COE ADVISING TEAM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9797746" y="41148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587616" y="1699264"/>
            <a:ext cx="9016769" cy="3209669"/>
            <a:chOff x="0" y="0"/>
            <a:chExt cx="18033538" cy="641933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959802" cy="6419339"/>
              <a:chOff x="0" y="0"/>
              <a:chExt cx="627997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799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27997" h="812800">
                    <a:moveTo>
                      <a:pt x="0" y="0"/>
                    </a:moveTo>
                    <a:lnTo>
                      <a:pt x="627997" y="0"/>
                    </a:lnTo>
                    <a:lnTo>
                      <a:pt x="62799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4682" t="-1101"/>
                </a:stretch>
              </a:blipFill>
              <a:ln w="38100" cap="sq">
                <a:solidFill>
                  <a:srgbClr val="FF5F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539135" y="0"/>
              <a:ext cx="4959802" cy="6419339"/>
              <a:chOff x="0" y="0"/>
              <a:chExt cx="627997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799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27997" h="812800">
                    <a:moveTo>
                      <a:pt x="0" y="0"/>
                    </a:moveTo>
                    <a:lnTo>
                      <a:pt x="627997" y="0"/>
                    </a:lnTo>
                    <a:lnTo>
                      <a:pt x="62799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1690" r="-1690"/>
                </a:stretch>
              </a:blipFill>
              <a:ln w="38100" cap="sq">
                <a:solidFill>
                  <a:srgbClr val="FF5F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3073736" y="0"/>
              <a:ext cx="4959802" cy="6419339"/>
              <a:chOff x="0" y="0"/>
              <a:chExt cx="627997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2799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27997" h="812800">
                    <a:moveTo>
                      <a:pt x="0" y="0"/>
                    </a:moveTo>
                    <a:lnTo>
                      <a:pt x="627997" y="0"/>
                    </a:lnTo>
                    <a:lnTo>
                      <a:pt x="62799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770" r="-1770"/>
                </a:stretch>
              </a:blipFill>
              <a:ln w="38100" cap="sq">
                <a:solidFill>
                  <a:srgbClr val="FF5F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794253" y="4985096"/>
            <a:ext cx="2066627" cy="819449"/>
            <a:chOff x="0" y="-76200"/>
            <a:chExt cx="4133255" cy="1638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4133255" cy="89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4"/>
                </a:lnSpc>
              </a:pPr>
              <a:r>
                <a:rPr lang="en-US" sz="2667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Kami Lafoon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2612" y="984462"/>
              <a:ext cx="3908029" cy="57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lafoon2@illinois.edu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38961" y="4989859"/>
            <a:ext cx="1914079" cy="814686"/>
            <a:chOff x="0" y="-66675"/>
            <a:chExt cx="3828157" cy="162937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66675"/>
              <a:ext cx="3828057" cy="891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3"/>
                </a:lnSpc>
              </a:pPr>
              <a:r>
                <a:rPr lang="en-US" sz="2666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Keri Marion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602" y="984462"/>
              <a:ext cx="3815555" cy="57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marion@illinois.edu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01789" y="4989859"/>
            <a:ext cx="2325291" cy="814687"/>
            <a:chOff x="0" y="-66675"/>
            <a:chExt cx="4650581" cy="162937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66675"/>
              <a:ext cx="4650581" cy="8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3"/>
                </a:lnSpc>
              </a:pPr>
              <a:r>
                <a:rPr lang="en-US" sz="2666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Rebekah Zhao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09948" y="984463"/>
              <a:ext cx="4230687" cy="57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rebekah2@illinois.edu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flipH="1" flipV="1">
            <a:off x="9899346" y="42164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0654" y="1706294"/>
            <a:ext cx="7590692" cy="3445412"/>
            <a:chOff x="0" y="0"/>
            <a:chExt cx="2998792" cy="1361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8792" cy="1361151"/>
            </a:xfrm>
            <a:custGeom>
              <a:avLst/>
              <a:gdLst/>
              <a:ahLst/>
              <a:cxnLst/>
              <a:rect l="l" t="t" r="r" b="b"/>
              <a:pathLst>
                <a:path w="2998792" h="1361151">
                  <a:moveTo>
                    <a:pt x="67995" y="0"/>
                  </a:moveTo>
                  <a:lnTo>
                    <a:pt x="2930797" y="0"/>
                  </a:lnTo>
                  <a:cubicBezTo>
                    <a:pt x="2948830" y="0"/>
                    <a:pt x="2966125" y="7164"/>
                    <a:pt x="2978877" y="19915"/>
                  </a:cubicBezTo>
                  <a:cubicBezTo>
                    <a:pt x="2991628" y="32667"/>
                    <a:pt x="2998792" y="49961"/>
                    <a:pt x="2998792" y="67995"/>
                  </a:cubicBezTo>
                  <a:lnTo>
                    <a:pt x="2998792" y="1293156"/>
                  </a:lnTo>
                  <a:cubicBezTo>
                    <a:pt x="2998792" y="1311189"/>
                    <a:pt x="2991628" y="1328484"/>
                    <a:pt x="2978877" y="1341235"/>
                  </a:cubicBezTo>
                  <a:cubicBezTo>
                    <a:pt x="2966125" y="1353987"/>
                    <a:pt x="2948830" y="1361151"/>
                    <a:pt x="2930797" y="1361151"/>
                  </a:cubicBezTo>
                  <a:lnTo>
                    <a:pt x="67995" y="1361151"/>
                  </a:lnTo>
                  <a:cubicBezTo>
                    <a:pt x="49961" y="1361151"/>
                    <a:pt x="32667" y="1353987"/>
                    <a:pt x="19915" y="1341235"/>
                  </a:cubicBezTo>
                  <a:cubicBezTo>
                    <a:pt x="7164" y="1328484"/>
                    <a:pt x="0" y="1311189"/>
                    <a:pt x="0" y="1293156"/>
                  </a:cubicBezTo>
                  <a:lnTo>
                    <a:pt x="0" y="67995"/>
                  </a:lnTo>
                  <a:cubicBezTo>
                    <a:pt x="0" y="49961"/>
                    <a:pt x="7164" y="32667"/>
                    <a:pt x="19915" y="19915"/>
                  </a:cubicBezTo>
                  <a:cubicBezTo>
                    <a:pt x="32667" y="7164"/>
                    <a:pt x="49961" y="0"/>
                    <a:pt x="67995" y="0"/>
                  </a:cubicBezTo>
                  <a:close/>
                </a:path>
              </a:pathLst>
            </a:custGeom>
            <a:solidFill>
              <a:srgbClr val="F9F9F9"/>
            </a:solidFill>
            <a:ln w="85725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98792" cy="13992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9797746" y="41148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flipV="1">
            <a:off x="0" y="0"/>
            <a:ext cx="2563645" cy="27432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8" y="4114800"/>
                </a:lnTo>
                <a:lnTo>
                  <a:pt x="384546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3425259" y="2555481"/>
            <a:ext cx="5341482" cy="155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7"/>
              </a:lnSpc>
            </a:pPr>
            <a:r>
              <a:rPr lang="en-US" sz="9219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Questions?</a:t>
            </a:r>
          </a:p>
        </p:txBody>
      </p:sp>
      <p:sp>
        <p:nvSpPr>
          <p:cNvPr id="8" name="Freeform 8"/>
          <p:cNvSpPr/>
          <p:nvPr/>
        </p:nvSpPr>
        <p:spPr>
          <a:xfrm flipH="1" flipV="1">
            <a:off x="9899346" y="42164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048F-25F2-3C41-9DE9-4112A83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teaching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E4F7-2F7A-2840-BB63-4B3AE09B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SCE  website: </a:t>
            </a:r>
            <a:r>
              <a:rPr lang="en-US" dirty="0">
                <a:ea typeface="+mn-lt"/>
                <a:cs typeface="+mn-lt"/>
                <a:hlinkClick r:id="rId2"/>
              </a:rPr>
              <a:t>https://sce.education.illinois.edu/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Find your program</a:t>
            </a:r>
          </a:p>
          <a:p>
            <a:endParaRPr lang="en-US" dirty="0"/>
          </a:p>
          <a:p>
            <a:pPr lvl="2"/>
            <a:r>
              <a:rPr lang="en-US" dirty="0"/>
              <a:t>Middle Grades: </a:t>
            </a:r>
            <a:r>
              <a:rPr lang="en-US" dirty="0">
                <a:ea typeface="+mn-lt"/>
                <a:cs typeface="+mn-lt"/>
              </a:rPr>
              <a:t>https://</a:t>
            </a:r>
            <a:r>
              <a:rPr lang="en-US" dirty="0" err="1">
                <a:ea typeface="+mn-lt"/>
                <a:cs typeface="+mn-lt"/>
              </a:rPr>
              <a:t>sce.education.illinois.edu</a:t>
            </a:r>
            <a:r>
              <a:rPr lang="en-US" dirty="0">
                <a:ea typeface="+mn-lt"/>
                <a:cs typeface="+mn-lt"/>
              </a:rPr>
              <a:t>/current-candidates/middle-grades/edpr442mg-student</a:t>
            </a:r>
            <a:endParaRPr lang="en-US" dirty="0"/>
          </a:p>
          <a:p>
            <a:pPr lvl="2"/>
            <a:r>
              <a:rPr lang="en-US" dirty="0"/>
              <a:t>Secondary: https://</a:t>
            </a:r>
            <a:r>
              <a:rPr lang="en-US" dirty="0" err="1"/>
              <a:t>sce.education.illinois.edu</a:t>
            </a:r>
            <a:r>
              <a:rPr lang="en-US" dirty="0"/>
              <a:t>/current-candidates/secondary/edpr442sec-student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DE43-FAC0-8546-A082-5FF94663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answers are 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70A3-DBCF-4644-88AB-AAA1665C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HANDBOOK </a:t>
            </a:r>
            <a:endParaRPr lang="en-US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GUIDELINES-</a:t>
            </a:r>
            <a:endParaRPr lang="en-US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  <a:p>
            <a:r>
              <a:rPr lang="en-US" dirty="0"/>
              <a:t>Middle Grades and Secondary follow the same expectations and timelines this semester</a:t>
            </a:r>
          </a:p>
          <a:p>
            <a:endParaRPr lang="en-US" dirty="0"/>
          </a:p>
          <a:p>
            <a:r>
              <a:rPr lang="en-US" dirty="0"/>
              <a:t>Supervision is provided by the College of Education</a:t>
            </a:r>
          </a:p>
        </p:txBody>
      </p:sp>
    </p:spTree>
    <p:extLst>
      <p:ext uri="{BB962C8B-B14F-4D97-AF65-F5344CB8AC3E}">
        <p14:creationId xmlns:p14="http://schemas.microsoft.com/office/powerpoint/2010/main" val="271854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5BD1-9E9A-1446-AB0D-DBC2F659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find out our placement?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82F0-C9C4-7E43-B8BB-1D99510C4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37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the afternoon on November 11</a:t>
            </a:r>
          </a:p>
          <a:p>
            <a:r>
              <a:rPr lang="en-US" dirty="0"/>
              <a:t>When you get your placement, do the following:</a:t>
            </a:r>
          </a:p>
          <a:p>
            <a:pPr lvl="1"/>
            <a:r>
              <a:rPr lang="en-US" dirty="0"/>
              <a:t>Email your cooperating teacher and introduce yourself.</a:t>
            </a:r>
          </a:p>
          <a:p>
            <a:pPr lvl="1"/>
            <a:r>
              <a:rPr lang="en-US" dirty="0"/>
              <a:t>Email your supervisor to introduce yourself.</a:t>
            </a:r>
          </a:p>
          <a:p>
            <a:pPr lvl="1"/>
            <a:r>
              <a:rPr lang="en-US" dirty="0"/>
              <a:t>Inform your cooperating teacher of your start date (January 6)</a:t>
            </a:r>
          </a:p>
          <a:p>
            <a:pPr lvl="1"/>
            <a:r>
              <a:rPr lang="en-US" dirty="0"/>
              <a:t>Learn all you can about your school</a:t>
            </a:r>
          </a:p>
          <a:p>
            <a:pPr lvl="1"/>
            <a:r>
              <a:rPr lang="en-US" dirty="0"/>
              <a:t>Offer to visit before the end of the semester</a:t>
            </a:r>
          </a:p>
          <a:p>
            <a:pPr lvl="1"/>
            <a:r>
              <a:rPr lang="en-US" dirty="0"/>
              <a:t>Look at the school calendar and note holidays and PD days. </a:t>
            </a:r>
          </a:p>
          <a:p>
            <a:pPr lvl="1"/>
            <a:r>
              <a:rPr lang="en-US" dirty="0"/>
              <a:t>Thank your SCE office for working tirelessly on your behalf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9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2D77-AB5A-44AD-AA21-BE0CEDB3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checks and physicals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DB4D-1F8C-453D-9A23-5ECE67EE3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Get started on this as soon as possible.  Any days missed due to delays will be made up. </a:t>
            </a:r>
          </a:p>
          <a:p>
            <a:endParaRPr lang="en-US" dirty="0"/>
          </a:p>
          <a:p>
            <a:r>
              <a:rPr lang="en-US" dirty="0"/>
              <a:t>You will need a fresh background check, even if you are assigned to the same district. </a:t>
            </a:r>
          </a:p>
          <a:p>
            <a:endParaRPr lang="en-US" dirty="0"/>
          </a:p>
          <a:p>
            <a:r>
              <a:rPr lang="en-US" dirty="0"/>
              <a:t>You will need a state and federal background check. If there is a cost, you will be responsible for paying it.</a:t>
            </a:r>
          </a:p>
          <a:p>
            <a:endParaRPr lang="en-US" dirty="0"/>
          </a:p>
          <a:p>
            <a:r>
              <a:rPr lang="en-US" dirty="0"/>
              <a:t>Some schools require a physical exam.</a:t>
            </a:r>
          </a:p>
          <a:p>
            <a:endParaRPr lang="en-US" dirty="0"/>
          </a:p>
          <a:p>
            <a:r>
              <a:rPr lang="en-US" dirty="0"/>
              <a:t>Some districts require some extra paperwork.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5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CB6D-0209-FC46-B272-5AC2564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 we start and end? </a:t>
            </a:r>
            <a:br>
              <a:rPr lang="en-US" dirty="0"/>
            </a:br>
            <a:r>
              <a:rPr lang="en-US" dirty="0"/>
              <a:t>What about spring Break?</a:t>
            </a:r>
            <a:br>
              <a:rPr lang="en-US" dirty="0"/>
            </a:br>
            <a:r>
              <a:rPr lang="en-US" dirty="0"/>
              <a:t>What about days off?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C96F-6782-8644-8ABA-2EC1B20D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500" dirty="0"/>
              <a:t>January 6 – April 25</a:t>
            </a:r>
            <a:endParaRPr lang="en-US" dirty="0"/>
          </a:p>
          <a:p>
            <a:endParaRPr lang="en-US" sz="1500" dirty="0"/>
          </a:p>
          <a:p>
            <a:r>
              <a:rPr lang="en-US" sz="1500" dirty="0"/>
              <a:t>Contractual hours</a:t>
            </a:r>
            <a:endParaRPr lang="en-US" dirty="0"/>
          </a:p>
          <a:p>
            <a:endParaRPr lang="en-US" sz="1500" dirty="0"/>
          </a:p>
          <a:p>
            <a:r>
              <a:rPr lang="en-US" sz="1500" dirty="0"/>
              <a:t>You will have spring break according to your district's calendar</a:t>
            </a:r>
          </a:p>
          <a:p>
            <a:endParaRPr lang="en-US" sz="1500" dirty="0"/>
          </a:p>
          <a:p>
            <a:r>
              <a:rPr lang="en-US" sz="1500" dirty="0"/>
              <a:t>You follow your school’s calendar for days off.  You attend all faculty meetings, professional development, and conference days </a:t>
            </a:r>
          </a:p>
          <a:p>
            <a:endParaRPr lang="en-US" sz="1500" dirty="0"/>
          </a:p>
          <a:p>
            <a:r>
              <a:rPr lang="en-US" sz="1500" dirty="0"/>
              <a:t>Do what your coop does!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0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F24A-35D1-584B-8E7D-38B44309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hours do I need?</a:t>
            </a:r>
            <a:br>
              <a:rPr lang="en-US"/>
            </a:br>
            <a:r>
              <a:rPr lang="en-US"/>
              <a:t>What if I get sick?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C7B8A-BBB5-F342-A0F8-61E7FEE9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You will earn over 500- 600 hours during your student teaching experience. </a:t>
            </a:r>
          </a:p>
          <a:p>
            <a:endParaRPr lang="en-US" dirty="0"/>
          </a:p>
          <a:p>
            <a:pPr marL="285750" indent="-285750"/>
            <a:r>
              <a:rPr lang="en-US" dirty="0"/>
              <a:t>4 sick days (do not need to be made up)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1 professional day (to attend a job fair, go to an interview, etc.)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Days in excess of these excused absences will added on as attendance days after April 25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If you are responsible for teaching on a day you are absent, you must provide sub plans for your cooperating teacher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MUST INFORM SUPERVISOR AND COOPERATING TEACHER</a:t>
            </a:r>
          </a:p>
          <a:p>
            <a:pPr marL="4572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4572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6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BB5E1-4C11-9E48-833B-EDFF5C72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9F3F3-C2B7-734E-98FB-DAA5362D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6:00 - WELCOME (Cara)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6: 05 - GRADUATION/COMMENCEMENT, GRADUATION REQUIREMENTS (advisors)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6:15 – APPLYING FOR YOUR LICENSE (</a:t>
            </a:r>
            <a:r>
              <a:rPr lang="en-US" sz="1500" dirty="0" err="1"/>
              <a:t>CoTE</a:t>
            </a:r>
            <a:r>
              <a:rPr lang="en-US" sz="1500" dirty="0"/>
              <a:t>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6:45 - STUDENT TEACHING ORIENTATION (Cara)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9999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E2E4-34C7-79D4-DC42-F88E7630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2747-F314-8E46-6216-362FBFF71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set your social media to private. Your students and cooperating teachers and future employers will look you up on social media.</a:t>
            </a:r>
          </a:p>
          <a:p>
            <a:r>
              <a:rPr lang="en-US" dirty="0"/>
              <a:t>NEVER post about your students online. This can result in removal from student teaching.</a:t>
            </a:r>
          </a:p>
          <a:p>
            <a:r>
              <a:rPr lang="en-US" dirty="0"/>
              <a:t>Be aware of your surroundings. Do not mention last names or schools when you are out in public. </a:t>
            </a:r>
          </a:p>
        </p:txBody>
      </p:sp>
    </p:spTree>
    <p:extLst>
      <p:ext uri="{BB962C8B-B14F-4D97-AF65-F5344CB8AC3E}">
        <p14:creationId xmlns:p14="http://schemas.microsoft.com/office/powerpoint/2010/main" val="20679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FFA5-E34F-4D46-BDFA-8FDD7172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my supervisor?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50FF-5BEF-C449-8016-4EC4DE0C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39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/>
              <a:t>You will meet your spring supervisor on Monday, November 18 at 8am (MG) and Tuesday November 12 at 10 am (SEC).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Supervisors will hold an opening meeting with students and coops to review the semester’s requirements.</a:t>
            </a:r>
          </a:p>
          <a:p>
            <a:endParaRPr lang="en-US" sz="1400" dirty="0"/>
          </a:p>
          <a:p>
            <a:r>
              <a:rPr lang="en-US" sz="1400" dirty="0"/>
              <a:t>Supervisors conduct observations a minimum of five times over the semester.</a:t>
            </a:r>
          </a:p>
          <a:p>
            <a:endParaRPr lang="en-US" sz="1400" dirty="0"/>
          </a:p>
          <a:p>
            <a:r>
              <a:rPr lang="en-US" sz="1400" dirty="0"/>
              <a:t>You will send lesson plans in advance of the observations and will pre- and post-conference as you did this fall. </a:t>
            </a:r>
          </a:p>
          <a:p>
            <a:endParaRPr lang="en-US" sz="1400" dirty="0"/>
          </a:p>
          <a:p>
            <a:r>
              <a:rPr lang="en-US" sz="1400" dirty="0"/>
              <a:t>You will have a midterm and a final evaluation with your coop and your supervisor.</a:t>
            </a:r>
          </a:p>
          <a:p>
            <a:endParaRPr lang="en-US" sz="1400" dirty="0"/>
          </a:p>
          <a:p>
            <a:r>
              <a:rPr lang="en-US" sz="1400" dirty="0"/>
              <a:t>Seminar is arranged with your supervisor.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2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9AEB-CC15-4140-AD95-9E500B5D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lesson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08DC1-C692-CC44-99FA-BAD514939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Submit weekly plans to supervisor</a:t>
            </a:r>
          </a:p>
          <a:p>
            <a:endParaRPr lang="en-US" dirty="0"/>
          </a:p>
          <a:p>
            <a:r>
              <a:rPr lang="en-US" dirty="0"/>
              <a:t>Plans will grow in detail as you begin to assume more responsibility</a:t>
            </a:r>
            <a:endParaRPr lang="en-US"/>
          </a:p>
          <a:p>
            <a:endParaRPr lang="en-US" dirty="0"/>
          </a:p>
          <a:p>
            <a:r>
              <a:rPr lang="en-US" dirty="0"/>
              <a:t>Consider using an online planning tool for your convenience. I really liked Planbook.com.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2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E5D7-A416-AECD-F1C5-68C19C5E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subbing?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7015A-2A65-E945-E9C6-4B8ECB6F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16716" cy="37726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/>
            <a:r>
              <a:rPr lang="en-US" dirty="0">
                <a:ea typeface="+mn-lt"/>
                <a:cs typeface="+mn-lt"/>
              </a:rPr>
              <a:t>Candidates can apply for a substitute teaching license through the Illinois State Board of Education: </a:t>
            </a:r>
            <a:r>
              <a:rPr lang="en-US" dirty="0">
                <a:ea typeface="+mn-lt"/>
                <a:cs typeface="+mn-lt"/>
                <a:hlinkClick r:id="rId2"/>
              </a:rPr>
              <a:t>https://www.isbe.net/Pages/Short-Term-Sub-Teach.aspx</a:t>
            </a:r>
            <a:endParaRPr lang="en-US" dirty="0">
              <a:ea typeface="+mn-lt"/>
              <a:cs typeface="+mn-lt"/>
            </a:endParaRPr>
          </a:p>
          <a:p>
            <a:pPr marL="285750" indent="-285750"/>
            <a:r>
              <a:rPr lang="en-US" dirty="0"/>
              <a:t>Contact your local ROE about the best way to apply for a sub license. </a:t>
            </a:r>
          </a:p>
          <a:p>
            <a:r>
              <a:rPr lang="en-US" dirty="0">
                <a:ea typeface="+mn-lt"/>
                <a:cs typeface="+mn-lt"/>
              </a:rPr>
              <a:t>Most candidates qualify for both the general license and the short-term license. We recommend the general license!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Questions about the application process should be directed to the Illinois State Board of Education or your Regional Office of Education.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After receiving a license, candidates may apply for sub positions at their preferred districts online. Questions about this application process should be directed to the district of interest.</a:t>
            </a:r>
          </a:p>
          <a:p>
            <a:r>
              <a:rPr lang="en-US" dirty="0">
                <a:ea typeface="+mn-lt"/>
                <a:cs typeface="+mn-lt"/>
              </a:rPr>
              <a:t>You may want to wait until you receive your placement before applying for your sub license.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0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AA35-711D-B937-7F57-AF1F210F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9C5D-4EC0-D8C7-CB3B-9838E6A9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can sub for your </a:t>
            </a:r>
            <a:r>
              <a:rPr lang="en-US" dirty="0">
                <a:highlight>
                  <a:srgbClr val="FFFF00"/>
                </a:highlight>
              </a:rPr>
              <a:t>cooperating teacher only</a:t>
            </a:r>
          </a:p>
          <a:p>
            <a:r>
              <a:rPr lang="en-US" dirty="0"/>
              <a:t>Ten days maximum </a:t>
            </a:r>
          </a:p>
          <a:p>
            <a:pPr lvl="1"/>
            <a:r>
              <a:rPr lang="en-US" dirty="0"/>
              <a:t>Five prior to takeover</a:t>
            </a:r>
          </a:p>
          <a:p>
            <a:pPr lvl="1"/>
            <a:r>
              <a:rPr lang="en-US" dirty="0"/>
              <a:t>Five during/after takeover</a:t>
            </a:r>
          </a:p>
          <a:p>
            <a:pPr lvl="1"/>
            <a:r>
              <a:rPr lang="en-US" dirty="0"/>
              <a:t>These days do not need to made up, but do NOT get counted in your student teaching hours</a:t>
            </a:r>
          </a:p>
          <a:p>
            <a:r>
              <a:rPr lang="en-US" dirty="0"/>
              <a:t>During breaks and after student teaching is completed, you are free to sub wherever you'd like. You'd treat it like a regular job.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7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DD78-BDB7-5C44-EB43-3F2A77B4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A707-0D44-157D-7C07-30682217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NOW: Apply for licensure on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run DARS audit, register for classes and graduation</a:t>
            </a:r>
            <a:endParaRPr lang="en-US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Mid-NOVEMBER: Contact spring coop and start background check process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DECEMBER: Apply for sub license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FEBRUARY 14: Order transcripts (HOLD FOR DEGREE)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E3EB-00F7-EB4E-B63E-FB909465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9E83-8C1B-0745-A723-5A7351B4E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it!  Your time to shine! </a:t>
            </a:r>
          </a:p>
          <a:p>
            <a:endParaRPr lang="en-US" dirty="0"/>
          </a:p>
          <a:p>
            <a:r>
              <a:rPr lang="en-US" dirty="0"/>
              <a:t>Good communication and a high level of professionalism are critical to your success! We are all here to support you, so always feel free to reach out with questions, concerns, and lots of celebrations!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YOU GOT THIS!</a:t>
            </a:r>
          </a:p>
        </p:txBody>
      </p:sp>
      <p:pic>
        <p:nvPicPr>
          <p:cNvPr id="5" name="Graphic 4" descr="Dim (Smaller Sun)">
            <a:extLst>
              <a:ext uri="{FF2B5EF4-FFF2-40B4-BE49-F238E27FC236}">
                <a16:creationId xmlns:a16="http://schemas.microsoft.com/office/drawing/2014/main" id="{8CCB4431-6FA1-3C45-B024-8CC2387C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223" y="24051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D23336F-20FB-7878-AE0F-7CE5A6B5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72" y="500744"/>
            <a:ext cx="3654563" cy="58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FC416-2E6D-974C-A616-9AD379A1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531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Questions?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Help">
            <a:extLst>
              <a:ext uri="{FF2B5EF4-FFF2-40B4-BE49-F238E27FC236}">
                <a16:creationId xmlns:a16="http://schemas.microsoft.com/office/drawing/2014/main" id="{98AD73F2-C880-BE47-B84D-7E6198B4A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0770" y="802766"/>
            <a:ext cx="3685031" cy="48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048F-25F2-3C41-9DE9-4112A83D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Licensure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E4F7-2F7A-2840-BB63-4B3AE09B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33712"/>
            <a:ext cx="7729728" cy="372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CoTE</a:t>
            </a:r>
            <a:r>
              <a:rPr lang="en-US" dirty="0"/>
              <a:t> Portal</a:t>
            </a:r>
          </a:p>
          <a:p>
            <a:r>
              <a:rPr lang="en-US" dirty="0"/>
              <a:t>Yes for student teaching</a:t>
            </a:r>
          </a:p>
          <a:p>
            <a:r>
              <a:rPr lang="en-US" dirty="0"/>
              <a:t>Add an application for licensure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F2AB1-91BA-8D76-B56A-2696124D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64" y="3831812"/>
            <a:ext cx="7772400" cy="20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0654" y="1706294"/>
            <a:ext cx="7590692" cy="3445412"/>
            <a:chOff x="0" y="0"/>
            <a:chExt cx="2998792" cy="1361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8792" cy="1361151"/>
            </a:xfrm>
            <a:custGeom>
              <a:avLst/>
              <a:gdLst/>
              <a:ahLst/>
              <a:cxnLst/>
              <a:rect l="l" t="t" r="r" b="b"/>
              <a:pathLst>
                <a:path w="2998792" h="1361151">
                  <a:moveTo>
                    <a:pt x="67995" y="0"/>
                  </a:moveTo>
                  <a:lnTo>
                    <a:pt x="2930797" y="0"/>
                  </a:lnTo>
                  <a:cubicBezTo>
                    <a:pt x="2948830" y="0"/>
                    <a:pt x="2966125" y="7164"/>
                    <a:pt x="2978877" y="19915"/>
                  </a:cubicBezTo>
                  <a:cubicBezTo>
                    <a:pt x="2991628" y="32667"/>
                    <a:pt x="2998792" y="49961"/>
                    <a:pt x="2998792" y="67995"/>
                  </a:cubicBezTo>
                  <a:lnTo>
                    <a:pt x="2998792" y="1293156"/>
                  </a:lnTo>
                  <a:cubicBezTo>
                    <a:pt x="2998792" y="1311189"/>
                    <a:pt x="2991628" y="1328484"/>
                    <a:pt x="2978877" y="1341235"/>
                  </a:cubicBezTo>
                  <a:cubicBezTo>
                    <a:pt x="2966125" y="1353987"/>
                    <a:pt x="2948830" y="1361151"/>
                    <a:pt x="2930797" y="1361151"/>
                  </a:cubicBezTo>
                  <a:lnTo>
                    <a:pt x="67995" y="1361151"/>
                  </a:lnTo>
                  <a:cubicBezTo>
                    <a:pt x="49961" y="1361151"/>
                    <a:pt x="32667" y="1353987"/>
                    <a:pt x="19915" y="1341235"/>
                  </a:cubicBezTo>
                  <a:cubicBezTo>
                    <a:pt x="7164" y="1328484"/>
                    <a:pt x="0" y="1311189"/>
                    <a:pt x="0" y="1293156"/>
                  </a:cubicBezTo>
                  <a:lnTo>
                    <a:pt x="0" y="67995"/>
                  </a:lnTo>
                  <a:cubicBezTo>
                    <a:pt x="0" y="49961"/>
                    <a:pt x="7164" y="32667"/>
                    <a:pt x="19915" y="19915"/>
                  </a:cubicBezTo>
                  <a:cubicBezTo>
                    <a:pt x="32667" y="7164"/>
                    <a:pt x="49961" y="0"/>
                    <a:pt x="67995" y="0"/>
                  </a:cubicBezTo>
                  <a:close/>
                </a:path>
              </a:pathLst>
            </a:custGeom>
            <a:solidFill>
              <a:srgbClr val="F9F9F9"/>
            </a:solidFill>
            <a:ln w="85725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98792" cy="13992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9797746" y="41148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flipV="1">
            <a:off x="0" y="0"/>
            <a:ext cx="2563645" cy="27432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8" y="4114800"/>
                </a:lnTo>
                <a:lnTo>
                  <a:pt x="384546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3425259" y="1868506"/>
            <a:ext cx="5341482" cy="2626385"/>
            <a:chOff x="0" y="-257175"/>
            <a:chExt cx="10682964" cy="5252768"/>
          </a:xfrm>
        </p:grpSpPr>
        <p:sp>
          <p:nvSpPr>
            <p:cNvPr id="8" name="TextBox 8"/>
            <p:cNvSpPr txBox="1"/>
            <p:nvPr/>
          </p:nvSpPr>
          <p:spPr>
            <a:xfrm>
              <a:off x="0" y="-257175"/>
              <a:ext cx="10682964" cy="3101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7"/>
                </a:lnSpc>
              </a:pPr>
              <a:r>
                <a:rPr lang="en-US" sz="9219">
                  <a:solidFill>
                    <a:srgbClr val="FF5F05"/>
                  </a:solidFill>
                  <a:latin typeface="Anton"/>
                  <a:ea typeface="Anton"/>
                  <a:cs typeface="Anton"/>
                  <a:sym typeface="Anton"/>
                </a:rPr>
                <a:t>Advising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67326" y="1893846"/>
              <a:ext cx="9348316" cy="3101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7"/>
                </a:lnSpc>
              </a:pPr>
              <a:r>
                <a:rPr lang="en-US" sz="9219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To-dos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9899346" y="42164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TextBox 11"/>
          <p:cNvSpPr txBox="1"/>
          <p:nvPr/>
        </p:nvSpPr>
        <p:spPr>
          <a:xfrm>
            <a:off x="3760572" y="4394200"/>
            <a:ext cx="4674157" cy="517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067" i="1" dirty="0">
                <a:solidFill>
                  <a:srgbClr val="707372"/>
                </a:solidFill>
                <a:latin typeface="Anton Italics"/>
                <a:ea typeface="Anton Italics"/>
                <a:cs typeface="Anton Italics"/>
                <a:sym typeface="Anton Italics"/>
              </a:rPr>
              <a:t>Student Teaching Orientation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4228" y="323850"/>
            <a:ext cx="10863545" cy="5443941"/>
            <a:chOff x="0" y="0"/>
            <a:chExt cx="4291771" cy="2150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1771" cy="2150693"/>
            </a:xfrm>
            <a:custGeom>
              <a:avLst/>
              <a:gdLst/>
              <a:ahLst/>
              <a:cxnLst/>
              <a:rect l="l" t="t" r="r" b="b"/>
              <a:pathLst>
                <a:path w="4291771" h="2150693">
                  <a:moveTo>
                    <a:pt x="47510" y="0"/>
                  </a:moveTo>
                  <a:lnTo>
                    <a:pt x="4244261" y="0"/>
                  </a:lnTo>
                  <a:cubicBezTo>
                    <a:pt x="4270500" y="0"/>
                    <a:pt x="4291771" y="21271"/>
                    <a:pt x="4291771" y="47510"/>
                  </a:cubicBezTo>
                  <a:lnTo>
                    <a:pt x="4291771" y="2103182"/>
                  </a:lnTo>
                  <a:cubicBezTo>
                    <a:pt x="4291771" y="2129422"/>
                    <a:pt x="4270500" y="2150693"/>
                    <a:pt x="4244261" y="2150693"/>
                  </a:cubicBezTo>
                  <a:lnTo>
                    <a:pt x="47510" y="2150693"/>
                  </a:lnTo>
                  <a:cubicBezTo>
                    <a:pt x="21271" y="2150693"/>
                    <a:pt x="0" y="2129422"/>
                    <a:pt x="0" y="2103182"/>
                  </a:cubicBezTo>
                  <a:lnTo>
                    <a:pt x="0" y="47510"/>
                  </a:lnTo>
                  <a:cubicBezTo>
                    <a:pt x="0" y="21271"/>
                    <a:pt x="21271" y="0"/>
                    <a:pt x="4751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91771" cy="21887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8100000">
            <a:off x="-570670" y="414179"/>
            <a:ext cx="3173739" cy="1159857"/>
          </a:xfrm>
          <a:custGeom>
            <a:avLst/>
            <a:gdLst/>
            <a:ahLst/>
            <a:cxnLst/>
            <a:rect l="l" t="t" r="r" b="b"/>
            <a:pathLst>
              <a:path w="4760609" h="1739786">
                <a:moveTo>
                  <a:pt x="0" y="0"/>
                </a:moveTo>
                <a:lnTo>
                  <a:pt x="4760609" y="0"/>
                </a:lnTo>
                <a:lnTo>
                  <a:pt x="4760609" y="1739786"/>
                </a:lnTo>
                <a:lnTo>
                  <a:pt x="0" y="173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87616" y="1316084"/>
            <a:ext cx="9016769" cy="3209669"/>
            <a:chOff x="0" y="0"/>
            <a:chExt cx="18033538" cy="641933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959802" cy="6419339"/>
              <a:chOff x="0" y="0"/>
              <a:chExt cx="62799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2799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27997" h="812800">
                    <a:moveTo>
                      <a:pt x="0" y="0"/>
                    </a:moveTo>
                    <a:lnTo>
                      <a:pt x="627997" y="0"/>
                    </a:lnTo>
                    <a:lnTo>
                      <a:pt x="62799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682" t="-1101"/>
                </a:stretch>
              </a:blipFill>
              <a:ln w="38100" cap="sq">
                <a:solidFill>
                  <a:srgbClr val="FF5F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539135" y="0"/>
              <a:ext cx="4959802" cy="6419339"/>
              <a:chOff x="0" y="0"/>
              <a:chExt cx="627997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2799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27997" h="812800">
                    <a:moveTo>
                      <a:pt x="0" y="0"/>
                    </a:moveTo>
                    <a:lnTo>
                      <a:pt x="627997" y="0"/>
                    </a:lnTo>
                    <a:lnTo>
                      <a:pt x="62799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690" r="-1690"/>
                </a:stretch>
              </a:blipFill>
              <a:ln w="38100" cap="sq">
                <a:solidFill>
                  <a:srgbClr val="FF5F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3073736" y="0"/>
              <a:ext cx="4959802" cy="6419339"/>
              <a:chOff x="0" y="0"/>
              <a:chExt cx="627997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799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27997" h="812800">
                    <a:moveTo>
                      <a:pt x="0" y="0"/>
                    </a:moveTo>
                    <a:lnTo>
                      <a:pt x="627997" y="0"/>
                    </a:lnTo>
                    <a:lnTo>
                      <a:pt x="62799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1770" r="-1770"/>
                </a:stretch>
              </a:blipFill>
              <a:ln w="38100" cap="sq">
                <a:solidFill>
                  <a:srgbClr val="FF5F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8201789" y="4606679"/>
            <a:ext cx="2325291" cy="814687"/>
            <a:chOff x="0" y="-66675"/>
            <a:chExt cx="4650581" cy="162937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4650581" cy="89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3"/>
                </a:lnSpc>
              </a:pPr>
              <a:r>
                <a:rPr lang="en-US" sz="2666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Rebekah Zhao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9948" y="984463"/>
              <a:ext cx="4230687" cy="57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rebekah2@illinois.edu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42656" y="5882091"/>
            <a:ext cx="10863545" cy="868973"/>
            <a:chOff x="0" y="0"/>
            <a:chExt cx="4291771" cy="343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91771" cy="343298"/>
            </a:xfrm>
            <a:custGeom>
              <a:avLst/>
              <a:gdLst/>
              <a:ahLst/>
              <a:cxnLst/>
              <a:rect l="l" t="t" r="r" b="b"/>
              <a:pathLst>
                <a:path w="4291771" h="343298">
                  <a:moveTo>
                    <a:pt x="47510" y="0"/>
                  </a:moveTo>
                  <a:lnTo>
                    <a:pt x="4244261" y="0"/>
                  </a:lnTo>
                  <a:cubicBezTo>
                    <a:pt x="4270500" y="0"/>
                    <a:pt x="4291771" y="21271"/>
                    <a:pt x="4291771" y="47510"/>
                  </a:cubicBezTo>
                  <a:lnTo>
                    <a:pt x="4291771" y="295788"/>
                  </a:lnTo>
                  <a:cubicBezTo>
                    <a:pt x="4291771" y="322027"/>
                    <a:pt x="4270500" y="343298"/>
                    <a:pt x="4244261" y="343298"/>
                  </a:cubicBezTo>
                  <a:lnTo>
                    <a:pt x="47510" y="343298"/>
                  </a:lnTo>
                  <a:cubicBezTo>
                    <a:pt x="21271" y="343298"/>
                    <a:pt x="0" y="322027"/>
                    <a:pt x="0" y="295788"/>
                  </a:cubicBezTo>
                  <a:lnTo>
                    <a:pt x="0" y="47510"/>
                  </a:lnTo>
                  <a:cubicBezTo>
                    <a:pt x="0" y="21271"/>
                    <a:pt x="21271" y="0"/>
                    <a:pt x="4751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291771" cy="3813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9" name="Freeform 19"/>
          <p:cNvSpPr/>
          <p:nvPr/>
        </p:nvSpPr>
        <p:spPr>
          <a:xfrm flipH="1" flipV="1">
            <a:off x="9797746" y="41148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 flipH="1" flipV="1">
            <a:off x="9899346" y="4216400"/>
            <a:ext cx="2394254" cy="27432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1" name="Group 21"/>
          <p:cNvGrpSpPr/>
          <p:nvPr/>
        </p:nvGrpSpPr>
        <p:grpSpPr>
          <a:xfrm rot="10488281">
            <a:off x="9856984" y="6143549"/>
            <a:ext cx="1123053" cy="378636"/>
            <a:chOff x="0" y="0"/>
            <a:chExt cx="1484136" cy="50037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84136" cy="500374"/>
            </a:xfrm>
            <a:custGeom>
              <a:avLst/>
              <a:gdLst/>
              <a:ahLst/>
              <a:cxnLst/>
              <a:rect l="l" t="t" r="r" b="b"/>
              <a:pathLst>
                <a:path w="1484136" h="500374">
                  <a:moveTo>
                    <a:pt x="1484136" y="250187"/>
                  </a:moveTo>
                  <a:lnTo>
                    <a:pt x="1077736" y="0"/>
                  </a:lnTo>
                  <a:lnTo>
                    <a:pt x="1077736" y="203200"/>
                  </a:lnTo>
                  <a:lnTo>
                    <a:pt x="0" y="203200"/>
                  </a:lnTo>
                  <a:lnTo>
                    <a:pt x="0" y="297174"/>
                  </a:lnTo>
                  <a:lnTo>
                    <a:pt x="1077736" y="297174"/>
                  </a:lnTo>
                  <a:lnTo>
                    <a:pt x="1077736" y="500374"/>
                  </a:lnTo>
                  <a:lnTo>
                    <a:pt x="1484136" y="250187"/>
                  </a:lnTo>
                  <a:close/>
                </a:path>
              </a:pathLst>
            </a:custGeom>
            <a:solidFill>
              <a:srgbClr val="13294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65100"/>
              <a:ext cx="1382536" cy="1320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61180" y="339104"/>
            <a:ext cx="7669640" cy="84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5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COE ADVISING TEAM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794253" y="4601917"/>
            <a:ext cx="2066627" cy="819449"/>
            <a:chOff x="0" y="-76200"/>
            <a:chExt cx="4133255" cy="1638898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76200"/>
              <a:ext cx="4133255" cy="89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4"/>
                </a:lnSpc>
              </a:pPr>
              <a:r>
                <a:rPr lang="en-US" sz="2667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Kami Lafoon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2612" y="984462"/>
              <a:ext cx="3908029" cy="57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lafoon2@illinois.edu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138961" y="4606680"/>
            <a:ext cx="1914079" cy="814686"/>
            <a:chOff x="0" y="-66675"/>
            <a:chExt cx="3828157" cy="1629373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66675"/>
              <a:ext cx="3828057" cy="891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3"/>
                </a:lnSpc>
              </a:pPr>
              <a:r>
                <a:rPr lang="en-US" sz="2666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Keri Marion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602" y="984462"/>
              <a:ext cx="3815555" cy="57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marion@illinois.edu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16494" y="6042681"/>
            <a:ext cx="2663726" cy="101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sz="2933" dirty="0">
                <a:solidFill>
                  <a:srgbClr val="13294B"/>
                </a:solidFill>
                <a:latin typeface="Anton Italics"/>
                <a:ea typeface="Anton Italics"/>
                <a:cs typeface="Anton Italics"/>
                <a:sym typeface="Anton Italics"/>
              </a:rPr>
              <a:t>Find your advisor: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29154" y="6037601"/>
            <a:ext cx="5721259" cy="52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7"/>
              </a:lnSpc>
            </a:pPr>
            <a:r>
              <a:rPr lang="en-US" sz="1533" b="1">
                <a:solidFill>
                  <a:srgbClr val="FF5F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education.illinois.edu/student-resources/undergraduate/undergraduate-advising-support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21863" y="5997283"/>
            <a:ext cx="101181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2067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will link in chat!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9688" y="944168"/>
            <a:ext cx="9672626" cy="4969665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565326" y="5355687"/>
            <a:ext cx="4029445" cy="1472579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2541731" y="2123104"/>
            <a:ext cx="832889" cy="832889"/>
            <a:chOff x="0" y="0"/>
            <a:chExt cx="329043" cy="3290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9043" cy="329043"/>
            </a:xfrm>
            <a:custGeom>
              <a:avLst/>
              <a:gdLst/>
              <a:ahLst/>
              <a:cxnLst/>
              <a:rect l="l" t="t" r="r" b="b"/>
              <a:pathLst>
                <a:path w="329043" h="329043">
                  <a:moveTo>
                    <a:pt x="0" y="0"/>
                  </a:moveTo>
                  <a:lnTo>
                    <a:pt x="329043" y="0"/>
                  </a:lnTo>
                  <a:lnTo>
                    <a:pt x="329043" y="329043"/>
                  </a:lnTo>
                  <a:lnTo>
                    <a:pt x="0" y="329043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13294B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29043" cy="3766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41731" y="3315921"/>
            <a:ext cx="832889" cy="832889"/>
            <a:chOff x="0" y="0"/>
            <a:chExt cx="329043" cy="3290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9043" cy="329043"/>
            </a:xfrm>
            <a:custGeom>
              <a:avLst/>
              <a:gdLst/>
              <a:ahLst/>
              <a:cxnLst/>
              <a:rect l="l" t="t" r="r" b="b"/>
              <a:pathLst>
                <a:path w="329043" h="329043">
                  <a:moveTo>
                    <a:pt x="0" y="0"/>
                  </a:moveTo>
                  <a:lnTo>
                    <a:pt x="329043" y="0"/>
                  </a:lnTo>
                  <a:lnTo>
                    <a:pt x="329043" y="329043"/>
                  </a:lnTo>
                  <a:lnTo>
                    <a:pt x="0" y="329043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13294B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9043" cy="3766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41731" y="4508739"/>
            <a:ext cx="832889" cy="832889"/>
            <a:chOff x="0" y="0"/>
            <a:chExt cx="329043" cy="329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9043" cy="329043"/>
            </a:xfrm>
            <a:custGeom>
              <a:avLst/>
              <a:gdLst/>
              <a:ahLst/>
              <a:cxnLst/>
              <a:rect l="l" t="t" r="r" b="b"/>
              <a:pathLst>
                <a:path w="329043" h="329043">
                  <a:moveTo>
                    <a:pt x="0" y="0"/>
                  </a:moveTo>
                  <a:lnTo>
                    <a:pt x="329043" y="0"/>
                  </a:lnTo>
                  <a:lnTo>
                    <a:pt x="329043" y="329043"/>
                  </a:lnTo>
                  <a:lnTo>
                    <a:pt x="0" y="329043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13294B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29043" cy="3766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86762" y="2009130"/>
            <a:ext cx="731789" cy="761289"/>
          </a:xfrm>
          <a:custGeom>
            <a:avLst/>
            <a:gdLst/>
            <a:ahLst/>
            <a:cxnLst/>
            <a:rect l="l" t="t" r="r" b="b"/>
            <a:pathLst>
              <a:path w="1097684" h="1141934">
                <a:moveTo>
                  <a:pt x="0" y="0"/>
                </a:moveTo>
                <a:lnTo>
                  <a:pt x="1097684" y="0"/>
                </a:lnTo>
                <a:lnTo>
                  <a:pt x="1097684" y="1141934"/>
                </a:lnTo>
                <a:lnTo>
                  <a:pt x="0" y="114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16"/>
          <p:cNvSpPr txBox="1"/>
          <p:nvPr/>
        </p:nvSpPr>
        <p:spPr>
          <a:xfrm>
            <a:off x="3935816" y="980360"/>
            <a:ext cx="4320369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5"/>
              </a:lnSpc>
            </a:pPr>
            <a:r>
              <a:rPr lang="en-US" sz="5368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CHECKLIST</a:t>
            </a:r>
          </a:p>
        </p:txBody>
      </p:sp>
      <p:sp>
        <p:nvSpPr>
          <p:cNvPr id="17" name="Freeform 17"/>
          <p:cNvSpPr/>
          <p:nvPr/>
        </p:nvSpPr>
        <p:spPr>
          <a:xfrm>
            <a:off x="2686762" y="3187068"/>
            <a:ext cx="731789" cy="761289"/>
          </a:xfrm>
          <a:custGeom>
            <a:avLst/>
            <a:gdLst/>
            <a:ahLst/>
            <a:cxnLst/>
            <a:rect l="l" t="t" r="r" b="b"/>
            <a:pathLst>
              <a:path w="1097684" h="1141934">
                <a:moveTo>
                  <a:pt x="0" y="0"/>
                </a:moveTo>
                <a:lnTo>
                  <a:pt x="1097684" y="0"/>
                </a:lnTo>
                <a:lnTo>
                  <a:pt x="1097684" y="1141934"/>
                </a:lnTo>
                <a:lnTo>
                  <a:pt x="0" y="114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2686762" y="4377410"/>
            <a:ext cx="731789" cy="761289"/>
          </a:xfrm>
          <a:custGeom>
            <a:avLst/>
            <a:gdLst/>
            <a:ahLst/>
            <a:cxnLst/>
            <a:rect l="l" t="t" r="r" b="b"/>
            <a:pathLst>
              <a:path w="1097684" h="1141934">
                <a:moveTo>
                  <a:pt x="0" y="0"/>
                </a:moveTo>
                <a:lnTo>
                  <a:pt x="1097684" y="0"/>
                </a:lnTo>
                <a:lnTo>
                  <a:pt x="1097684" y="1141934"/>
                </a:lnTo>
                <a:lnTo>
                  <a:pt x="0" y="114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651791" y="2212100"/>
            <a:ext cx="4446956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b="1">
                <a:solidFill>
                  <a:srgbClr val="13294B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Run a Degree Audit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51791" y="3404918"/>
            <a:ext cx="5637875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b="1">
                <a:solidFill>
                  <a:srgbClr val="13294B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Register for spring classes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1791" y="4597735"/>
            <a:ext cx="5637875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b="1">
                <a:solidFill>
                  <a:srgbClr val="13294B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Apply to graduate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9688" y="944168"/>
            <a:ext cx="9672626" cy="4969665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565326" y="5355687"/>
            <a:ext cx="4029445" cy="1472579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729430" y="3619500"/>
            <a:ext cx="6733142" cy="19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Required coursework</a:t>
            </a:r>
          </a:p>
          <a:p>
            <a:pPr algn="ctr">
              <a:lnSpc>
                <a:spcPts val="3810"/>
              </a:lnSpc>
            </a:pPr>
            <a:r>
              <a:rPr lang="en-US" sz="2721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Study abroad transcripts</a:t>
            </a:r>
          </a:p>
          <a:p>
            <a:pPr algn="ctr">
              <a:lnSpc>
                <a:spcPts val="3810"/>
              </a:lnSpc>
            </a:pPr>
            <a:r>
              <a:rPr lang="en-US" sz="2721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Declared minor progress</a:t>
            </a:r>
          </a:p>
          <a:p>
            <a:pPr algn="ctr">
              <a:lnSpc>
                <a:spcPts val="3810"/>
              </a:lnSpc>
            </a:pPr>
            <a:r>
              <a:rPr lang="en-US" sz="2721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Hours to graduate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94355" y="980360"/>
            <a:ext cx="520329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5"/>
              </a:lnSpc>
            </a:pPr>
            <a:r>
              <a:rPr lang="en-US" sz="5368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RUN A DEGREE AUDIT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9821" y="1927030"/>
            <a:ext cx="9232359" cy="4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</a:pPr>
            <a:r>
              <a:rPr lang="en-US" sz="2521" b="1" i="1">
                <a:solidFill>
                  <a:srgbClr val="13294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(‘UIUC DARS’ --&gt; Generate an Audit)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9821" y="2665930"/>
            <a:ext cx="9232359" cy="786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LOOK FOR THE </a:t>
            </a:r>
            <a:r>
              <a:rPr lang="en-US" sz="278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 X’S</a:t>
            </a: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2007"/>
              </a:lnSpc>
            </a:pPr>
            <a:r>
              <a:rPr lang="en-US" sz="2788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ARE WE MISSING?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5854" y="434028"/>
            <a:ext cx="6919090" cy="1323281"/>
            <a:chOff x="0" y="0"/>
            <a:chExt cx="13838180" cy="264656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838180" cy="2646561"/>
              <a:chOff x="0" y="0"/>
              <a:chExt cx="2733468" cy="5227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33468" cy="522777"/>
              </a:xfrm>
              <a:custGeom>
                <a:avLst/>
                <a:gdLst/>
                <a:ahLst/>
                <a:cxnLst/>
                <a:rect l="l" t="t" r="r" b="b"/>
                <a:pathLst>
                  <a:path w="2733468" h="522777">
                    <a:moveTo>
                      <a:pt x="74595" y="0"/>
                    </a:moveTo>
                    <a:lnTo>
                      <a:pt x="2658873" y="0"/>
                    </a:lnTo>
                    <a:cubicBezTo>
                      <a:pt x="2678657" y="0"/>
                      <a:pt x="2697630" y="7859"/>
                      <a:pt x="2711619" y="21848"/>
                    </a:cubicBezTo>
                    <a:cubicBezTo>
                      <a:pt x="2725609" y="35838"/>
                      <a:pt x="2733468" y="54811"/>
                      <a:pt x="2733468" y="74595"/>
                    </a:cubicBezTo>
                    <a:lnTo>
                      <a:pt x="2733468" y="448183"/>
                    </a:lnTo>
                    <a:cubicBezTo>
                      <a:pt x="2733468" y="489380"/>
                      <a:pt x="2700070" y="522777"/>
                      <a:pt x="2658873" y="522777"/>
                    </a:cubicBezTo>
                    <a:lnTo>
                      <a:pt x="74595" y="522777"/>
                    </a:lnTo>
                    <a:cubicBezTo>
                      <a:pt x="54811" y="522777"/>
                      <a:pt x="35838" y="514918"/>
                      <a:pt x="21848" y="500929"/>
                    </a:cubicBezTo>
                    <a:cubicBezTo>
                      <a:pt x="7859" y="486940"/>
                      <a:pt x="0" y="467966"/>
                      <a:pt x="0" y="448183"/>
                    </a:cubicBezTo>
                    <a:lnTo>
                      <a:pt x="0" y="74595"/>
                    </a:lnTo>
                    <a:cubicBezTo>
                      <a:pt x="0" y="54811"/>
                      <a:pt x="7859" y="35838"/>
                      <a:pt x="21848" y="21848"/>
                    </a:cubicBezTo>
                    <a:cubicBezTo>
                      <a:pt x="35838" y="7859"/>
                      <a:pt x="54811" y="0"/>
                      <a:pt x="74595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733468" cy="5608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28748" y="354728"/>
              <a:ext cx="8780688" cy="180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15"/>
                </a:lnSpc>
              </a:pPr>
              <a:r>
                <a:rPr lang="en-US" sz="5368">
                  <a:solidFill>
                    <a:srgbClr val="FF5F05"/>
                  </a:solidFill>
                  <a:latin typeface="Anton"/>
                  <a:ea typeface="Anton"/>
                  <a:cs typeface="Anton"/>
                  <a:sym typeface="Anton"/>
                </a:rPr>
                <a:t>NOTES ON AUDITS</a:t>
              </a:r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0" y="0"/>
            <a:ext cx="2111099" cy="2258957"/>
          </a:xfrm>
          <a:custGeom>
            <a:avLst/>
            <a:gdLst/>
            <a:ahLst/>
            <a:cxnLst/>
            <a:rect l="l" t="t" r="r" b="b"/>
            <a:pathLst>
              <a:path w="3166648" h="3388436">
                <a:moveTo>
                  <a:pt x="0" y="3388436"/>
                </a:moveTo>
                <a:lnTo>
                  <a:pt x="3166648" y="3388436"/>
                </a:lnTo>
                <a:lnTo>
                  <a:pt x="3166648" y="0"/>
                </a:lnTo>
                <a:lnTo>
                  <a:pt x="0" y="0"/>
                </a:lnTo>
                <a:lnTo>
                  <a:pt x="0" y="338843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 flipV="1">
            <a:off x="10079699" y="-14237"/>
            <a:ext cx="2111099" cy="2258957"/>
          </a:xfrm>
          <a:custGeom>
            <a:avLst/>
            <a:gdLst/>
            <a:ahLst/>
            <a:cxnLst/>
            <a:rect l="l" t="t" r="r" b="b"/>
            <a:pathLst>
              <a:path w="3166648" h="3388436">
                <a:moveTo>
                  <a:pt x="3166648" y="3388436"/>
                </a:moveTo>
                <a:lnTo>
                  <a:pt x="0" y="3388436"/>
                </a:lnTo>
                <a:lnTo>
                  <a:pt x="0" y="0"/>
                </a:lnTo>
                <a:lnTo>
                  <a:pt x="3166648" y="0"/>
                </a:lnTo>
                <a:lnTo>
                  <a:pt x="3166648" y="338843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1244386" y="2258958"/>
            <a:ext cx="4506479" cy="1743941"/>
            <a:chOff x="0" y="0"/>
            <a:chExt cx="9012958" cy="348788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12958" cy="3487882"/>
              <a:chOff x="0" y="0"/>
              <a:chExt cx="1780337" cy="68896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80337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68896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574434"/>
                    </a:lnTo>
                    <a:cubicBezTo>
                      <a:pt x="1780337" y="604809"/>
                      <a:pt x="1768271" y="633941"/>
                      <a:pt x="1746792" y="655419"/>
                    </a:cubicBezTo>
                    <a:cubicBezTo>
                      <a:pt x="1725313" y="676898"/>
                      <a:pt x="1696182" y="688964"/>
                      <a:pt x="1665807" y="688964"/>
                    </a:cubicBezTo>
                    <a:lnTo>
                      <a:pt x="114530" y="688964"/>
                    </a:lnTo>
                    <a:cubicBezTo>
                      <a:pt x="84155" y="688964"/>
                      <a:pt x="55024" y="676898"/>
                      <a:pt x="33545" y="655419"/>
                    </a:cubicBezTo>
                    <a:cubicBezTo>
                      <a:pt x="12067" y="633941"/>
                      <a:pt x="0" y="604809"/>
                      <a:pt x="0" y="57443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780337" cy="72706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06246" y="498284"/>
              <a:ext cx="7800466" cy="248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There will be a </a:t>
              </a:r>
              <a:r>
                <a:rPr lang="en-US" sz="2333" b="1">
                  <a:solidFill>
                    <a:srgbClr val="FF31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Red X</a:t>
              </a: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</a:p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for the Professional Education section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63353" y="2258958"/>
            <a:ext cx="4506479" cy="1743941"/>
            <a:chOff x="0" y="0"/>
            <a:chExt cx="9012958" cy="348788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9012958" cy="3487882"/>
              <a:chOff x="0" y="0"/>
              <a:chExt cx="1780337" cy="68896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0337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68896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574434"/>
                    </a:lnTo>
                    <a:cubicBezTo>
                      <a:pt x="1780337" y="604809"/>
                      <a:pt x="1768271" y="633941"/>
                      <a:pt x="1746792" y="655419"/>
                    </a:cubicBezTo>
                    <a:cubicBezTo>
                      <a:pt x="1725313" y="676898"/>
                      <a:pt x="1696182" y="688964"/>
                      <a:pt x="1665807" y="688964"/>
                    </a:cubicBezTo>
                    <a:lnTo>
                      <a:pt x="114530" y="688964"/>
                    </a:lnTo>
                    <a:cubicBezTo>
                      <a:pt x="84155" y="688964"/>
                      <a:pt x="55024" y="676898"/>
                      <a:pt x="33545" y="655419"/>
                    </a:cubicBezTo>
                    <a:cubicBezTo>
                      <a:pt x="12067" y="633941"/>
                      <a:pt x="0" y="604809"/>
                      <a:pt x="0" y="57443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780337" cy="72706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95916" y="85534"/>
              <a:ext cx="8221126" cy="333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Endorsements are not declared and won’t have </a:t>
              </a:r>
            </a:p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 dedicated section </a:t>
              </a:r>
            </a:p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on the audit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4386" y="4504549"/>
            <a:ext cx="4506479" cy="1743941"/>
            <a:chOff x="0" y="0"/>
            <a:chExt cx="9012958" cy="348788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9012958" cy="3487882"/>
              <a:chOff x="0" y="0"/>
              <a:chExt cx="1780337" cy="68896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780337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68896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574434"/>
                    </a:lnTo>
                    <a:cubicBezTo>
                      <a:pt x="1780337" y="604809"/>
                      <a:pt x="1768271" y="633941"/>
                      <a:pt x="1746792" y="655419"/>
                    </a:cubicBezTo>
                    <a:cubicBezTo>
                      <a:pt x="1725313" y="676898"/>
                      <a:pt x="1696182" y="688964"/>
                      <a:pt x="1665807" y="688964"/>
                    </a:cubicBezTo>
                    <a:lnTo>
                      <a:pt x="114530" y="688964"/>
                    </a:lnTo>
                    <a:cubicBezTo>
                      <a:pt x="84155" y="688964"/>
                      <a:pt x="55024" y="676898"/>
                      <a:pt x="33545" y="655419"/>
                    </a:cubicBezTo>
                    <a:cubicBezTo>
                      <a:pt x="12067" y="633941"/>
                      <a:pt x="0" y="604809"/>
                      <a:pt x="0" y="57443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780337" cy="72706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06246" y="911034"/>
              <a:ext cx="7800466" cy="1639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Your spring semester will total 15 credit hours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63353" y="4504549"/>
            <a:ext cx="4506479" cy="1743941"/>
            <a:chOff x="0" y="0"/>
            <a:chExt cx="9012958" cy="3487882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012958" cy="3487882"/>
              <a:chOff x="0" y="0"/>
              <a:chExt cx="1780337" cy="68896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780337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68896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574434"/>
                    </a:lnTo>
                    <a:cubicBezTo>
                      <a:pt x="1780337" y="604809"/>
                      <a:pt x="1768271" y="633941"/>
                      <a:pt x="1746792" y="655419"/>
                    </a:cubicBezTo>
                    <a:cubicBezTo>
                      <a:pt x="1725313" y="676898"/>
                      <a:pt x="1696182" y="688964"/>
                      <a:pt x="1665807" y="688964"/>
                    </a:cubicBezTo>
                    <a:lnTo>
                      <a:pt x="114530" y="688964"/>
                    </a:lnTo>
                    <a:cubicBezTo>
                      <a:pt x="84155" y="688964"/>
                      <a:pt x="55024" y="676898"/>
                      <a:pt x="33545" y="655419"/>
                    </a:cubicBezTo>
                    <a:cubicBezTo>
                      <a:pt x="12067" y="633941"/>
                      <a:pt x="0" y="604809"/>
                      <a:pt x="0" y="57443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1780337" cy="72706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06246" y="911034"/>
              <a:ext cx="7800466" cy="1639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Won’t finish your minor?</a:t>
              </a:r>
            </a:p>
            <a:p>
              <a:pPr algn="ctr">
                <a:lnSpc>
                  <a:spcPts val="3267"/>
                </a:lnSpc>
              </a:pPr>
              <a:r>
                <a:rPr lang="en-US" sz="2333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You must cancel it!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7174" y="926195"/>
            <a:ext cx="9576449" cy="4981596"/>
            <a:chOff x="0" y="0"/>
            <a:chExt cx="3783289" cy="1968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289" cy="1968038"/>
            </a:xfrm>
            <a:custGeom>
              <a:avLst/>
              <a:gdLst/>
              <a:ahLst/>
              <a:cxnLst/>
              <a:rect l="l" t="t" r="r" b="b"/>
              <a:pathLst>
                <a:path w="3783289" h="1968038">
                  <a:moveTo>
                    <a:pt x="53896" y="0"/>
                  </a:moveTo>
                  <a:lnTo>
                    <a:pt x="3729393" y="0"/>
                  </a:lnTo>
                  <a:cubicBezTo>
                    <a:pt x="3759159" y="0"/>
                    <a:pt x="3783289" y="24130"/>
                    <a:pt x="3783289" y="53896"/>
                  </a:cubicBezTo>
                  <a:lnTo>
                    <a:pt x="3783289" y="1914142"/>
                  </a:lnTo>
                  <a:cubicBezTo>
                    <a:pt x="3783289" y="1943908"/>
                    <a:pt x="3759159" y="1968038"/>
                    <a:pt x="3729393" y="1968038"/>
                  </a:cubicBezTo>
                  <a:lnTo>
                    <a:pt x="53896" y="1968038"/>
                  </a:lnTo>
                  <a:cubicBezTo>
                    <a:pt x="24130" y="1968038"/>
                    <a:pt x="0" y="1943908"/>
                    <a:pt x="0" y="1914142"/>
                  </a:cubicBezTo>
                  <a:lnTo>
                    <a:pt x="0" y="53896"/>
                  </a:lnTo>
                  <a:cubicBezTo>
                    <a:pt x="0" y="24130"/>
                    <a:pt x="24130" y="0"/>
                    <a:pt x="53896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289" cy="20061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-371170" y="-445405"/>
            <a:ext cx="2563645" cy="27432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7" y="4114800"/>
                </a:lnTo>
                <a:lnTo>
                  <a:pt x="3845467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9871980" y="4288013"/>
            <a:ext cx="2495854" cy="2844800"/>
            <a:chOff x="0" y="0"/>
            <a:chExt cx="4991708" cy="5689600"/>
          </a:xfrm>
        </p:grpSpPr>
        <p:sp>
          <p:nvSpPr>
            <p:cNvPr id="7" name="Freeform 7"/>
            <p:cNvSpPr/>
            <p:nvPr/>
          </p:nvSpPr>
          <p:spPr>
            <a:xfrm flipH="1" flipV="1">
              <a:off x="0" y="0"/>
              <a:ext cx="4788508" cy="5486400"/>
            </a:xfrm>
            <a:custGeom>
              <a:avLst/>
              <a:gdLst/>
              <a:ahLst/>
              <a:cxnLst/>
              <a:rect l="l" t="t" r="r" b="b"/>
              <a:pathLst>
                <a:path w="4788508" h="5486400">
                  <a:moveTo>
                    <a:pt x="4788508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4788508" y="0"/>
                  </a:lnTo>
                  <a:lnTo>
                    <a:pt x="4788508" y="54864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Freeform 8"/>
            <p:cNvSpPr/>
            <p:nvPr/>
          </p:nvSpPr>
          <p:spPr>
            <a:xfrm flipH="1" flipV="1">
              <a:off x="203200" y="203200"/>
              <a:ext cx="4788508" cy="5486400"/>
            </a:xfrm>
            <a:custGeom>
              <a:avLst/>
              <a:gdLst/>
              <a:ahLst/>
              <a:cxnLst/>
              <a:rect l="l" t="t" r="r" b="b"/>
              <a:pathLst>
                <a:path w="4788508" h="5486400">
                  <a:moveTo>
                    <a:pt x="4788508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4788508" y="0"/>
                  </a:lnTo>
                  <a:lnTo>
                    <a:pt x="4788508" y="548640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31640" y="1127280"/>
            <a:ext cx="6728720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5"/>
              </a:lnSpc>
            </a:pPr>
            <a:r>
              <a:rPr lang="en-US" sz="5368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CANCELLING YOUR MINOR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0994" y="2317901"/>
            <a:ext cx="7948809" cy="8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3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If you are unable to complete your minor requirements - </a:t>
            </a:r>
            <a:r>
              <a:rPr lang="en-US" sz="2399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must cancel it</a:t>
            </a:r>
            <a:r>
              <a:rPr lang="en-US" sz="23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 in order for your transcripts to be processed.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0994" y="3850609"/>
            <a:ext cx="8221001" cy="128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399">
                <a:solidFill>
                  <a:srgbClr val="FF5F05"/>
                </a:solidFill>
                <a:latin typeface="Canva Sans"/>
                <a:ea typeface="Canva Sans"/>
                <a:cs typeface="Canva Sans"/>
                <a:sym typeface="Canva Sans"/>
              </a:rPr>
              <a:t>education.illinois.edu/student-resources/undergraduate/forms-petitions-resources</a:t>
            </a:r>
          </a:p>
          <a:p>
            <a:pPr>
              <a:lnSpc>
                <a:spcPts val="3360"/>
              </a:lnSpc>
            </a:pPr>
            <a:r>
              <a:rPr lang="en-US" sz="2399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Campus Minor Forms -&gt; Minor Cancelation Form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7752</TotalTime>
  <Words>1304</Words>
  <Application>Microsoft Macintosh PowerPoint</Application>
  <PresentationFormat>Widescreen</PresentationFormat>
  <Paragraphs>180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Anton</vt:lpstr>
      <vt:lpstr>Anton Italics</vt:lpstr>
      <vt:lpstr>Arial</vt:lpstr>
      <vt:lpstr>Calibri</vt:lpstr>
      <vt:lpstr>Canva Sans</vt:lpstr>
      <vt:lpstr>Canva Sans Bold</vt:lpstr>
      <vt:lpstr>Canva Sans Bold Italics</vt:lpstr>
      <vt:lpstr>Canva Sans Medium</vt:lpstr>
      <vt:lpstr>Gill Sans MT</vt:lpstr>
      <vt:lpstr>Segoe UI</vt:lpstr>
      <vt:lpstr>Wingdings</vt:lpstr>
      <vt:lpstr>Parcel</vt:lpstr>
      <vt:lpstr>Student Teaching Orientation</vt:lpstr>
      <vt:lpstr>agenda</vt:lpstr>
      <vt:lpstr>Applying For Licensure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teaching resources</vt:lpstr>
      <vt:lpstr>All the answers are here!</vt:lpstr>
      <vt:lpstr>When do we find out our placement?</vt:lpstr>
      <vt:lpstr>Background checks and physicals</vt:lpstr>
      <vt:lpstr>When do we start and end?  What about spring Break? What about days off?</vt:lpstr>
      <vt:lpstr>How many hours do I need? What if I get sick?</vt:lpstr>
      <vt:lpstr>A note about Social Media</vt:lpstr>
      <vt:lpstr>What about my supervisor?</vt:lpstr>
      <vt:lpstr>What about lesson plans</vt:lpstr>
      <vt:lpstr>What about subbing?</vt:lpstr>
      <vt:lpstr>guidelines</vt:lpstr>
      <vt:lpstr>To Do LIST</vt:lpstr>
      <vt:lpstr>Final thoughts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Teaching Orientation</dc:title>
  <dc:creator>Talbott, Susan J</dc:creator>
  <cp:lastModifiedBy>Gutzmer, Cara</cp:lastModifiedBy>
  <cp:revision>416</cp:revision>
  <dcterms:created xsi:type="dcterms:W3CDTF">2020-10-26T17:38:22Z</dcterms:created>
  <dcterms:modified xsi:type="dcterms:W3CDTF">2024-11-08T04:53:43Z</dcterms:modified>
</cp:coreProperties>
</file>