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21"/>
  </p:notesMasterIdLst>
  <p:sldIdLst>
    <p:sldId id="256" r:id="rId2"/>
    <p:sldId id="307" r:id="rId3"/>
    <p:sldId id="330" r:id="rId4"/>
    <p:sldId id="329" r:id="rId5"/>
    <p:sldId id="308" r:id="rId6"/>
    <p:sldId id="310" r:id="rId7"/>
    <p:sldId id="327" r:id="rId8"/>
    <p:sldId id="312" r:id="rId9"/>
    <p:sldId id="321" r:id="rId10"/>
    <p:sldId id="313" r:id="rId11"/>
    <p:sldId id="315" r:id="rId12"/>
    <p:sldId id="317" r:id="rId13"/>
    <p:sldId id="318" r:id="rId14"/>
    <p:sldId id="322" r:id="rId15"/>
    <p:sldId id="326" r:id="rId16"/>
    <p:sldId id="328" r:id="rId17"/>
    <p:sldId id="319" r:id="rId18"/>
    <p:sldId id="325" r:id="rId19"/>
    <p:sldId id="31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07" autoAdjust="0"/>
    <p:restoredTop sz="94660"/>
  </p:normalViewPr>
  <p:slideViewPr>
    <p:cSldViewPr snapToGrid="0">
      <p:cViewPr varScale="1">
        <p:scale>
          <a:sx n="125" d="100"/>
          <a:sy n="125" d="100"/>
        </p:scale>
        <p:origin x="16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025148-D8DC-9240-92C8-3C7DE3808902}" type="datetimeFigureOut">
              <a:rPr lang="en-US" smtClean="0"/>
              <a:t>10/22/24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A2E146-7937-A84F-8015-F45D1C87717C}" type="slidenum">
              <a:rPr lang="en-US" smtClean="0"/>
              <a:t>‹#›</a:t>
            </a:fld>
            <a:endParaRPr lang="en-US" dirty="0"/>
          </a:p>
        </p:txBody>
      </p:sp>
    </p:spTree>
    <p:extLst>
      <p:ext uri="{BB962C8B-B14F-4D97-AF65-F5344CB8AC3E}">
        <p14:creationId xmlns:p14="http://schemas.microsoft.com/office/powerpoint/2010/main" val="399457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a:t>10/22/24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a:t>10/22/24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a:t>10/22/24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a:t>10/22/24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a:t>10/22/24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a:t>10/22/24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a:t>10/22/24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a:t>10/22/24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a:t>10/22/24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a:t>10/22/24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a:t>10/22/24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a:t>10/22/24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isbe.net/Pages/Short-Term-Sub-Teach.asp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ducation.illinois.edu/student-resources/undergraduate/undergraduate-advising-support" TargetMode="External"/><Relationship Id="rId2" Type="http://schemas.openxmlformats.org/officeDocument/2006/relationships/hyperlink" Target="https://education.illinois.edu/student-resources/undergraduate/forms-petitions-resourc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ote.illinois.edu/students/licensure-requirements-presentation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ce.education.illinois.edu/current-candidates/elementary" TargetMode="External"/><Relationship Id="rId2" Type="http://schemas.openxmlformats.org/officeDocument/2006/relationships/hyperlink" Target="https://sce.education.illinois.edu/" TargetMode="External"/><Relationship Id="rId1" Type="http://schemas.openxmlformats.org/officeDocument/2006/relationships/slideLayout" Target="../slideLayouts/slideLayout2.xml"/><Relationship Id="rId4" Type="http://schemas.openxmlformats.org/officeDocument/2006/relationships/hyperlink" Target="https://sce.education.illinois.edu/current-candidates/early-childhood"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ducation.illinois.edu/sce/elementary-program/student-information" TargetMode="External"/><Relationship Id="rId2" Type="http://schemas.openxmlformats.org/officeDocument/2006/relationships/hyperlink" Target="https://www.cote.illinois.edu/students/candidate-handboo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3E79A-EE57-B247-AF97-4C7403A6C905}"/>
              </a:ext>
            </a:extLst>
          </p:cNvPr>
          <p:cNvSpPr>
            <a:spLocks noGrp="1"/>
          </p:cNvSpPr>
          <p:nvPr>
            <p:ph type="ctrTitle"/>
          </p:nvPr>
        </p:nvSpPr>
        <p:spPr/>
        <p:txBody>
          <a:bodyPr/>
          <a:lstStyle/>
          <a:p>
            <a:r>
              <a:rPr lang="en-US" dirty="0"/>
              <a:t>Student Teaching Orientation</a:t>
            </a:r>
          </a:p>
        </p:txBody>
      </p:sp>
      <p:sp>
        <p:nvSpPr>
          <p:cNvPr id="3" name="Subtitle 2">
            <a:extLst>
              <a:ext uri="{FF2B5EF4-FFF2-40B4-BE49-F238E27FC236}">
                <a16:creationId xmlns:a16="http://schemas.microsoft.com/office/drawing/2014/main" id="{C78801B3-FA9E-464C-BC94-3BC1EDD60C00}"/>
              </a:ext>
            </a:extLst>
          </p:cNvPr>
          <p:cNvSpPr>
            <a:spLocks noGrp="1"/>
          </p:cNvSpPr>
          <p:nvPr>
            <p:ph type="subTitle" idx="1"/>
          </p:nvPr>
        </p:nvSpPr>
        <p:spPr/>
        <p:txBody>
          <a:bodyPr vert="horz" lIns="91440" tIns="45720" rIns="91440" bIns="45720" rtlCol="0" anchor="t">
            <a:normAutofit lnSpcReduction="10000"/>
          </a:bodyPr>
          <a:lstStyle/>
          <a:p>
            <a:r>
              <a:rPr lang="en-US" dirty="0"/>
              <a:t>CLASS OF 2025!</a:t>
            </a:r>
          </a:p>
          <a:p>
            <a:r>
              <a:rPr lang="en-US" dirty="0"/>
              <a:t>Early Childhood and Elementary Education</a:t>
            </a:r>
          </a:p>
          <a:p>
            <a:r>
              <a:rPr lang="en-US" dirty="0"/>
              <a:t>Office of School and Community Experiences</a:t>
            </a:r>
          </a:p>
        </p:txBody>
      </p:sp>
    </p:spTree>
    <p:extLst>
      <p:ext uri="{BB962C8B-B14F-4D97-AF65-F5344CB8AC3E}">
        <p14:creationId xmlns:p14="http://schemas.microsoft.com/office/powerpoint/2010/main" val="2736501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3CB6D-0209-FC46-B272-5AC25647C0A7}"/>
              </a:ext>
            </a:extLst>
          </p:cNvPr>
          <p:cNvSpPr>
            <a:spLocks noGrp="1"/>
          </p:cNvSpPr>
          <p:nvPr>
            <p:ph type="title"/>
          </p:nvPr>
        </p:nvSpPr>
        <p:spPr/>
        <p:txBody>
          <a:bodyPr>
            <a:normAutofit fontScale="90000"/>
          </a:bodyPr>
          <a:lstStyle/>
          <a:p>
            <a:r>
              <a:rPr lang="en-US" dirty="0"/>
              <a:t>When do we start and end? </a:t>
            </a:r>
            <a:br>
              <a:rPr lang="en-US" dirty="0"/>
            </a:br>
            <a:r>
              <a:rPr lang="en-US" dirty="0"/>
              <a:t>What about spring Break?</a:t>
            </a:r>
            <a:br>
              <a:rPr lang="en-US" dirty="0"/>
            </a:br>
            <a:r>
              <a:rPr lang="en-US" dirty="0"/>
              <a:t>What about days off?</a:t>
            </a:r>
          </a:p>
        </p:txBody>
      </p:sp>
      <p:sp>
        <p:nvSpPr>
          <p:cNvPr id="3" name="Content Placeholder 2">
            <a:extLst>
              <a:ext uri="{FF2B5EF4-FFF2-40B4-BE49-F238E27FC236}">
                <a16:creationId xmlns:a16="http://schemas.microsoft.com/office/drawing/2014/main" id="{9F4BC96F-6782-8644-8ABA-2EC1B20DBDC6}"/>
              </a:ext>
            </a:extLst>
          </p:cNvPr>
          <p:cNvSpPr>
            <a:spLocks noGrp="1"/>
          </p:cNvSpPr>
          <p:nvPr>
            <p:ph idx="1"/>
          </p:nvPr>
        </p:nvSpPr>
        <p:spPr/>
        <p:txBody>
          <a:bodyPr vert="horz" lIns="91440" tIns="45720" rIns="91440" bIns="45720" rtlCol="0" anchor="t">
            <a:normAutofit fontScale="70000" lnSpcReduction="20000"/>
          </a:bodyPr>
          <a:lstStyle/>
          <a:p>
            <a:r>
              <a:rPr lang="en-US" sz="1500" dirty="0"/>
              <a:t>January 6 – April 25</a:t>
            </a:r>
            <a:endParaRPr lang="en-US" dirty="0"/>
          </a:p>
          <a:p>
            <a:endParaRPr lang="en-US" sz="1500" dirty="0"/>
          </a:p>
          <a:p>
            <a:r>
              <a:rPr lang="en-US" sz="1500" dirty="0"/>
              <a:t>Contractual hours, five days per week</a:t>
            </a:r>
            <a:endParaRPr lang="en-US" dirty="0"/>
          </a:p>
          <a:p>
            <a:endParaRPr lang="en-US" sz="1500" dirty="0"/>
          </a:p>
          <a:p>
            <a:r>
              <a:rPr lang="en-US" sz="1500" dirty="0"/>
              <a:t>You will have spring break according to your district's calendar</a:t>
            </a:r>
          </a:p>
          <a:p>
            <a:endParaRPr lang="en-US" sz="1500" dirty="0"/>
          </a:p>
          <a:p>
            <a:r>
              <a:rPr lang="en-US" sz="1500" dirty="0"/>
              <a:t>You follow your school’s calendar for days off.  You attend all faculty meetings, professional development, and conference days </a:t>
            </a:r>
          </a:p>
          <a:p>
            <a:endParaRPr lang="en-US" sz="1500" dirty="0"/>
          </a:p>
          <a:p>
            <a:r>
              <a:rPr lang="en-US" sz="1500" dirty="0"/>
              <a:t>Do what your coop does! </a:t>
            </a:r>
          </a:p>
          <a:p>
            <a:endParaRPr lang="en-US" sz="1500" dirty="0"/>
          </a:p>
          <a:p>
            <a:r>
              <a:rPr lang="en-US" sz="1500" dirty="0"/>
              <a:t>20 days of full takeover</a:t>
            </a:r>
          </a:p>
          <a:p>
            <a:endParaRPr lang="en-US" dirty="0"/>
          </a:p>
          <a:p>
            <a:endParaRPr lang="en-US" dirty="0"/>
          </a:p>
        </p:txBody>
      </p:sp>
    </p:spTree>
    <p:extLst>
      <p:ext uri="{BB962C8B-B14F-4D97-AF65-F5344CB8AC3E}">
        <p14:creationId xmlns:p14="http://schemas.microsoft.com/office/powerpoint/2010/main" val="1987808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5F24A-35D1-584B-8E7D-38B4430980F5}"/>
              </a:ext>
            </a:extLst>
          </p:cNvPr>
          <p:cNvSpPr>
            <a:spLocks noGrp="1"/>
          </p:cNvSpPr>
          <p:nvPr>
            <p:ph type="title"/>
          </p:nvPr>
        </p:nvSpPr>
        <p:spPr/>
        <p:txBody>
          <a:bodyPr/>
          <a:lstStyle/>
          <a:p>
            <a:r>
              <a:rPr lang="en-US"/>
              <a:t>How many hours do I need?</a:t>
            </a:r>
            <a:br>
              <a:rPr lang="en-US"/>
            </a:br>
            <a:r>
              <a:rPr lang="en-US"/>
              <a:t>What if I get sick?</a:t>
            </a:r>
          </a:p>
        </p:txBody>
      </p:sp>
      <p:sp>
        <p:nvSpPr>
          <p:cNvPr id="3" name="Content Placeholder 2">
            <a:extLst>
              <a:ext uri="{FF2B5EF4-FFF2-40B4-BE49-F238E27FC236}">
                <a16:creationId xmlns:a16="http://schemas.microsoft.com/office/drawing/2014/main" id="{86CC7B8A-BBB5-F342-A0F8-61E7FEE9E828}"/>
              </a:ext>
            </a:extLst>
          </p:cNvPr>
          <p:cNvSpPr>
            <a:spLocks noGrp="1"/>
          </p:cNvSpPr>
          <p:nvPr>
            <p:ph idx="1"/>
          </p:nvPr>
        </p:nvSpPr>
        <p:spPr/>
        <p:txBody>
          <a:bodyPr vert="horz" lIns="91440" tIns="45720" rIns="91440" bIns="45720" rtlCol="0" anchor="t">
            <a:normAutofit fontScale="62500" lnSpcReduction="20000"/>
          </a:bodyPr>
          <a:lstStyle/>
          <a:p>
            <a:r>
              <a:rPr lang="en-US" dirty="0"/>
              <a:t>You will earn over 600 hours during your student teaching experience. </a:t>
            </a:r>
          </a:p>
          <a:p>
            <a:endParaRPr lang="en-US" dirty="0"/>
          </a:p>
          <a:p>
            <a:pPr marL="285750" indent="-285750"/>
            <a:r>
              <a:rPr lang="en-US" dirty="0"/>
              <a:t>4 sick days (do not need to be made up)</a:t>
            </a:r>
          </a:p>
          <a:p>
            <a:pPr marL="285750" indent="-285750"/>
            <a:endParaRPr lang="en-US" dirty="0"/>
          </a:p>
          <a:p>
            <a:pPr marL="285750" indent="-285750"/>
            <a:r>
              <a:rPr lang="en-US" dirty="0"/>
              <a:t>1 professional day (to attend a job fair, go to an interview, etc.)</a:t>
            </a:r>
          </a:p>
          <a:p>
            <a:pPr marL="285750" indent="-285750"/>
            <a:endParaRPr lang="en-US" dirty="0"/>
          </a:p>
          <a:p>
            <a:pPr marL="285750" indent="-285750"/>
            <a:r>
              <a:rPr lang="en-US" dirty="0"/>
              <a:t>Days exceeding these excused absences will be added on as attendance days after April 25</a:t>
            </a:r>
          </a:p>
          <a:p>
            <a:pPr marL="285750" indent="-285750"/>
            <a:endParaRPr lang="en-US" dirty="0"/>
          </a:p>
          <a:p>
            <a:pPr marL="285750" indent="-285750"/>
            <a:r>
              <a:rPr lang="en-US" dirty="0"/>
              <a:t>If you are responsible for teaching on a day you are absent, you must provide sub plans for your cooperating teacher</a:t>
            </a:r>
          </a:p>
          <a:p>
            <a:pPr marL="285750" indent="-285750"/>
            <a:endParaRPr lang="en-US" dirty="0"/>
          </a:p>
          <a:p>
            <a:pPr marL="285750" indent="-285750"/>
            <a:r>
              <a:rPr lang="en-US" dirty="0"/>
              <a:t>MUST INFORM SUPERVISOR AND COOPERATING TEACHER</a:t>
            </a:r>
          </a:p>
          <a:p>
            <a:pPr marL="457200" lvl="2" indent="0">
              <a:buNone/>
            </a:pPr>
            <a:endParaRPr lang="en-US" dirty="0"/>
          </a:p>
          <a:p>
            <a:pPr lvl="2"/>
            <a:endParaRPr lang="en-US" dirty="0"/>
          </a:p>
          <a:p>
            <a:pPr marL="457200" lvl="2" indent="0">
              <a:buNone/>
            </a:pPr>
            <a:endParaRPr lang="en-US" dirty="0"/>
          </a:p>
        </p:txBody>
      </p:sp>
    </p:spTree>
    <p:extLst>
      <p:ext uri="{BB962C8B-B14F-4D97-AF65-F5344CB8AC3E}">
        <p14:creationId xmlns:p14="http://schemas.microsoft.com/office/powerpoint/2010/main" val="3262867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7FFA5-E34F-4D46-BDFA-8FDD7172959A}"/>
              </a:ext>
            </a:extLst>
          </p:cNvPr>
          <p:cNvSpPr>
            <a:spLocks noGrp="1"/>
          </p:cNvSpPr>
          <p:nvPr>
            <p:ph type="title"/>
          </p:nvPr>
        </p:nvSpPr>
        <p:spPr/>
        <p:txBody>
          <a:bodyPr/>
          <a:lstStyle/>
          <a:p>
            <a:r>
              <a:rPr lang="en-US"/>
              <a:t>What about my supervisor?</a:t>
            </a:r>
          </a:p>
        </p:txBody>
      </p:sp>
      <p:sp>
        <p:nvSpPr>
          <p:cNvPr id="3" name="Content Placeholder 2">
            <a:extLst>
              <a:ext uri="{FF2B5EF4-FFF2-40B4-BE49-F238E27FC236}">
                <a16:creationId xmlns:a16="http://schemas.microsoft.com/office/drawing/2014/main" id="{BD5E50FF-5BEF-C449-8016-4EC4DE0C7D3D}"/>
              </a:ext>
            </a:extLst>
          </p:cNvPr>
          <p:cNvSpPr>
            <a:spLocks noGrp="1"/>
          </p:cNvSpPr>
          <p:nvPr>
            <p:ph idx="1"/>
          </p:nvPr>
        </p:nvSpPr>
        <p:spPr>
          <a:xfrm>
            <a:off x="2231136" y="2638044"/>
            <a:ext cx="7729728" cy="4213938"/>
          </a:xfrm>
        </p:spPr>
        <p:txBody>
          <a:bodyPr vert="horz" lIns="91440" tIns="45720" rIns="91440" bIns="45720" rtlCol="0" anchor="t">
            <a:noAutofit/>
          </a:bodyPr>
          <a:lstStyle/>
          <a:p>
            <a:r>
              <a:rPr lang="en-US" sz="1400" dirty="0"/>
              <a:t>You will meet your spring supervisor on Friday, November 15 at 8am. If you are teaching up north, you will Zoom with your supervisor. ELED folks, plan to Zoom from the Ed Building so you can make it to your 9am class on time.</a:t>
            </a:r>
          </a:p>
          <a:p>
            <a:pPr marL="0" indent="0">
              <a:buNone/>
            </a:pPr>
            <a:endParaRPr lang="en-US" sz="1400" dirty="0"/>
          </a:p>
          <a:p>
            <a:r>
              <a:rPr lang="en-US" sz="1400" dirty="0"/>
              <a:t>Supervisors will hold an opening meeting with students and coops to review the semester’s requirements.</a:t>
            </a:r>
          </a:p>
          <a:p>
            <a:pPr marL="0" indent="0">
              <a:buNone/>
            </a:pPr>
            <a:endParaRPr lang="en-US" sz="1400" dirty="0"/>
          </a:p>
          <a:p>
            <a:r>
              <a:rPr lang="en-US" sz="1400" dirty="0"/>
              <a:t>Supervisors conduct observations a minimum of five times over the semester.</a:t>
            </a:r>
          </a:p>
          <a:p>
            <a:endParaRPr lang="en-US" sz="1400" dirty="0"/>
          </a:p>
          <a:p>
            <a:r>
              <a:rPr lang="en-US" sz="1400" dirty="0"/>
              <a:t>You will send lesson plans in advance of the observations and will pre- and post-conference as you did this fall. </a:t>
            </a:r>
          </a:p>
          <a:p>
            <a:endParaRPr lang="en-US" sz="1400" dirty="0"/>
          </a:p>
          <a:p>
            <a:r>
              <a:rPr lang="en-US" sz="1400" dirty="0"/>
              <a:t>Midterm and final evaluation with your coop and your supervisor.</a:t>
            </a:r>
          </a:p>
          <a:p>
            <a:endParaRPr lang="en-US" sz="1400" dirty="0"/>
          </a:p>
          <a:p>
            <a:r>
              <a:rPr lang="en-US" sz="1400" dirty="0"/>
              <a:t>Seminar is arranged with your supervisor.</a:t>
            </a:r>
          </a:p>
          <a:p>
            <a:pPr marL="0" indent="0">
              <a:buNone/>
            </a:pPr>
            <a:endParaRPr lang="en-US" sz="1200" dirty="0"/>
          </a:p>
          <a:p>
            <a:endParaRPr lang="en-US" dirty="0"/>
          </a:p>
        </p:txBody>
      </p:sp>
    </p:spTree>
    <p:extLst>
      <p:ext uri="{BB962C8B-B14F-4D97-AF65-F5344CB8AC3E}">
        <p14:creationId xmlns:p14="http://schemas.microsoft.com/office/powerpoint/2010/main" val="1183222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29AEB-CC15-4140-AD95-9E500B5D2857}"/>
              </a:ext>
            </a:extLst>
          </p:cNvPr>
          <p:cNvSpPr>
            <a:spLocks noGrp="1"/>
          </p:cNvSpPr>
          <p:nvPr>
            <p:ph type="title"/>
          </p:nvPr>
        </p:nvSpPr>
        <p:spPr/>
        <p:txBody>
          <a:bodyPr/>
          <a:lstStyle/>
          <a:p>
            <a:r>
              <a:rPr lang="en-US" dirty="0"/>
              <a:t>What about lesson plans</a:t>
            </a:r>
          </a:p>
        </p:txBody>
      </p:sp>
      <p:sp>
        <p:nvSpPr>
          <p:cNvPr id="3" name="Content Placeholder 2">
            <a:extLst>
              <a:ext uri="{FF2B5EF4-FFF2-40B4-BE49-F238E27FC236}">
                <a16:creationId xmlns:a16="http://schemas.microsoft.com/office/drawing/2014/main" id="{B1E08DC1-C692-CC44-99FA-BAD514939D9E}"/>
              </a:ext>
            </a:extLst>
          </p:cNvPr>
          <p:cNvSpPr>
            <a:spLocks noGrp="1"/>
          </p:cNvSpPr>
          <p:nvPr>
            <p:ph idx="1"/>
          </p:nvPr>
        </p:nvSpPr>
        <p:spPr/>
        <p:txBody>
          <a:bodyPr vert="horz" lIns="91440" tIns="45720" rIns="91440" bIns="45720" rtlCol="0" anchor="t">
            <a:normAutofit/>
          </a:bodyPr>
          <a:lstStyle/>
          <a:p>
            <a:pPr marL="0" indent="0">
              <a:buNone/>
            </a:pPr>
            <a:endParaRPr lang="en-US" dirty="0"/>
          </a:p>
          <a:p>
            <a:r>
              <a:rPr lang="en-US" dirty="0"/>
              <a:t>Plans will grow in detail as you begin to assume more responsibility</a:t>
            </a:r>
          </a:p>
          <a:p>
            <a:endParaRPr lang="en-US" dirty="0"/>
          </a:p>
          <a:p>
            <a:r>
              <a:rPr lang="en-US" dirty="0"/>
              <a:t>Consider using an online planning tool for your convenience. I really liked Planbook.com. </a:t>
            </a:r>
            <a:r>
              <a:rPr lang="en-US" dirty="0">
                <a:sym typeface="Wingdings" pitchFamily="2" charset="2"/>
              </a:rPr>
              <a:t></a:t>
            </a:r>
            <a:endParaRPr lang="en-US" dirty="0"/>
          </a:p>
        </p:txBody>
      </p:sp>
    </p:spTree>
    <p:extLst>
      <p:ext uri="{BB962C8B-B14F-4D97-AF65-F5344CB8AC3E}">
        <p14:creationId xmlns:p14="http://schemas.microsoft.com/office/powerpoint/2010/main" val="645226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EE5D7-A416-AECD-F1C5-68C19C5EC78C}"/>
              </a:ext>
            </a:extLst>
          </p:cNvPr>
          <p:cNvSpPr>
            <a:spLocks noGrp="1"/>
          </p:cNvSpPr>
          <p:nvPr>
            <p:ph type="title"/>
          </p:nvPr>
        </p:nvSpPr>
        <p:spPr/>
        <p:txBody>
          <a:bodyPr/>
          <a:lstStyle/>
          <a:p>
            <a:r>
              <a:rPr lang="en-US" dirty="0"/>
              <a:t>What about subbing?</a:t>
            </a:r>
          </a:p>
        </p:txBody>
      </p:sp>
      <p:sp>
        <p:nvSpPr>
          <p:cNvPr id="3" name="Content Placeholder 2">
            <a:extLst>
              <a:ext uri="{FF2B5EF4-FFF2-40B4-BE49-F238E27FC236}">
                <a16:creationId xmlns:a16="http://schemas.microsoft.com/office/drawing/2014/main" id="{3387015A-2A65-E945-E9C6-4B8ECB6FB623}"/>
              </a:ext>
            </a:extLst>
          </p:cNvPr>
          <p:cNvSpPr>
            <a:spLocks noGrp="1"/>
          </p:cNvSpPr>
          <p:nvPr>
            <p:ph idx="1"/>
          </p:nvPr>
        </p:nvSpPr>
        <p:spPr/>
        <p:txBody>
          <a:bodyPr vert="horz" lIns="91440" tIns="45720" rIns="91440" bIns="45720" rtlCol="0" anchor="t">
            <a:normAutofit/>
          </a:bodyPr>
          <a:lstStyle/>
          <a:p>
            <a:pPr marL="285750" indent="-285750" algn="ctr"/>
            <a:r>
              <a:rPr lang="en-US" dirty="0">
                <a:ea typeface="+mn-lt"/>
                <a:cs typeface="+mn-lt"/>
              </a:rPr>
              <a:t>Candidates can apply for a substitute teaching license through the Illinois State Board of Education: </a:t>
            </a:r>
            <a:r>
              <a:rPr lang="en-US" dirty="0">
                <a:ea typeface="+mn-lt"/>
                <a:cs typeface="+mn-lt"/>
                <a:hlinkClick r:id="rId2"/>
              </a:rPr>
              <a:t>https://www.isbe.net/Pages/Short-Term-Sub-Teach.aspx</a:t>
            </a:r>
            <a:endParaRPr lang="en-US" dirty="0"/>
          </a:p>
          <a:p>
            <a:r>
              <a:rPr lang="en-US" dirty="0">
                <a:ea typeface="+mn-lt"/>
                <a:cs typeface="+mn-lt"/>
              </a:rPr>
              <a:t>Most candidates qualify for both the general license and the short-term license. We recommend the general license!</a:t>
            </a:r>
            <a:endParaRPr lang="en-US" dirty="0"/>
          </a:p>
          <a:p>
            <a:r>
              <a:rPr lang="en-US" dirty="0">
                <a:ea typeface="+mn-lt"/>
                <a:cs typeface="+mn-lt"/>
              </a:rPr>
              <a:t>Questions about the application process should be directed to the Illinois State Board of Education or our Regional Office of Education (ROE 9). </a:t>
            </a:r>
            <a:endParaRPr lang="en-US" dirty="0"/>
          </a:p>
          <a:p>
            <a:r>
              <a:rPr lang="en-US" dirty="0">
                <a:ea typeface="+mn-lt"/>
                <a:cs typeface="+mn-lt"/>
              </a:rPr>
              <a:t>After receiving a license, candidates may apply for sub positions at their preferred districts online. Questions about this application process should be directed to the district of interest.</a:t>
            </a:r>
            <a:endParaRPr lang="en-US" dirty="0"/>
          </a:p>
          <a:p>
            <a:endParaRPr lang="en-US" dirty="0"/>
          </a:p>
        </p:txBody>
      </p:sp>
    </p:spTree>
    <p:extLst>
      <p:ext uri="{BB962C8B-B14F-4D97-AF65-F5344CB8AC3E}">
        <p14:creationId xmlns:p14="http://schemas.microsoft.com/office/powerpoint/2010/main" val="2786409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BAA35-711D-B937-7F57-AF1F210FEF40}"/>
              </a:ext>
            </a:extLst>
          </p:cNvPr>
          <p:cNvSpPr>
            <a:spLocks noGrp="1"/>
          </p:cNvSpPr>
          <p:nvPr>
            <p:ph type="title"/>
          </p:nvPr>
        </p:nvSpPr>
        <p:spPr/>
        <p:txBody>
          <a:bodyPr/>
          <a:lstStyle/>
          <a:p>
            <a:r>
              <a:rPr lang="en-US" dirty="0"/>
              <a:t>guidelines</a:t>
            </a:r>
          </a:p>
        </p:txBody>
      </p:sp>
      <p:sp>
        <p:nvSpPr>
          <p:cNvPr id="3" name="Content Placeholder 2">
            <a:extLst>
              <a:ext uri="{FF2B5EF4-FFF2-40B4-BE49-F238E27FC236}">
                <a16:creationId xmlns:a16="http://schemas.microsoft.com/office/drawing/2014/main" id="{A2BA9C5D-4EC0-D8C7-CB3B-9838E6A9786A}"/>
              </a:ext>
            </a:extLst>
          </p:cNvPr>
          <p:cNvSpPr>
            <a:spLocks noGrp="1"/>
          </p:cNvSpPr>
          <p:nvPr>
            <p:ph idx="1"/>
          </p:nvPr>
        </p:nvSpPr>
        <p:spPr/>
        <p:txBody>
          <a:bodyPr vert="horz" lIns="91440" tIns="45720" rIns="91440" bIns="45720" rtlCol="0" anchor="t">
            <a:normAutofit/>
          </a:bodyPr>
          <a:lstStyle/>
          <a:p>
            <a:r>
              <a:rPr lang="en-US" b="1" dirty="0"/>
              <a:t>You can only sub for your cooperating </a:t>
            </a:r>
            <a:r>
              <a:rPr lang="en-US" b="1"/>
              <a:t>teacher </a:t>
            </a:r>
          </a:p>
          <a:p>
            <a:pPr marL="0" indent="0">
              <a:buNone/>
            </a:pPr>
            <a:endParaRPr lang="en-US" b="1" dirty="0"/>
          </a:p>
          <a:p>
            <a:r>
              <a:rPr lang="en-US" dirty="0"/>
              <a:t>Ten days maximum </a:t>
            </a:r>
          </a:p>
          <a:p>
            <a:pPr lvl="1"/>
            <a:r>
              <a:rPr lang="en-US" dirty="0"/>
              <a:t>Five prior to takeover</a:t>
            </a:r>
          </a:p>
          <a:p>
            <a:pPr lvl="1"/>
            <a:r>
              <a:rPr lang="en-US" dirty="0"/>
              <a:t>Five during/after takeover</a:t>
            </a:r>
          </a:p>
          <a:p>
            <a:pPr lvl="1"/>
            <a:endParaRPr lang="en-US" dirty="0"/>
          </a:p>
          <a:p>
            <a:r>
              <a:rPr lang="en-US" dirty="0"/>
              <a:t>During breaks and after student teaching is completed, you are free to sub wherever you'd like. You'd treat it like a regular job.</a:t>
            </a:r>
          </a:p>
          <a:p>
            <a:pPr marL="0" indent="0">
              <a:buNone/>
            </a:pPr>
            <a:endParaRPr lang="en-US" dirty="0"/>
          </a:p>
        </p:txBody>
      </p:sp>
    </p:spTree>
    <p:extLst>
      <p:ext uri="{BB962C8B-B14F-4D97-AF65-F5344CB8AC3E}">
        <p14:creationId xmlns:p14="http://schemas.microsoft.com/office/powerpoint/2010/main" val="2768370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C304-16D8-7CAB-BD60-2501907D39C5}"/>
              </a:ext>
            </a:extLst>
          </p:cNvPr>
          <p:cNvSpPr>
            <a:spLocks noGrp="1"/>
          </p:cNvSpPr>
          <p:nvPr>
            <p:ph type="title"/>
          </p:nvPr>
        </p:nvSpPr>
        <p:spPr/>
        <p:txBody>
          <a:bodyPr/>
          <a:lstStyle/>
          <a:p>
            <a:r>
              <a:rPr lang="en-US" dirty="0"/>
              <a:t>Action items</a:t>
            </a:r>
          </a:p>
        </p:txBody>
      </p:sp>
      <p:sp>
        <p:nvSpPr>
          <p:cNvPr id="3" name="Content Placeholder 2">
            <a:extLst>
              <a:ext uri="{FF2B5EF4-FFF2-40B4-BE49-F238E27FC236}">
                <a16:creationId xmlns:a16="http://schemas.microsoft.com/office/drawing/2014/main" id="{452F143C-45C6-104B-3AEF-E49F3092497E}"/>
              </a:ext>
            </a:extLst>
          </p:cNvPr>
          <p:cNvSpPr>
            <a:spLocks noGrp="1"/>
          </p:cNvSpPr>
          <p:nvPr>
            <p:ph idx="1"/>
          </p:nvPr>
        </p:nvSpPr>
        <p:spPr/>
        <p:txBody>
          <a:bodyPr/>
          <a:lstStyle/>
          <a:p>
            <a:pPr>
              <a:buFont typeface="Wingdings" pitchFamily="2" charset="2"/>
              <a:buChar char="q"/>
            </a:pPr>
            <a:r>
              <a:rPr lang="en-US" dirty="0"/>
              <a:t>Apply for licensure on your </a:t>
            </a:r>
            <a:r>
              <a:rPr lang="en-US" dirty="0" err="1"/>
              <a:t>CoTE</a:t>
            </a:r>
            <a:r>
              <a:rPr lang="en-US" dirty="0"/>
              <a:t> portal (DO THIS NOW)</a:t>
            </a:r>
          </a:p>
          <a:p>
            <a:pPr>
              <a:buFont typeface="Wingdings" pitchFamily="2" charset="2"/>
              <a:buChar char="q"/>
            </a:pPr>
            <a:r>
              <a:rPr lang="en-US" dirty="0"/>
              <a:t>Plan to add yourself to the graduation list</a:t>
            </a:r>
          </a:p>
          <a:p>
            <a:pPr>
              <a:buFont typeface="Wingdings" pitchFamily="2" charset="2"/>
              <a:buChar char="q"/>
            </a:pPr>
            <a:r>
              <a:rPr lang="en-US" dirty="0"/>
              <a:t>Contact Sue if you have not yet passed the content test</a:t>
            </a:r>
          </a:p>
          <a:p>
            <a:pPr>
              <a:buFont typeface="Wingdings" pitchFamily="2" charset="2"/>
              <a:buChar char="q"/>
            </a:pPr>
            <a:r>
              <a:rPr lang="en-US" dirty="0"/>
              <a:t>Wait patiently for your placement letter and CONTACT YOUR NEW COOPERATING TEACHER IMMEDIATELY UPON RECEIVING IT</a:t>
            </a:r>
          </a:p>
          <a:p>
            <a:pPr>
              <a:buFont typeface="Wingdings" pitchFamily="2" charset="2"/>
              <a:buChar char="q"/>
            </a:pPr>
            <a:r>
              <a:rPr lang="en-US" dirty="0"/>
              <a:t>Begin your background check as soon as information becomes available</a:t>
            </a:r>
          </a:p>
          <a:p>
            <a:pPr>
              <a:buFont typeface="Wingdings" pitchFamily="2" charset="2"/>
              <a:buChar char="q"/>
            </a:pPr>
            <a:r>
              <a:rPr lang="en-US" dirty="0"/>
              <a:t>Apply to be a substitute teacher in your student teaching district</a:t>
            </a:r>
          </a:p>
          <a:p>
            <a:pPr>
              <a:buFont typeface="Wingdings" pitchFamily="2" charset="2"/>
              <a:buChar char="q"/>
            </a:pPr>
            <a:r>
              <a:rPr lang="en-US" dirty="0"/>
              <a:t>KEEP BEING AWESOME!</a:t>
            </a:r>
          </a:p>
        </p:txBody>
      </p:sp>
    </p:spTree>
    <p:extLst>
      <p:ext uri="{BB962C8B-B14F-4D97-AF65-F5344CB8AC3E}">
        <p14:creationId xmlns:p14="http://schemas.microsoft.com/office/powerpoint/2010/main" val="44270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DE3EB-00F7-EB4E-B63E-FB909465ADC7}"/>
              </a:ext>
            </a:extLst>
          </p:cNvPr>
          <p:cNvSpPr>
            <a:spLocks noGrp="1"/>
          </p:cNvSpPr>
          <p:nvPr>
            <p:ph type="title"/>
          </p:nvPr>
        </p:nvSpPr>
        <p:spPr/>
        <p:txBody>
          <a:bodyPr/>
          <a:lstStyle/>
          <a:p>
            <a:r>
              <a:rPr lang="en-US" dirty="0"/>
              <a:t>Final thoughts</a:t>
            </a:r>
          </a:p>
        </p:txBody>
      </p:sp>
      <p:sp>
        <p:nvSpPr>
          <p:cNvPr id="3" name="Content Placeholder 2">
            <a:extLst>
              <a:ext uri="{FF2B5EF4-FFF2-40B4-BE49-F238E27FC236}">
                <a16:creationId xmlns:a16="http://schemas.microsoft.com/office/drawing/2014/main" id="{345A9E83-8C1B-0745-A723-5A7351B4E336}"/>
              </a:ext>
            </a:extLst>
          </p:cNvPr>
          <p:cNvSpPr>
            <a:spLocks noGrp="1"/>
          </p:cNvSpPr>
          <p:nvPr>
            <p:ph idx="1"/>
          </p:nvPr>
        </p:nvSpPr>
        <p:spPr/>
        <p:txBody>
          <a:bodyPr/>
          <a:lstStyle/>
          <a:p>
            <a:r>
              <a:rPr lang="en-US" dirty="0"/>
              <a:t>This is it!  Your time to shine! </a:t>
            </a:r>
          </a:p>
          <a:p>
            <a:endParaRPr lang="en-US" dirty="0"/>
          </a:p>
          <a:p>
            <a:r>
              <a:rPr lang="en-US" dirty="0"/>
              <a:t>Good communication and a high level of professionalism are critical to your success! We are all here to support you, so always feel free to reach out with questions, concerns, and celebrations!</a:t>
            </a:r>
          </a:p>
          <a:p>
            <a:endParaRPr lang="en-US" dirty="0"/>
          </a:p>
          <a:p>
            <a:pPr marL="0" indent="0" algn="ctr">
              <a:buNone/>
            </a:pPr>
            <a:r>
              <a:rPr lang="en-US" dirty="0"/>
              <a:t>YOU GOT THIS!</a:t>
            </a:r>
          </a:p>
        </p:txBody>
      </p:sp>
      <p:pic>
        <p:nvPicPr>
          <p:cNvPr id="5" name="Graphic 4" descr="Dim (Smaller Sun)">
            <a:extLst>
              <a:ext uri="{FF2B5EF4-FFF2-40B4-BE49-F238E27FC236}">
                <a16:creationId xmlns:a16="http://schemas.microsoft.com/office/drawing/2014/main" id="{8CCB4431-6FA1-3C45-B024-8CC2387CA6C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81223" y="2405130"/>
            <a:ext cx="914400" cy="914400"/>
          </a:xfrm>
          <a:prstGeom prst="rect">
            <a:avLst/>
          </a:prstGeom>
        </p:spPr>
      </p:pic>
    </p:spTree>
    <p:extLst>
      <p:ext uri="{BB962C8B-B14F-4D97-AF65-F5344CB8AC3E}">
        <p14:creationId xmlns:p14="http://schemas.microsoft.com/office/powerpoint/2010/main" val="8217174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picture containing text&#10;&#10;Description automatically generated">
            <a:extLst>
              <a:ext uri="{FF2B5EF4-FFF2-40B4-BE49-F238E27FC236}">
                <a16:creationId xmlns:a16="http://schemas.microsoft.com/office/drawing/2014/main" id="{ED23336F-20FB-7878-AE0F-7CE5A6B5B0B8}"/>
              </a:ext>
            </a:extLst>
          </p:cNvPr>
          <p:cNvPicPr>
            <a:picLocks noChangeAspect="1"/>
          </p:cNvPicPr>
          <p:nvPr/>
        </p:nvPicPr>
        <p:blipFill>
          <a:blip r:embed="rId2"/>
          <a:stretch>
            <a:fillRect/>
          </a:stretch>
        </p:blipFill>
        <p:spPr>
          <a:xfrm>
            <a:off x="4243772" y="500744"/>
            <a:ext cx="3654563" cy="5851977"/>
          </a:xfrm>
          <a:prstGeom prst="rect">
            <a:avLst/>
          </a:prstGeom>
        </p:spPr>
      </p:pic>
    </p:spTree>
    <p:extLst>
      <p:ext uri="{BB962C8B-B14F-4D97-AF65-F5344CB8AC3E}">
        <p14:creationId xmlns:p14="http://schemas.microsoft.com/office/powerpoint/2010/main" val="3653577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2F38BC-D98D-4D85-8CF7-BA70EEDEDD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F8FC416-2E6D-974C-A616-9AD379A1875D}"/>
              </a:ext>
            </a:extLst>
          </p:cNvPr>
          <p:cNvSpPr>
            <a:spLocks noGrp="1"/>
          </p:cNvSpPr>
          <p:nvPr>
            <p:ph type="title"/>
          </p:nvPr>
        </p:nvSpPr>
        <p:spPr>
          <a:xfrm>
            <a:off x="804672" y="2386744"/>
            <a:ext cx="5925310" cy="1645920"/>
          </a:xfrm>
        </p:spPr>
        <p:txBody>
          <a:bodyPr vert="horz" lIns="274320" tIns="182880" rIns="274320" bIns="182880" rtlCol="0" anchor="ctr" anchorCtr="1">
            <a:normAutofit/>
          </a:bodyPr>
          <a:lstStyle/>
          <a:p>
            <a:r>
              <a:rPr lang="en-US" sz="3800" dirty="0"/>
              <a:t>Questions?</a:t>
            </a:r>
          </a:p>
        </p:txBody>
      </p:sp>
      <p:sp>
        <p:nvSpPr>
          <p:cNvPr id="12" name="Rectangle 11">
            <a:extLst>
              <a:ext uri="{FF2B5EF4-FFF2-40B4-BE49-F238E27FC236}">
                <a16:creationId xmlns:a16="http://schemas.microsoft.com/office/drawing/2014/main" id="{B501A2F0-90BE-4D86-9A8A-4390413F7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640080"/>
            <a:ext cx="4017265"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80F5EB4E-25CD-44CC-AF95-30C925342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0771" y="802767"/>
            <a:ext cx="3685032" cy="4937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4" descr="Help">
            <a:extLst>
              <a:ext uri="{FF2B5EF4-FFF2-40B4-BE49-F238E27FC236}">
                <a16:creationId xmlns:a16="http://schemas.microsoft.com/office/drawing/2014/main" id="{98AD73F2-C880-BE47-B84D-7E6198B4A140}"/>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7700770" y="802766"/>
            <a:ext cx="3685031" cy="4825301"/>
          </a:xfrm>
          <a:prstGeom prst="rect">
            <a:avLst/>
          </a:prstGeom>
        </p:spPr>
      </p:pic>
    </p:spTree>
    <p:extLst>
      <p:ext uri="{BB962C8B-B14F-4D97-AF65-F5344CB8AC3E}">
        <p14:creationId xmlns:p14="http://schemas.microsoft.com/office/powerpoint/2010/main" val="2971403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34BB5E1-4C11-9E48-833B-EDFF5C72CA83}"/>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dirty="0">
                <a:solidFill>
                  <a:srgbClr val="FFFFFF"/>
                </a:solidFill>
              </a:rPr>
              <a:t>agenda</a:t>
            </a:r>
          </a:p>
        </p:txBody>
      </p:sp>
      <p:sp>
        <p:nvSpPr>
          <p:cNvPr id="3" name="Content Placeholder 2">
            <a:extLst>
              <a:ext uri="{FF2B5EF4-FFF2-40B4-BE49-F238E27FC236}">
                <a16:creationId xmlns:a16="http://schemas.microsoft.com/office/drawing/2014/main" id="{6E09F3F3-C2B7-734E-98FB-DAA5362DA095}"/>
              </a:ext>
            </a:extLst>
          </p:cNvPr>
          <p:cNvSpPr>
            <a:spLocks noGrp="1"/>
          </p:cNvSpPr>
          <p:nvPr>
            <p:ph idx="1"/>
          </p:nvPr>
        </p:nvSpPr>
        <p:spPr>
          <a:xfrm>
            <a:off x="5591695" y="1402080"/>
            <a:ext cx="5320696" cy="4053840"/>
          </a:xfrm>
        </p:spPr>
        <p:txBody>
          <a:bodyPr anchor="ctr">
            <a:normAutofit/>
          </a:bodyPr>
          <a:lstStyle/>
          <a:p>
            <a:pPr>
              <a:lnSpc>
                <a:spcPct val="90000"/>
              </a:lnSpc>
            </a:pPr>
            <a:r>
              <a:rPr lang="en-US" sz="1500" dirty="0"/>
              <a:t>6:30- WELCOME (Sue)</a:t>
            </a:r>
          </a:p>
          <a:p>
            <a:pPr lvl="1">
              <a:lnSpc>
                <a:spcPct val="90000"/>
              </a:lnSpc>
            </a:pPr>
            <a:r>
              <a:rPr lang="en-US" sz="1300" dirty="0"/>
              <a:t>How are you feeling about next semester? </a:t>
            </a:r>
          </a:p>
          <a:p>
            <a:pPr>
              <a:lnSpc>
                <a:spcPct val="90000"/>
              </a:lnSpc>
            </a:pPr>
            <a:endParaRPr lang="en-US" sz="1500" dirty="0"/>
          </a:p>
          <a:p>
            <a:pPr>
              <a:lnSpc>
                <a:spcPct val="90000"/>
              </a:lnSpc>
            </a:pPr>
            <a:r>
              <a:rPr lang="en-US" sz="1500" dirty="0"/>
              <a:t>6: 35 - GRADUATION/COMMENCEMENT, GRADUATION REQUIREMENTS (advisors)</a:t>
            </a:r>
          </a:p>
          <a:p>
            <a:pPr>
              <a:lnSpc>
                <a:spcPct val="90000"/>
              </a:lnSpc>
            </a:pPr>
            <a:endParaRPr lang="en-US" sz="1500" dirty="0"/>
          </a:p>
          <a:p>
            <a:pPr>
              <a:lnSpc>
                <a:spcPct val="90000"/>
              </a:lnSpc>
            </a:pPr>
            <a:r>
              <a:rPr lang="en-US" sz="1500" dirty="0"/>
              <a:t>7:00 – APPLYING FOR YOUR LICENSE (Sue/</a:t>
            </a:r>
            <a:r>
              <a:rPr lang="en-US" sz="1500" dirty="0" err="1"/>
              <a:t>CoTE</a:t>
            </a:r>
            <a:r>
              <a:rPr lang="en-US" sz="1500" dirty="0"/>
              <a:t>)</a:t>
            </a:r>
          </a:p>
          <a:p>
            <a:pPr>
              <a:lnSpc>
                <a:spcPct val="90000"/>
              </a:lnSpc>
            </a:pPr>
            <a:endParaRPr lang="en-US" sz="1500" dirty="0"/>
          </a:p>
          <a:p>
            <a:pPr>
              <a:lnSpc>
                <a:spcPct val="90000"/>
              </a:lnSpc>
            </a:pPr>
            <a:r>
              <a:rPr lang="en-US" sz="1500" dirty="0"/>
              <a:t>7:30 - STUDENT TEACHING (Sue)</a:t>
            </a:r>
          </a:p>
          <a:p>
            <a:pPr>
              <a:lnSpc>
                <a:spcPct val="90000"/>
              </a:lnSpc>
            </a:pPr>
            <a:endParaRPr lang="en-US" sz="1500" dirty="0"/>
          </a:p>
        </p:txBody>
      </p:sp>
    </p:spTree>
    <p:extLst>
      <p:ext uri="{BB962C8B-B14F-4D97-AF65-F5344CB8AC3E}">
        <p14:creationId xmlns:p14="http://schemas.microsoft.com/office/powerpoint/2010/main" val="2599996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00E75-95A2-291E-5644-D30E6E1B278C}"/>
              </a:ext>
            </a:extLst>
          </p:cNvPr>
          <p:cNvSpPr>
            <a:spLocks noGrp="1"/>
          </p:cNvSpPr>
          <p:nvPr>
            <p:ph type="title"/>
          </p:nvPr>
        </p:nvSpPr>
        <p:spPr/>
        <p:txBody>
          <a:bodyPr/>
          <a:lstStyle/>
          <a:p>
            <a:r>
              <a:rPr lang="en-US" dirty="0"/>
              <a:t>Advisor summary</a:t>
            </a:r>
          </a:p>
        </p:txBody>
      </p:sp>
      <p:sp>
        <p:nvSpPr>
          <p:cNvPr id="3" name="Content Placeholder 2">
            <a:extLst>
              <a:ext uri="{FF2B5EF4-FFF2-40B4-BE49-F238E27FC236}">
                <a16:creationId xmlns:a16="http://schemas.microsoft.com/office/drawing/2014/main" id="{E5050355-440D-F928-0E53-925D3B2B03D9}"/>
              </a:ext>
            </a:extLst>
          </p:cNvPr>
          <p:cNvSpPr>
            <a:spLocks noGrp="1"/>
          </p:cNvSpPr>
          <p:nvPr>
            <p:ph idx="1"/>
          </p:nvPr>
        </p:nvSpPr>
        <p:spPr/>
        <p:txBody>
          <a:bodyPr>
            <a:normAutofit lnSpcReduction="10000"/>
          </a:bodyPr>
          <a:lstStyle/>
          <a:p>
            <a:pPr>
              <a:buFont typeface="Wingdings" pitchFamily="2" charset="2"/>
              <a:buChar char="q"/>
            </a:pPr>
            <a:r>
              <a:rPr lang="en-US" dirty="0"/>
              <a:t>Run a DARS report</a:t>
            </a:r>
          </a:p>
          <a:p>
            <a:pPr>
              <a:buFont typeface="Wingdings" pitchFamily="2" charset="2"/>
              <a:buChar char="q"/>
            </a:pPr>
            <a:r>
              <a:rPr lang="en-US" dirty="0"/>
              <a:t>If you have a minor that you will not complete, go here to cancel it:</a:t>
            </a:r>
          </a:p>
          <a:p>
            <a:pPr marL="0" indent="0">
              <a:buNone/>
            </a:pPr>
            <a:r>
              <a:rPr lang="en-US" sz="1200" dirty="0">
                <a:hlinkClick r:id="rId2"/>
              </a:rPr>
              <a:t>https://education.illinois.edu/student-resources/undergraduate/forms-petitions-resources</a:t>
            </a:r>
            <a:endParaRPr lang="en-US" sz="1200" dirty="0"/>
          </a:p>
          <a:p>
            <a:pPr>
              <a:buFont typeface="Wingdings" pitchFamily="2" charset="2"/>
              <a:buChar char="q"/>
            </a:pPr>
            <a:r>
              <a:rPr lang="en-US" dirty="0"/>
              <a:t>Keep an eye on your email for information about commencement (campus wide) and convocation (college level)</a:t>
            </a:r>
          </a:p>
          <a:p>
            <a:pPr>
              <a:buFont typeface="Wingdings" pitchFamily="2" charset="2"/>
              <a:buChar char="q"/>
            </a:pPr>
            <a:r>
              <a:rPr lang="en-US" dirty="0"/>
              <a:t>Add yourself to the pending degree list via self-service no later than February 3, 2025</a:t>
            </a:r>
          </a:p>
          <a:p>
            <a:pPr>
              <a:buFont typeface="Wingdings" pitchFamily="2" charset="2"/>
              <a:buChar char="q"/>
            </a:pPr>
            <a:r>
              <a:rPr lang="en-US" dirty="0"/>
              <a:t>Make an appointment with your advisor if you are unsure about your progress:</a:t>
            </a:r>
          </a:p>
          <a:p>
            <a:pPr marL="0" indent="0">
              <a:buNone/>
            </a:pPr>
            <a:r>
              <a:rPr lang="en-US" sz="1300" dirty="0">
                <a:hlinkClick r:id="rId3"/>
              </a:rPr>
              <a:t>https://</a:t>
            </a:r>
            <a:r>
              <a:rPr lang="en-US" sz="1300" dirty="0" err="1">
                <a:hlinkClick r:id="rId3"/>
              </a:rPr>
              <a:t>education.illinois.edu</a:t>
            </a:r>
            <a:r>
              <a:rPr lang="en-US" sz="1300" dirty="0">
                <a:hlinkClick r:id="rId3"/>
              </a:rPr>
              <a:t>/student-resources/undergraduate/undergraduate-advising-support</a:t>
            </a:r>
            <a:endParaRPr lang="en-US" sz="1300" dirty="0"/>
          </a:p>
        </p:txBody>
      </p:sp>
    </p:spTree>
    <p:extLst>
      <p:ext uri="{BB962C8B-B14F-4D97-AF65-F5344CB8AC3E}">
        <p14:creationId xmlns:p14="http://schemas.microsoft.com/office/powerpoint/2010/main" val="1353761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457D7-F776-32E3-BCC4-400F30F7F389}"/>
              </a:ext>
            </a:extLst>
          </p:cNvPr>
          <p:cNvSpPr>
            <a:spLocks noGrp="1"/>
          </p:cNvSpPr>
          <p:nvPr>
            <p:ph type="title"/>
          </p:nvPr>
        </p:nvSpPr>
        <p:spPr/>
        <p:txBody>
          <a:bodyPr/>
          <a:lstStyle/>
          <a:p>
            <a:r>
              <a:rPr lang="en-US" dirty="0"/>
              <a:t>Apply for your license</a:t>
            </a:r>
          </a:p>
        </p:txBody>
      </p:sp>
      <p:sp>
        <p:nvSpPr>
          <p:cNvPr id="3" name="Content Placeholder 2">
            <a:extLst>
              <a:ext uri="{FF2B5EF4-FFF2-40B4-BE49-F238E27FC236}">
                <a16:creationId xmlns:a16="http://schemas.microsoft.com/office/drawing/2014/main" id="{AB196A51-6A3F-51F0-1EC9-F6A394781210}"/>
              </a:ext>
            </a:extLst>
          </p:cNvPr>
          <p:cNvSpPr>
            <a:spLocks noGrp="1"/>
          </p:cNvSpPr>
          <p:nvPr>
            <p:ph idx="1"/>
          </p:nvPr>
        </p:nvSpPr>
        <p:spPr/>
        <p:txBody>
          <a:bodyPr/>
          <a:lstStyle/>
          <a:p>
            <a:r>
              <a:rPr lang="en-US" dirty="0" err="1"/>
              <a:t>CoTE</a:t>
            </a:r>
            <a:r>
              <a:rPr lang="en-US" dirty="0"/>
              <a:t> Portal</a:t>
            </a:r>
          </a:p>
          <a:p>
            <a:pPr lvl="1"/>
            <a:r>
              <a:rPr lang="en-US" dirty="0"/>
              <a:t>This will take you about two minutes. DO IT TONIGHT!</a:t>
            </a:r>
          </a:p>
          <a:p>
            <a:endParaRPr lang="en-US" dirty="0"/>
          </a:p>
          <a:p>
            <a:r>
              <a:rPr lang="en-US" dirty="0">
                <a:hlinkClick r:id="rId2"/>
              </a:rPr>
              <a:t>https://www.cote.illinois.edu/students/licensure-requirements-presentations</a:t>
            </a:r>
            <a:endParaRPr lang="en-US" dirty="0"/>
          </a:p>
          <a:p>
            <a:endParaRPr lang="en-US" dirty="0"/>
          </a:p>
          <a:p>
            <a:r>
              <a:rPr lang="en-US" dirty="0"/>
              <a:t>Transcript reminder will be sent in February</a:t>
            </a:r>
          </a:p>
        </p:txBody>
      </p:sp>
    </p:spTree>
    <p:extLst>
      <p:ext uri="{BB962C8B-B14F-4D97-AF65-F5344CB8AC3E}">
        <p14:creationId xmlns:p14="http://schemas.microsoft.com/office/powerpoint/2010/main" val="2113508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7048F-25F2-3C41-9DE9-4112A83DA823}"/>
              </a:ext>
            </a:extLst>
          </p:cNvPr>
          <p:cNvSpPr>
            <a:spLocks noGrp="1"/>
          </p:cNvSpPr>
          <p:nvPr>
            <p:ph type="title"/>
          </p:nvPr>
        </p:nvSpPr>
        <p:spPr/>
        <p:txBody>
          <a:bodyPr/>
          <a:lstStyle/>
          <a:p>
            <a:r>
              <a:rPr lang="en-US" dirty="0"/>
              <a:t>Student teaching resources</a:t>
            </a:r>
          </a:p>
        </p:txBody>
      </p:sp>
      <p:sp>
        <p:nvSpPr>
          <p:cNvPr id="3" name="Content Placeholder 2">
            <a:extLst>
              <a:ext uri="{FF2B5EF4-FFF2-40B4-BE49-F238E27FC236}">
                <a16:creationId xmlns:a16="http://schemas.microsoft.com/office/drawing/2014/main" id="{BB60E4F7-2F7A-2840-BB63-4B3AE09B2321}"/>
              </a:ext>
            </a:extLst>
          </p:cNvPr>
          <p:cNvSpPr>
            <a:spLocks noGrp="1"/>
          </p:cNvSpPr>
          <p:nvPr>
            <p:ph idx="1"/>
          </p:nvPr>
        </p:nvSpPr>
        <p:spPr/>
        <p:txBody>
          <a:bodyPr vert="horz" lIns="91440" tIns="45720" rIns="91440" bIns="45720" rtlCol="0" anchor="t">
            <a:normAutofit/>
          </a:bodyPr>
          <a:lstStyle/>
          <a:p>
            <a:r>
              <a:rPr lang="en-US" dirty="0"/>
              <a:t>SCE  website: </a:t>
            </a:r>
            <a:r>
              <a:rPr lang="en-US" dirty="0">
                <a:ea typeface="+mn-lt"/>
                <a:cs typeface="+mn-lt"/>
                <a:hlinkClick r:id="rId2"/>
              </a:rPr>
              <a:t>https://sce.education.illinois.edu/</a:t>
            </a:r>
            <a:endParaRPr lang="en-US"/>
          </a:p>
          <a:p>
            <a:endParaRPr lang="en-US" dirty="0"/>
          </a:p>
          <a:p>
            <a:r>
              <a:rPr lang="en-US" dirty="0"/>
              <a:t>Find your program</a:t>
            </a:r>
          </a:p>
          <a:p>
            <a:endParaRPr lang="en-US" dirty="0"/>
          </a:p>
          <a:p>
            <a:pPr lvl="2"/>
            <a:r>
              <a:rPr lang="en-US" dirty="0"/>
              <a:t>Elementary: </a:t>
            </a:r>
            <a:r>
              <a:rPr lang="en-US" dirty="0">
                <a:ea typeface="+mn-lt"/>
                <a:cs typeface="+mn-lt"/>
                <a:hlinkClick r:id="rId3"/>
              </a:rPr>
              <a:t>https://sce.education.illinois.edu/current-candidates/elementary</a:t>
            </a:r>
          </a:p>
          <a:p>
            <a:pPr lvl="2"/>
            <a:endParaRPr lang="en-US" dirty="0"/>
          </a:p>
          <a:p>
            <a:pPr lvl="2"/>
            <a:r>
              <a:rPr lang="en-US" dirty="0"/>
              <a:t>Early Childhood: </a:t>
            </a:r>
            <a:r>
              <a:rPr lang="en-US" dirty="0">
                <a:ea typeface="+mn-lt"/>
                <a:cs typeface="+mn-lt"/>
                <a:hlinkClick r:id="rId4"/>
              </a:rPr>
              <a:t>https://sce.education.illinois.edu/current-candidates/early-childhood</a:t>
            </a:r>
          </a:p>
          <a:p>
            <a:pPr lvl="2"/>
            <a:endParaRPr lang="en-US" dirty="0"/>
          </a:p>
        </p:txBody>
      </p:sp>
    </p:spTree>
    <p:extLst>
      <p:ext uri="{BB962C8B-B14F-4D97-AF65-F5344CB8AC3E}">
        <p14:creationId xmlns:p14="http://schemas.microsoft.com/office/powerpoint/2010/main" val="2962688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6DE43-FAC0-8546-A082-5FF946633BCC}"/>
              </a:ext>
            </a:extLst>
          </p:cNvPr>
          <p:cNvSpPr>
            <a:spLocks noGrp="1"/>
          </p:cNvSpPr>
          <p:nvPr>
            <p:ph type="title"/>
          </p:nvPr>
        </p:nvSpPr>
        <p:spPr/>
        <p:txBody>
          <a:bodyPr/>
          <a:lstStyle/>
          <a:p>
            <a:r>
              <a:rPr lang="en-US" dirty="0"/>
              <a:t>All the answers are here!</a:t>
            </a:r>
          </a:p>
        </p:txBody>
      </p:sp>
      <p:sp>
        <p:nvSpPr>
          <p:cNvPr id="3" name="Content Placeholder 2">
            <a:extLst>
              <a:ext uri="{FF2B5EF4-FFF2-40B4-BE49-F238E27FC236}">
                <a16:creationId xmlns:a16="http://schemas.microsoft.com/office/drawing/2014/main" id="{9C7B70A3-DBCF-4644-88AB-AAA1665C26E8}"/>
              </a:ext>
            </a:extLst>
          </p:cNvPr>
          <p:cNvSpPr>
            <a:spLocks noGrp="1"/>
          </p:cNvSpPr>
          <p:nvPr>
            <p:ph idx="1"/>
          </p:nvPr>
        </p:nvSpPr>
        <p:spPr/>
        <p:txBody>
          <a:bodyPr vert="horz" lIns="91440" tIns="45720" rIns="91440" bIns="45720" rtlCol="0" anchor="t">
            <a:normAutofit/>
          </a:bodyPr>
          <a:lstStyle/>
          <a:p>
            <a:r>
              <a:rPr lang="en-US" dirty="0">
                <a:hlinkClick r:id="rId2"/>
              </a:rPr>
              <a:t>https://www.cote.illinois.edu/students/candidate-handbook</a:t>
            </a:r>
            <a:endParaRPr lang="en-US" dirty="0"/>
          </a:p>
          <a:p>
            <a:pPr marL="0" indent="0">
              <a:buNone/>
            </a:pPr>
            <a:endParaRPr lang="en-US" dirty="0"/>
          </a:p>
          <a:p>
            <a:r>
              <a:rPr lang="en-US" dirty="0">
                <a:solidFill>
                  <a:srgbClr val="00B0F0"/>
                </a:solidFill>
                <a:hlinkClick r:id="rId3">
                  <a:extLst>
                    <a:ext uri="{A12FA001-AC4F-418D-AE19-62706E023703}">
                      <ahyp:hlinkClr xmlns:ahyp="http://schemas.microsoft.com/office/drawing/2018/hyperlinkcolor" val="tx"/>
                    </a:ext>
                  </a:extLst>
                </a:hlinkClick>
              </a:rPr>
              <a:t>GUIDELINE</a:t>
            </a:r>
            <a:r>
              <a:rPr lang="en-US" dirty="0">
                <a:solidFill>
                  <a:srgbClr val="00B0F0"/>
                </a:solidFill>
              </a:rPr>
              <a:t>S</a:t>
            </a:r>
          </a:p>
          <a:p>
            <a:endParaRPr lang="en-US" dirty="0"/>
          </a:p>
          <a:p>
            <a:r>
              <a:rPr lang="en-US" dirty="0"/>
              <a:t>Early Childhood and Elementary follow the same expectations and timelines this semester</a:t>
            </a:r>
          </a:p>
          <a:p>
            <a:endParaRPr lang="en-US" dirty="0"/>
          </a:p>
          <a:p>
            <a:r>
              <a:rPr lang="en-US" dirty="0"/>
              <a:t>Supervision is provided by the College of Education</a:t>
            </a:r>
          </a:p>
        </p:txBody>
      </p:sp>
    </p:spTree>
    <p:extLst>
      <p:ext uri="{BB962C8B-B14F-4D97-AF65-F5344CB8AC3E}">
        <p14:creationId xmlns:p14="http://schemas.microsoft.com/office/powerpoint/2010/main" val="2718547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74EAC-CB04-D40A-31FD-CF353EEE616F}"/>
              </a:ext>
            </a:extLst>
          </p:cNvPr>
          <p:cNvSpPr>
            <a:spLocks noGrp="1"/>
          </p:cNvSpPr>
          <p:nvPr>
            <p:ph type="title"/>
          </p:nvPr>
        </p:nvSpPr>
        <p:spPr/>
        <p:txBody>
          <a:bodyPr/>
          <a:lstStyle/>
          <a:p>
            <a:r>
              <a:rPr lang="en-US" dirty="0" err="1"/>
              <a:t>tHe</a:t>
            </a:r>
            <a:r>
              <a:rPr lang="en-US" dirty="0"/>
              <a:t> content test</a:t>
            </a:r>
          </a:p>
        </p:txBody>
      </p:sp>
      <p:sp>
        <p:nvSpPr>
          <p:cNvPr id="3" name="Content Placeholder 2">
            <a:extLst>
              <a:ext uri="{FF2B5EF4-FFF2-40B4-BE49-F238E27FC236}">
                <a16:creationId xmlns:a16="http://schemas.microsoft.com/office/drawing/2014/main" id="{7C4C6C21-2837-6F45-3090-830D5BC437FC}"/>
              </a:ext>
            </a:extLst>
          </p:cNvPr>
          <p:cNvSpPr>
            <a:spLocks noGrp="1"/>
          </p:cNvSpPr>
          <p:nvPr>
            <p:ph idx="1"/>
          </p:nvPr>
        </p:nvSpPr>
        <p:spPr/>
        <p:txBody>
          <a:bodyPr/>
          <a:lstStyle/>
          <a:p>
            <a:r>
              <a:rPr lang="en-US" dirty="0"/>
              <a:t>If you have not yet passed the content test, please email me by 5pm on Friday, October 25. </a:t>
            </a:r>
          </a:p>
        </p:txBody>
      </p:sp>
    </p:spTree>
    <p:extLst>
      <p:ext uri="{BB962C8B-B14F-4D97-AF65-F5344CB8AC3E}">
        <p14:creationId xmlns:p14="http://schemas.microsoft.com/office/powerpoint/2010/main" val="3843636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45BD1-9E9A-1446-AB0D-DBC2F6599811}"/>
              </a:ext>
            </a:extLst>
          </p:cNvPr>
          <p:cNvSpPr>
            <a:spLocks noGrp="1"/>
          </p:cNvSpPr>
          <p:nvPr>
            <p:ph type="title"/>
          </p:nvPr>
        </p:nvSpPr>
        <p:spPr/>
        <p:txBody>
          <a:bodyPr/>
          <a:lstStyle/>
          <a:p>
            <a:r>
              <a:rPr lang="en-US" dirty="0"/>
              <a:t>When do we find out our placement?</a:t>
            </a:r>
          </a:p>
        </p:txBody>
      </p:sp>
      <p:sp>
        <p:nvSpPr>
          <p:cNvPr id="3" name="Content Placeholder 2">
            <a:extLst>
              <a:ext uri="{FF2B5EF4-FFF2-40B4-BE49-F238E27FC236}">
                <a16:creationId xmlns:a16="http://schemas.microsoft.com/office/drawing/2014/main" id="{003382F0-C9C4-7E43-B8BB-1D99510C4EEB}"/>
              </a:ext>
            </a:extLst>
          </p:cNvPr>
          <p:cNvSpPr>
            <a:spLocks noGrp="1"/>
          </p:cNvSpPr>
          <p:nvPr>
            <p:ph idx="1"/>
          </p:nvPr>
        </p:nvSpPr>
        <p:spPr/>
        <p:txBody>
          <a:bodyPr vert="horz" lIns="91440" tIns="45720" rIns="91440" bIns="45720" rtlCol="0" anchor="t">
            <a:normAutofit/>
          </a:bodyPr>
          <a:lstStyle/>
          <a:p>
            <a:r>
              <a:rPr lang="en-US" dirty="0"/>
              <a:t>No later than November 15</a:t>
            </a:r>
          </a:p>
          <a:p>
            <a:r>
              <a:rPr lang="en-US" dirty="0"/>
              <a:t>When you get your placement, do the following:</a:t>
            </a:r>
          </a:p>
          <a:p>
            <a:pPr lvl="1"/>
            <a:r>
              <a:rPr lang="en-US" dirty="0"/>
              <a:t>Email your cooperating teacher and introduce yourself.</a:t>
            </a:r>
          </a:p>
          <a:p>
            <a:pPr lvl="1"/>
            <a:r>
              <a:rPr lang="en-US" dirty="0"/>
              <a:t>Email your supervisor to introduce yourself.</a:t>
            </a:r>
          </a:p>
          <a:p>
            <a:pPr lvl="1"/>
            <a:r>
              <a:rPr lang="en-US" dirty="0"/>
              <a:t>Inform your cooperating teacher of your start date (January 6)</a:t>
            </a:r>
          </a:p>
          <a:p>
            <a:pPr lvl="1"/>
            <a:r>
              <a:rPr lang="en-US" dirty="0"/>
              <a:t>Learn all you can about your school!</a:t>
            </a:r>
          </a:p>
          <a:p>
            <a:pPr lvl="1"/>
            <a:r>
              <a:rPr lang="en-US" dirty="0"/>
              <a:t>Offer to visit before the end of the semester!</a:t>
            </a:r>
          </a:p>
          <a:p>
            <a:pPr lvl="1"/>
            <a:r>
              <a:rPr lang="en-US" dirty="0"/>
              <a:t>Look at the school calendar and note holidays and PD days. </a:t>
            </a:r>
          </a:p>
          <a:p>
            <a:pPr lvl="1"/>
            <a:endParaRPr lang="en-US" dirty="0"/>
          </a:p>
        </p:txBody>
      </p:sp>
    </p:spTree>
    <p:extLst>
      <p:ext uri="{BB962C8B-B14F-4D97-AF65-F5344CB8AC3E}">
        <p14:creationId xmlns:p14="http://schemas.microsoft.com/office/powerpoint/2010/main" val="3724395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A2D77-AB5A-44AD-AA21-BE0CEDB3055F}"/>
              </a:ext>
            </a:extLst>
          </p:cNvPr>
          <p:cNvSpPr>
            <a:spLocks noGrp="1"/>
          </p:cNvSpPr>
          <p:nvPr>
            <p:ph type="title"/>
          </p:nvPr>
        </p:nvSpPr>
        <p:spPr/>
        <p:txBody>
          <a:bodyPr/>
          <a:lstStyle/>
          <a:p>
            <a:r>
              <a:rPr lang="en-US" dirty="0"/>
              <a:t>Background checks and physicals</a:t>
            </a:r>
          </a:p>
        </p:txBody>
      </p:sp>
      <p:sp>
        <p:nvSpPr>
          <p:cNvPr id="3" name="Content Placeholder 2">
            <a:extLst>
              <a:ext uri="{FF2B5EF4-FFF2-40B4-BE49-F238E27FC236}">
                <a16:creationId xmlns:a16="http://schemas.microsoft.com/office/drawing/2014/main" id="{CD8ADB4D-1F8C-453D-9A23-5ECE67EE3841}"/>
              </a:ext>
            </a:extLst>
          </p:cNvPr>
          <p:cNvSpPr>
            <a:spLocks noGrp="1"/>
          </p:cNvSpPr>
          <p:nvPr>
            <p:ph idx="1"/>
          </p:nvPr>
        </p:nvSpPr>
        <p:spPr/>
        <p:txBody>
          <a:bodyPr vert="horz" lIns="91440" tIns="45720" rIns="91440" bIns="45720" rtlCol="0" anchor="t">
            <a:normAutofit fontScale="70000" lnSpcReduction="20000"/>
          </a:bodyPr>
          <a:lstStyle/>
          <a:p>
            <a:pPr marL="0" indent="0">
              <a:buNone/>
            </a:pPr>
            <a:endParaRPr lang="en-US" dirty="0"/>
          </a:p>
          <a:p>
            <a:r>
              <a:rPr lang="en-US" dirty="0"/>
              <a:t>Get started on this as soon as possible. Any days missed due to delays will be made up. </a:t>
            </a:r>
          </a:p>
          <a:p>
            <a:endParaRPr lang="en-US" dirty="0"/>
          </a:p>
          <a:p>
            <a:r>
              <a:rPr lang="en-US" dirty="0"/>
              <a:t>You will need a fresh check, even if you are assigned to the same district. </a:t>
            </a:r>
          </a:p>
          <a:p>
            <a:endParaRPr lang="en-US" dirty="0"/>
          </a:p>
          <a:p>
            <a:r>
              <a:rPr lang="en-US" dirty="0"/>
              <a:t>You will need a state and federal background check. If there is a cost, you will be responsible for paying it.</a:t>
            </a:r>
          </a:p>
          <a:p>
            <a:endParaRPr lang="en-US" dirty="0"/>
          </a:p>
          <a:p>
            <a:r>
              <a:rPr lang="en-US" dirty="0"/>
              <a:t>Some schools require a physical exam.</a:t>
            </a:r>
          </a:p>
          <a:p>
            <a:endParaRPr lang="en-US" dirty="0"/>
          </a:p>
          <a:p>
            <a:r>
              <a:rPr lang="en-US" dirty="0"/>
              <a:t>Some districts require some extra paperwork. </a:t>
            </a:r>
          </a:p>
          <a:p>
            <a:endParaRPr lang="en-US" dirty="0"/>
          </a:p>
        </p:txBody>
      </p:sp>
    </p:spTree>
    <p:extLst>
      <p:ext uri="{BB962C8B-B14F-4D97-AF65-F5344CB8AC3E}">
        <p14:creationId xmlns:p14="http://schemas.microsoft.com/office/powerpoint/2010/main" val="65875541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1194</TotalTime>
  <Words>1083</Words>
  <Application>Microsoft Macintosh PowerPoint</Application>
  <PresentationFormat>Widescreen</PresentationFormat>
  <Paragraphs>136</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Gill Sans MT</vt:lpstr>
      <vt:lpstr>Wingdings</vt:lpstr>
      <vt:lpstr>Parcel</vt:lpstr>
      <vt:lpstr>Student Teaching Orientation</vt:lpstr>
      <vt:lpstr>agenda</vt:lpstr>
      <vt:lpstr>Advisor summary</vt:lpstr>
      <vt:lpstr>Apply for your license</vt:lpstr>
      <vt:lpstr>Student teaching resources</vt:lpstr>
      <vt:lpstr>All the answers are here!</vt:lpstr>
      <vt:lpstr>tHe content test</vt:lpstr>
      <vt:lpstr>When do we find out our placement?</vt:lpstr>
      <vt:lpstr>Background checks and physicals</vt:lpstr>
      <vt:lpstr>When do we start and end?  What about spring Break? What about days off?</vt:lpstr>
      <vt:lpstr>How many hours do I need? What if I get sick?</vt:lpstr>
      <vt:lpstr>What about my supervisor?</vt:lpstr>
      <vt:lpstr>What about lesson plans</vt:lpstr>
      <vt:lpstr>What about subbing?</vt:lpstr>
      <vt:lpstr>guidelines</vt:lpstr>
      <vt:lpstr>Action items</vt:lpstr>
      <vt:lpstr>Final thoughts</vt:lpstr>
      <vt:lpstr>PowerPoint Presentation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Teaching Orientation</dc:title>
  <dc:creator>Talbott, Susan J</dc:creator>
  <cp:lastModifiedBy>Talbott, Sue</cp:lastModifiedBy>
  <cp:revision>417</cp:revision>
  <dcterms:created xsi:type="dcterms:W3CDTF">2020-10-26T17:38:22Z</dcterms:created>
  <dcterms:modified xsi:type="dcterms:W3CDTF">2024-10-23T15:06:19Z</dcterms:modified>
</cp:coreProperties>
</file>