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60" r:id="rId4"/>
    <p:sldId id="27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2" r:id="rId14"/>
    <p:sldId id="275" r:id="rId15"/>
    <p:sldId id="273" r:id="rId16"/>
    <p:sldId id="278" r:id="rId17"/>
    <p:sldId id="28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4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0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.nesinc.com/TestView.aspx?f=HTML_FRAG/IL206_TestPag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 420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School and Community Experiences</a:t>
            </a:r>
          </a:p>
          <a:p>
            <a:r>
              <a:rPr lang="en-US" dirty="0"/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1E7A-D718-4996-A13E-B53C8361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Remember, you are not only representing yourself, but also the College of Education.</a:t>
            </a:r>
          </a:p>
          <a:p>
            <a:endParaRPr lang="en-US" dirty="0"/>
          </a:p>
          <a:p>
            <a:r>
              <a:rPr lang="en-US" dirty="0"/>
              <a:t>You may see teachers dressed very casually (jeans, sweatsuits). As a guest in the building, you will dress professionally but comfortably.</a:t>
            </a:r>
          </a:p>
          <a:p>
            <a:endParaRPr lang="en-US" dirty="0"/>
          </a:p>
          <a:p>
            <a:r>
              <a:rPr lang="en-US"/>
              <a:t>You may be bending/stretching/reaching a lot, so make </a:t>
            </a:r>
            <a:r>
              <a:rPr lang="en-US" dirty="0"/>
              <a:t>sure your clothing covers you in all of your physical endeavors!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7128BCE-6935-4EE2-AEB4-E365A722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wear</a:t>
            </a:r>
          </a:p>
        </p:txBody>
      </p:sp>
    </p:spTree>
    <p:extLst>
      <p:ext uri="{BB962C8B-B14F-4D97-AF65-F5344CB8AC3E}">
        <p14:creationId xmlns:p14="http://schemas.microsoft.com/office/powerpoint/2010/main" val="1980041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27082-0AED-46CB-97C6-DBEFEF709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mentor!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E2C6A-6CAB-43A9-8D55-4362B254C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/>
              <a:t>Mentors serve as a coach and a support.</a:t>
            </a:r>
          </a:p>
          <a:p>
            <a:endParaRPr lang="en-US" dirty="0"/>
          </a:p>
          <a:p>
            <a:r>
              <a:rPr lang="en-US" dirty="0"/>
              <a:t>They will come observe you a minimum of three times over the semester.</a:t>
            </a:r>
          </a:p>
          <a:p>
            <a:endParaRPr lang="en-US" dirty="0"/>
          </a:p>
          <a:p>
            <a:r>
              <a:rPr lang="en-US" dirty="0"/>
              <a:t>They will meet with you and your cooperating teacher for a final evaluation.</a:t>
            </a:r>
          </a:p>
          <a:p>
            <a:endParaRPr lang="en-US" dirty="0"/>
          </a:p>
          <a:p>
            <a:r>
              <a:rPr lang="en-US" dirty="0"/>
              <a:t>They help develop support plans for struggling students.</a:t>
            </a:r>
          </a:p>
          <a:p>
            <a:endParaRPr lang="en-US" dirty="0"/>
          </a:p>
          <a:p>
            <a:r>
              <a:rPr lang="en-US" dirty="0"/>
              <a:t>They are a liaison between you, the cooperating teacher, the school, and the College of Ed.</a:t>
            </a:r>
          </a:p>
          <a:p>
            <a:endParaRPr lang="en-US" dirty="0"/>
          </a:p>
          <a:p>
            <a:r>
              <a:rPr lang="en-US" dirty="0"/>
              <a:t>LEAN ON THEM when needed!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6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AA92-0AFC-4DE7-B758-7C927249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Sce</a:t>
            </a:r>
            <a:r>
              <a:rPr lang="en-US" dirty="0"/>
              <a:t> website and placement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6200-CA58-48F3-AE7B-23FC320E4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2"/>
              </a:rPr>
              <a:t>https://sce.education.illinois.edu/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will take a look at what's here and spend some time with the placement guide. </a:t>
            </a:r>
          </a:p>
        </p:txBody>
      </p:sp>
    </p:spTree>
    <p:extLst>
      <p:ext uri="{BB962C8B-B14F-4D97-AF65-F5344CB8AC3E}">
        <p14:creationId xmlns:p14="http://schemas.microsoft.com/office/powerpoint/2010/main" val="111833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B3076-6E5F-BC4C-A32F-E0A9FA98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3B368-356F-A14F-8671-BA342CE916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7030A0"/>
                </a:solidFill>
              </a:rPr>
              <a:t>TAYLOR SAYS….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- Have a balanced schedule. You will start to get very busy, so it is also important to carve out time for YOURSELF </a:t>
            </a:r>
          </a:p>
          <a:p>
            <a:pPr marL="0" indent="0" fontAlgn="base">
              <a:buNone/>
            </a:pPr>
            <a:r>
              <a:rPr lang="en-US" dirty="0"/>
              <a:t>- Get a planner and always plan ahead</a:t>
            </a:r>
          </a:p>
          <a:p>
            <a:pPr marL="0" indent="0" fontAlgn="base">
              <a:buNone/>
            </a:pPr>
            <a:r>
              <a:rPr lang="en-US" dirty="0"/>
              <a:t>- Take notes on EVERYTHING. You will learn and do SO much, and it is very helpful to have notes to look back at when needed</a:t>
            </a:r>
          </a:p>
          <a:p>
            <a:pPr marL="0" indent="0" fontAlgn="base">
              <a:buNone/>
            </a:pPr>
            <a:r>
              <a:rPr lang="en-US" dirty="0"/>
              <a:t>- Do not be afraid to ask questions, lots of them!! No question is a stupid question, it will allow you to learn and grow so much</a:t>
            </a:r>
          </a:p>
          <a:p>
            <a:pPr marL="0" indent="0" fontAlgn="base">
              <a:buNone/>
            </a:pPr>
            <a:r>
              <a:rPr lang="en-US" dirty="0"/>
              <a:t>- Have so much fun! The students and their families look up to you so much</a:t>
            </a:r>
          </a:p>
          <a:p>
            <a:pPr marL="457200" lvl="2" indent="0" fontAlgn="base">
              <a:buNone/>
            </a:pPr>
            <a:r>
              <a:rPr lang="en-US" dirty="0">
                <a:solidFill>
                  <a:srgbClr val="FF40FF"/>
                </a:solidFill>
              </a:rPr>
              <a:t> 	LEKESHEONTA SAYS…</a:t>
            </a:r>
          </a:p>
          <a:p>
            <a:pPr fontAlgn="base"/>
            <a:r>
              <a:rPr lang="en-US" dirty="0"/>
              <a:t>Take all the feedback you can get, be as open to suggestions as possible. Create a consistent schedule that will keep your focus.</a:t>
            </a:r>
          </a:p>
          <a:p>
            <a:pPr fontAlgn="base"/>
            <a:r>
              <a:rPr lang="en-US" dirty="0"/>
              <a:t>Ask for help, don't be afraid, you are learning! :).</a:t>
            </a:r>
          </a:p>
          <a:p>
            <a:pPr fontAlgn="base"/>
            <a:r>
              <a:rPr lang="en-US" dirty="0"/>
              <a:t>View your mentor as a coach, don't be afraid to be observed, they only want to help you become better.</a:t>
            </a:r>
          </a:p>
          <a:p>
            <a:pPr lvl="2" fontAlgn="base">
              <a:buFontTx/>
              <a:buChar char="-"/>
            </a:pPr>
            <a:endParaRPr lang="en-US" dirty="0">
              <a:solidFill>
                <a:srgbClr val="FF40FF"/>
              </a:solidFill>
            </a:endParaRPr>
          </a:p>
          <a:p>
            <a:pPr fontAlgn="base"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F357F-9169-D24C-BF41-00D652C502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LISA SAYS…..</a:t>
            </a:r>
          </a:p>
          <a:p>
            <a:pPr marL="0" indent="0" fontAlgn="base">
              <a:buNone/>
            </a:pPr>
            <a:r>
              <a:rPr lang="en-US" dirty="0"/>
              <a:t>1) Look ahead on your calendar. Give your cooperating teacher a heads up and enough time to schedule something you need to get done. </a:t>
            </a:r>
          </a:p>
          <a:p>
            <a:pPr marL="0" indent="0" fontAlgn="base">
              <a:buNone/>
            </a:pPr>
            <a:r>
              <a:rPr lang="en-US" dirty="0"/>
              <a:t>2) Get to know other faculty and staff members and even find some time to shadow. 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>
                <a:solidFill>
                  <a:srgbClr val="00B050"/>
                </a:solidFill>
              </a:rPr>
              <a:t>	AMANDA SAYS…</a:t>
            </a:r>
          </a:p>
          <a:p>
            <a:pPr fontAlgn="base"/>
            <a:r>
              <a:rPr lang="en-US" dirty="0"/>
              <a:t>•Don’t doubt your lesson plan ideas as long as they are appropriate for your group of students in your coop’s class.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•Remember this work isn’t a chore, it’s your future. Enjoy it and customize to make it as fun as you can! </a:t>
            </a:r>
          </a:p>
          <a:p>
            <a:pPr marL="0" indent="0" fontAlgn="base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57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D8371-91E9-674A-BBA0-68B14420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B8E7-BB21-9944-90EA-B700C1706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FF40FF"/>
                </a:solidFill>
              </a:rPr>
              <a:t>SANDI SAYS…..</a:t>
            </a:r>
          </a:p>
          <a:p>
            <a:pPr marL="0" indent="0" fontAlgn="base">
              <a:buNone/>
            </a:pPr>
            <a:r>
              <a:rPr lang="en-US" dirty="0"/>
              <a:t>• Your Cooperating teacher is there to help you, so ask questions as you go... and take notes!</a:t>
            </a:r>
          </a:p>
          <a:p>
            <a:pPr marL="0" indent="0" fontAlgn="base">
              <a:buNone/>
            </a:pPr>
            <a:r>
              <a:rPr lang="en-US" dirty="0"/>
              <a:t>• Ask to shadow the specials teachers (library, ESL, therapists, etc.) It will help you understand the classroom better AND how children experience their learning environments differently.</a:t>
            </a:r>
          </a:p>
          <a:p>
            <a:pPr marL="0" indent="0" fontAlgn="base">
              <a:buNone/>
            </a:pPr>
            <a:r>
              <a:rPr lang="en-US" dirty="0"/>
              <a:t>•Ask your COOP how they manage different scenarios from simple transitions to behaviors requiring more attention. </a:t>
            </a:r>
          </a:p>
          <a:p>
            <a:pPr marL="0" indent="0" fontAlgn="base">
              <a:buNone/>
            </a:pPr>
            <a:r>
              <a:rPr lang="en-US" dirty="0"/>
              <a:t>• It is okay to mess up your observations – everybody messes up at least one! Do better next time by learning from your mistakes. </a:t>
            </a:r>
          </a:p>
          <a:p>
            <a:pPr marL="0" indent="0" fontAlgn="base">
              <a:buNone/>
            </a:pPr>
            <a:r>
              <a:rPr lang="en-US" dirty="0"/>
              <a:t>• Reflect. Reflect. Reflect. Even if your class/professor does not require it, get in the habit of regularly writing down your thoughts after working with children. (There is so much to unpack!)</a:t>
            </a:r>
          </a:p>
          <a:p>
            <a:pPr marL="0" indent="0" fontAlgn="base">
              <a:buNone/>
            </a:pPr>
            <a:r>
              <a:rPr lang="en-US" dirty="0"/>
              <a:t>• Be professional. The educational community is smaller than you think.  </a:t>
            </a:r>
          </a:p>
          <a:p>
            <a:pPr marL="0" indent="0" fontAlgn="base">
              <a:buNone/>
            </a:pPr>
            <a:r>
              <a:rPr lang="en-US" dirty="0"/>
              <a:t>• Kindness goes a long way. Children come to school with all kinds of backgrounds and funds of knowledge that are important to them. </a:t>
            </a:r>
          </a:p>
          <a:p>
            <a:pPr marL="0" indent="0" fontAlgn="base">
              <a:buNone/>
            </a:pPr>
            <a:r>
              <a:rPr lang="en-US" dirty="0"/>
              <a:t>• They are not “boys” and “girls”. They are children. They are friends. Be cognizant of gendering and how you use pronouns.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61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5A7F7-2080-3C4A-948C-4E645BB6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FD4BF-238B-2B48-BF88-74FCA7CCD6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LEILANI SAYS….</a:t>
            </a:r>
          </a:p>
          <a:p>
            <a:pPr marL="0" indent="0" fontAlgn="base">
              <a:buNone/>
            </a:pPr>
            <a:r>
              <a:rPr lang="en-US" dirty="0"/>
              <a:t>Make an effort to build a good relationship with your coop. Having their support is key to your experience. </a:t>
            </a:r>
          </a:p>
          <a:p>
            <a:pPr marL="0" indent="0" fontAlgn="base">
              <a:buNone/>
            </a:pPr>
            <a:r>
              <a:rPr lang="en-US" dirty="0"/>
              <a:t>Present yourself as confident to the kids! You WILL feel unqualified when you first start. The kids don't know that you're super nervous, so don't let it show!</a:t>
            </a:r>
          </a:p>
          <a:p>
            <a:pPr marL="0" indent="0" fontAlgn="base">
              <a:buNone/>
            </a:pPr>
            <a:r>
              <a:rPr lang="en-US" dirty="0"/>
              <a:t>Always be professional and on time. The way you present yourself is extremely important.</a:t>
            </a:r>
          </a:p>
          <a:p>
            <a:pPr marL="0" indent="0" fontAlgn="base">
              <a:buNone/>
            </a:pPr>
            <a:r>
              <a:rPr lang="en-US" dirty="0"/>
              <a:t>Be open minded. Your placements will be very different from each other. You're going to have to be able to adapt to each one. </a:t>
            </a:r>
          </a:p>
          <a:p>
            <a:pPr marL="0" indent="0" fontAlgn="base">
              <a:buNone/>
            </a:pPr>
            <a:r>
              <a:rPr lang="en-US" dirty="0"/>
              <a:t>Be yourself! It's easy to get caught up with nerves, but just take a breath when you need.</a:t>
            </a:r>
          </a:p>
          <a:p>
            <a:pPr marL="0" indent="0" fontAlgn="base">
              <a:buNone/>
            </a:pPr>
            <a:r>
              <a:rPr lang="en-US" dirty="0"/>
              <a:t>My most important: ASK QUESTIONS. I ask my coop a million and one questions. If you're unsure about something or need advice, don't be afraid to ask. That is what your coop is there for. 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EC856-59FC-3841-9122-81F9A2C5FB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RAYNA SAYS…..</a:t>
            </a:r>
          </a:p>
          <a:p>
            <a:pPr marL="0" indent="0">
              <a:buNone/>
            </a:pPr>
            <a:r>
              <a:rPr lang="en-US" dirty="0"/>
              <a:t>~ Do not be afraid to ask questions to your cooperating teacher, that is what they are there for. Seriously, ask </a:t>
            </a:r>
            <a:r>
              <a:rPr lang="en-US" err="1"/>
              <a:t>alllll</a:t>
            </a:r>
            <a:r>
              <a:rPr lang="en-US" dirty="0"/>
              <a:t> the questions.</a:t>
            </a:r>
          </a:p>
          <a:p>
            <a:pPr marL="0" indent="0">
              <a:buNone/>
            </a:pPr>
            <a:r>
              <a:rPr lang="en-US" dirty="0"/>
              <a:t>~ Take the time to get to know your students. You will love them!</a:t>
            </a:r>
          </a:p>
          <a:p>
            <a:pPr marL="0" indent="0">
              <a:buNone/>
            </a:pPr>
            <a:r>
              <a:rPr lang="en-US" dirty="0"/>
              <a:t>~ Enjoy your placement. You will come out of it learning so much from the students and teachers.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04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0233-2E52-FE69-F07D-355157E76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Content test - 206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A0D72-B790-8225-E30D-D057E98A9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Passing score is required to student teach.</a:t>
            </a:r>
          </a:p>
          <a:p>
            <a:endParaRPr lang="en-US" dirty="0"/>
          </a:p>
          <a:p>
            <a:r>
              <a:rPr lang="en-US" dirty="0"/>
              <a:t>Must have </a:t>
            </a:r>
            <a:r>
              <a:rPr lang="en-US" i="1" dirty="0"/>
              <a:t>attempted </a:t>
            </a:r>
            <a:r>
              <a:rPr lang="en-US" dirty="0"/>
              <a:t>the test by September 1.</a:t>
            </a:r>
          </a:p>
          <a:p>
            <a:endParaRPr lang="en-US" dirty="0"/>
          </a:p>
          <a:p>
            <a:r>
              <a:rPr lang="en-US" dirty="0"/>
              <a:t>Resources available – </a:t>
            </a:r>
            <a:r>
              <a:rPr lang="en-US" dirty="0" err="1"/>
              <a:t>CoTE</a:t>
            </a:r>
            <a:r>
              <a:rPr lang="en-US" dirty="0"/>
              <a:t> portal, SCE website</a:t>
            </a:r>
          </a:p>
          <a:p>
            <a:endParaRPr lang="en-US" dirty="0"/>
          </a:p>
          <a:p>
            <a:r>
              <a:rPr lang="en-US" dirty="0"/>
              <a:t>We HIGHLY recommend that you take this over the summer!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https://www.il.nesinc.com/TestView.aspx?f=HTML_FRAG/IL206_TestPage.html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64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82840-DB8D-BC8A-D83C-6F0059689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33C8-43AB-60E3-A423-8E8D2B695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Let's do this!</a:t>
            </a:r>
          </a:p>
        </p:txBody>
      </p:sp>
    </p:spTree>
    <p:extLst>
      <p:ext uri="{BB962C8B-B14F-4D97-AF65-F5344CB8AC3E}">
        <p14:creationId xmlns:p14="http://schemas.microsoft.com/office/powerpoint/2010/main" val="1758179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6BC26-2279-41B3-9024-D2AB5DE5C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1B41D4-ADDA-4808-97E1-D20FB13920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66" r="4" b="4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C7B8F5-C2AD-4193-8308-137ABAA1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78A33-BBF4-41F6-9CE2-A9939610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/>
              <a:t>Welcome and introductions</a:t>
            </a:r>
          </a:p>
          <a:p>
            <a:r>
              <a:rPr lang="en-US" dirty="0"/>
              <a:t>Review placement expectations/requirements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r>
              <a:rPr lang="en-US" dirty="0"/>
              <a:t>Your coop!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Dress</a:t>
            </a:r>
          </a:p>
          <a:p>
            <a:pPr lvl="1"/>
            <a:r>
              <a:rPr lang="en-US" dirty="0"/>
              <a:t>Your mentor!</a:t>
            </a:r>
          </a:p>
          <a:p>
            <a:r>
              <a:rPr lang="en-US" dirty="0"/>
              <a:t>SCE Website</a:t>
            </a:r>
          </a:p>
          <a:p>
            <a:r>
              <a:rPr lang="en-US" dirty="0"/>
              <a:t>Placement guide</a:t>
            </a:r>
          </a:p>
          <a:p>
            <a:r>
              <a:rPr lang="en-US" dirty="0"/>
              <a:t>Words of Wisdom</a:t>
            </a:r>
          </a:p>
          <a:p>
            <a:r>
              <a:rPr lang="en-US" dirty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8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4B34A-A17A-4477-BDFD-907610A4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we go!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77F0B-2891-4162-A73A-2472D04A6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You MUST read emails carefully, as they contain very important information and "action items."</a:t>
            </a:r>
          </a:p>
          <a:p>
            <a:endParaRPr lang="en-US" dirty="0"/>
          </a:p>
          <a:p>
            <a:r>
              <a:rPr lang="en-US" dirty="0"/>
              <a:t>You must contact your cooperating teacher as soon as you receive your </a:t>
            </a:r>
            <a:r>
              <a:rPr lang="en-US"/>
              <a:t>placement letter. </a:t>
            </a:r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4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00846-23E9-0502-4CEC-F05C6701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238B5-F618-50DC-16FC-6158BADF4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Dear Cooperating Teacher,</a:t>
            </a:r>
          </a:p>
          <a:p>
            <a:pPr marL="0" indent="0">
              <a:buNone/>
            </a:pPr>
            <a:r>
              <a:rPr lang="en-US" dirty="0"/>
              <a:t>Thank you for hosting me for the spring semester. I'm so excited to meet you and your class! Is there a time that I could come visit before the break? </a:t>
            </a:r>
          </a:p>
          <a:p>
            <a:pPr marL="0" indent="0">
              <a:buNone/>
            </a:pPr>
            <a:r>
              <a:rPr lang="en-US" dirty="0"/>
              <a:t>My first day in the classroom will be Thursday, January 23. Please let me know what time I should arrive. I will come Thursday mornings only until the week of March 3, at which point I'll be there Monday through Thursday mornings. </a:t>
            </a:r>
          </a:p>
          <a:p>
            <a:pPr marL="0" indent="0">
              <a:buNone/>
            </a:pPr>
            <a:r>
              <a:rPr lang="en-US" dirty="0"/>
              <a:t>Looking forward to a great experience with you. Please let me know about a visit and about my arrival time.</a:t>
            </a:r>
          </a:p>
          <a:p>
            <a:pPr marL="0" indent="0">
              <a:buNone/>
            </a:pPr>
            <a:r>
              <a:rPr lang="en-US" dirty="0"/>
              <a:t>Sincerely,</a:t>
            </a:r>
          </a:p>
          <a:p>
            <a:pPr marL="0" indent="0">
              <a:buNone/>
            </a:pPr>
            <a:r>
              <a:rPr lang="en-US" dirty="0"/>
              <a:t>YOUR NAME (and possibly your phone number, if you're ok with that!)</a:t>
            </a:r>
          </a:p>
        </p:txBody>
      </p:sp>
    </p:spTree>
    <p:extLst>
      <p:ext uri="{BB962C8B-B14F-4D97-AF65-F5344CB8AC3E}">
        <p14:creationId xmlns:p14="http://schemas.microsoft.com/office/powerpoint/2010/main" val="244085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70B92-6F52-48F5-A2EE-9C87C46D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B2690-DD7E-4824-9EBC-9E6462F2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You will attend practicum EVERY THURSDAY MORNING Week 1 - Week 6. Starting Week 7, you will attend Monday-Thursday mornings until Week 14.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Weeks 15-16 may be used to make up absences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7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94256-5528-48E9-908F-2DF64391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BD4C8-6695-4ACB-8E15-B28BC2233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ARRIVAL: Contractual arrival. Ask your cooperating teacher. If they don't have a contractual start time, plan to arrive at least ten minutes before the bell.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DEPARTURE: Four hours from start time. If students go to lunch, you can stay to monitor the cafeteria and help with recess supervision. THERE ARE ALWAYS WAYS TO BE HELPFUL.</a:t>
            </a:r>
          </a:p>
          <a:p>
            <a:endParaRPr lang="en-US" dirty="0"/>
          </a:p>
          <a:p>
            <a:r>
              <a:rPr lang="en-US" dirty="0"/>
              <a:t>Before you leave every day, ask your cooperating teacher, “Is there anything else I can do for you?”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8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D09A-7E66-4ABE-9E48-086F9CA7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96F3A-B3A6-491D-85AA-536433B3D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If you need to be absent, please contact both your mentor and your </a:t>
            </a:r>
            <a:r>
              <a:rPr lang="en-US"/>
              <a:t>cooperating teacher immediately.</a:t>
            </a:r>
          </a:p>
          <a:p>
            <a:endParaRPr lang="en-US" dirty="0"/>
          </a:p>
          <a:p>
            <a:r>
              <a:rPr lang="en-US" dirty="0"/>
              <a:t>Absences will be made up.</a:t>
            </a:r>
          </a:p>
          <a:p>
            <a:endParaRPr lang="en-US" dirty="0"/>
          </a:p>
          <a:p>
            <a:r>
              <a:rPr lang="en-US" dirty="0"/>
              <a:t>DO NOT BE LATE. If you have an emergency, you should contact your cooperating teacher and your mentor immediately! We worry about you! </a:t>
            </a:r>
          </a:p>
        </p:txBody>
      </p:sp>
    </p:spTree>
    <p:extLst>
      <p:ext uri="{BB962C8B-B14F-4D97-AF65-F5344CB8AC3E}">
        <p14:creationId xmlns:p14="http://schemas.microsoft.com/office/powerpoint/2010/main" val="233159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5718-FF28-4AE2-B972-458B162E0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cooperating 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7704D-8345-4F59-A275-74D69241E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Teachers apply to work with students and are thrilled to have you!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you start your job search, cooperating teachers are THE BEST references! Keep this in mind. Give them TONS of reasons to say amazing things about you!</a:t>
            </a:r>
          </a:p>
          <a:p>
            <a:endParaRPr lang="en-US" dirty="0"/>
          </a:p>
          <a:p>
            <a:r>
              <a:rPr lang="en-US" dirty="0"/>
              <a:t>You are a guest in their classroom, so be respectful of their space.</a:t>
            </a:r>
          </a:p>
        </p:txBody>
      </p:sp>
    </p:spTree>
    <p:extLst>
      <p:ext uri="{BB962C8B-B14F-4D97-AF65-F5344CB8AC3E}">
        <p14:creationId xmlns:p14="http://schemas.microsoft.com/office/powerpoint/2010/main" val="22060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0493-930F-4075-8419-73E557C35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</a:t>
            </a:r>
            <a:br>
              <a:rPr lang="en-US" dirty="0"/>
            </a:br>
            <a:r>
              <a:rPr lang="en-US" sz="1600" dirty="0"/>
              <a:t>with me, your mentor, your instructors, your cooperating teacher.....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8C09B-8B2A-496F-B5E9-BD7DCF75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Nothing matters more! </a:t>
            </a:r>
          </a:p>
          <a:p>
            <a:r>
              <a:rPr lang="en-US" dirty="0"/>
              <a:t>Reasons to communicate:</a:t>
            </a:r>
          </a:p>
          <a:p>
            <a:pPr lvl="1"/>
            <a:r>
              <a:rPr lang="en-US" dirty="0"/>
              <a:t>Celebrations!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Observations</a:t>
            </a:r>
          </a:p>
          <a:p>
            <a:pPr lvl="1"/>
            <a:r>
              <a:rPr lang="en-US" dirty="0"/>
              <a:t>Concerns</a:t>
            </a:r>
          </a:p>
          <a:p>
            <a:pPr lvl="1"/>
            <a:r>
              <a:rPr lang="en-US" dirty="0"/>
              <a:t>Struggles</a:t>
            </a:r>
          </a:p>
          <a:p>
            <a:pPr lvl="1"/>
            <a:r>
              <a:rPr lang="en-US" dirty="0"/>
              <a:t>Questions</a:t>
            </a:r>
          </a:p>
          <a:p>
            <a:pPr lvl="1"/>
            <a:r>
              <a:rPr lang="en-US" dirty="0"/>
              <a:t>Building rapport</a:t>
            </a:r>
          </a:p>
        </p:txBody>
      </p:sp>
    </p:spTree>
    <p:extLst>
      <p:ext uri="{BB962C8B-B14F-4D97-AF65-F5344CB8AC3E}">
        <p14:creationId xmlns:p14="http://schemas.microsoft.com/office/powerpoint/2010/main" val="21577418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1445</TotalTime>
  <Words>1444</Words>
  <Application>Microsoft Macintosh PowerPoint</Application>
  <PresentationFormat>Widescreen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Parcel</vt:lpstr>
      <vt:lpstr>CI 420 orientation</vt:lpstr>
      <vt:lpstr>agenda</vt:lpstr>
      <vt:lpstr>Here we go!</vt:lpstr>
      <vt:lpstr>Example</vt:lpstr>
      <vt:lpstr>scheduling</vt:lpstr>
      <vt:lpstr>scheduling</vt:lpstr>
      <vt:lpstr>scheduling</vt:lpstr>
      <vt:lpstr>Your cooperating teacher</vt:lpstr>
      <vt:lpstr>Communication with me, your mentor, your instructors, your cooperating teacher.....</vt:lpstr>
      <vt:lpstr>What to wear</vt:lpstr>
      <vt:lpstr>Your mentor!</vt:lpstr>
      <vt:lpstr>Sce website and placement guide</vt:lpstr>
      <vt:lpstr>Words of wisdom</vt:lpstr>
      <vt:lpstr>Words of Wisdom</vt:lpstr>
      <vt:lpstr>Words of wisdom</vt:lpstr>
      <vt:lpstr>The Content test - 206</vt:lpstr>
      <vt:lpstr>TIME CARDS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Susan J</cp:lastModifiedBy>
  <cp:revision>493</cp:revision>
  <dcterms:created xsi:type="dcterms:W3CDTF">2021-01-25T17:30:07Z</dcterms:created>
  <dcterms:modified xsi:type="dcterms:W3CDTF">2024-11-21T17:24:12Z</dcterms:modified>
</cp:coreProperties>
</file>