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9"/>
  </p:notesMasterIdLst>
  <p:sldIdLst>
    <p:sldId id="256" r:id="rId2"/>
    <p:sldId id="307" r:id="rId3"/>
    <p:sldId id="308" r:id="rId4"/>
    <p:sldId id="310" r:id="rId5"/>
    <p:sldId id="312" r:id="rId6"/>
    <p:sldId id="321" r:id="rId7"/>
    <p:sldId id="313" r:id="rId8"/>
    <p:sldId id="315" r:id="rId9"/>
    <p:sldId id="327" r:id="rId10"/>
    <p:sldId id="317" r:id="rId11"/>
    <p:sldId id="318" r:id="rId12"/>
    <p:sldId id="322" r:id="rId13"/>
    <p:sldId id="326" r:id="rId14"/>
    <p:sldId id="328" r:id="rId15"/>
    <p:sldId id="319" r:id="rId16"/>
    <p:sldId id="325" r:id="rId17"/>
    <p:sldId id="31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25148-D8DC-9240-92C8-3C7DE3808902}" type="datetimeFigureOut">
              <a:rPr lang="en-US" smtClean="0"/>
              <a:t>11/2/23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2E146-7937-A84F-8015-F45D1C8771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7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/>
              <a:t>11/2/23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/>
              <a:t>11/2/23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/>
              <a:t>11/2/23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/>
              <a:t>11/2/23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/>
              <a:t>11/2/23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/>
              <a:t>11/2/23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/>
              <a:t>11/2/23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/>
              <a:t>11/2/23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/>
              <a:t>11/2/23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/>
              <a:t>11/2/23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/>
              <a:t>11/2/23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/>
              <a:t>11/2/23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be.net/Pages/Short-Term-Sub-Teach.asp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illinois.edu/sce/elementary-program/student-inform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E79A-EE57-B247-AF97-4C7403A6C9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Teaching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801B3-FA9E-464C-BC94-3BC1EDD60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CLASS OF 2024!</a:t>
            </a:r>
          </a:p>
          <a:p>
            <a:r>
              <a:rPr lang="en-US" dirty="0"/>
              <a:t>Middle Grades and Secondary</a:t>
            </a:r>
          </a:p>
          <a:p>
            <a:r>
              <a:rPr lang="en-US" dirty="0"/>
              <a:t>Office of School and Community Experiences</a:t>
            </a:r>
          </a:p>
        </p:txBody>
      </p:sp>
    </p:spTree>
    <p:extLst>
      <p:ext uri="{BB962C8B-B14F-4D97-AF65-F5344CB8AC3E}">
        <p14:creationId xmlns:p14="http://schemas.microsoft.com/office/powerpoint/2010/main" val="2736501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7FFA5-E34F-4D46-BDFA-8FDD71729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my supervisor?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E50FF-5BEF-C449-8016-4EC4DE0C7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2139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400" dirty="0"/>
              <a:t>You will meet your spring supervisor on Monday, November 13 at 8am (MG) and Tuesday November 14 at 10 am (SEC).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Supervisors will hold an opening meeting with students and coops to review the semester’s requirements.</a:t>
            </a:r>
          </a:p>
          <a:p>
            <a:endParaRPr lang="en-US" sz="1400" dirty="0"/>
          </a:p>
          <a:p>
            <a:r>
              <a:rPr lang="en-US" sz="1400" dirty="0"/>
              <a:t>Supervisors conduct observations a minimum of six times over the semester.</a:t>
            </a:r>
          </a:p>
          <a:p>
            <a:endParaRPr lang="en-US" sz="1400" dirty="0"/>
          </a:p>
          <a:p>
            <a:r>
              <a:rPr lang="en-US" sz="1400" dirty="0"/>
              <a:t>You will send lesson plans in advance of the observations and will pre- and post-conference as you did this fall. </a:t>
            </a:r>
          </a:p>
          <a:p>
            <a:endParaRPr lang="en-US" sz="1400" dirty="0"/>
          </a:p>
          <a:p>
            <a:r>
              <a:rPr lang="en-US" sz="1400" dirty="0"/>
              <a:t>You will have a midterm and a final evaluation with your coop and your supervisor.</a:t>
            </a:r>
          </a:p>
          <a:p>
            <a:endParaRPr lang="en-US" sz="1400" dirty="0"/>
          </a:p>
          <a:p>
            <a:r>
              <a:rPr lang="en-US" sz="1400" dirty="0"/>
              <a:t>Seminar is arranged with your supervisor.</a:t>
            </a:r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2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9AEB-CC15-4140-AD95-9E500B5D2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lesson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08DC1-C692-CC44-99FA-BAD51493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Submit weekly plans to supervisor</a:t>
            </a:r>
          </a:p>
          <a:p>
            <a:endParaRPr lang="en-US" dirty="0"/>
          </a:p>
          <a:p>
            <a:r>
              <a:rPr lang="en-US" dirty="0"/>
              <a:t>Plans will grow in detail as you begin to assume more responsibility</a:t>
            </a:r>
            <a:endParaRPr lang="en-US"/>
          </a:p>
          <a:p>
            <a:endParaRPr lang="en-US" dirty="0"/>
          </a:p>
          <a:p>
            <a:r>
              <a:rPr lang="en-US" dirty="0"/>
              <a:t>Consider using an online planning tool for your convenience. I really liked Planbook.com.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26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EE5D7-A416-AECD-F1C5-68C19C5E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subbing?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7015A-2A65-E945-E9C6-4B8ECB6FB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916716" cy="377269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85750" indent="-285750"/>
            <a:r>
              <a:rPr lang="en-US" dirty="0">
                <a:ea typeface="+mn-lt"/>
                <a:cs typeface="+mn-lt"/>
              </a:rPr>
              <a:t>Candidates can apply for a substitute teaching license through the Illinois State Board of Education: </a:t>
            </a:r>
            <a:r>
              <a:rPr lang="en-US" dirty="0">
                <a:ea typeface="+mn-lt"/>
                <a:cs typeface="+mn-lt"/>
                <a:hlinkClick r:id="rId2"/>
              </a:rPr>
              <a:t>https://www.isbe.net/Pages/Short-Term-Sub-Teach.aspx</a:t>
            </a:r>
            <a:endParaRPr lang="en-US" dirty="0">
              <a:ea typeface="+mn-lt"/>
              <a:cs typeface="+mn-lt"/>
            </a:endParaRPr>
          </a:p>
          <a:p>
            <a:pPr marL="285750" indent="-285750"/>
            <a:r>
              <a:rPr lang="en-US" dirty="0"/>
              <a:t>Contact your local ROE about the best way to apply for a sub license. </a:t>
            </a:r>
          </a:p>
          <a:p>
            <a:r>
              <a:rPr lang="en-US" dirty="0">
                <a:ea typeface="+mn-lt"/>
                <a:cs typeface="+mn-lt"/>
              </a:rPr>
              <a:t>Most candidates qualify for both the general license and the short-term license. We recommend the general license!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Questions about the application process should be directed to the Illinois State Board of Education or your Regional Office of Education. 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After receiving a license, candidates may apply for sub positions at their preferred districts online. Questions about this application process should be directed to the district of interest.</a:t>
            </a:r>
          </a:p>
          <a:p>
            <a:r>
              <a:rPr lang="en-US" dirty="0">
                <a:ea typeface="+mn-lt"/>
                <a:cs typeface="+mn-lt"/>
              </a:rPr>
              <a:t>You may want to wait until you receive your placement before applying for your sub license.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0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BAA35-711D-B937-7F57-AF1F210FE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A9C5D-4EC0-D8C7-CB3B-9838E6A97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You can sub for your </a:t>
            </a:r>
            <a:r>
              <a:rPr lang="en-US" dirty="0">
                <a:highlight>
                  <a:srgbClr val="FFFF00"/>
                </a:highlight>
              </a:rPr>
              <a:t>cooperating teacher only</a:t>
            </a:r>
          </a:p>
          <a:p>
            <a:r>
              <a:rPr lang="en-US" dirty="0"/>
              <a:t>Ten days maximum </a:t>
            </a:r>
          </a:p>
          <a:p>
            <a:pPr lvl="1"/>
            <a:r>
              <a:rPr lang="en-US" dirty="0"/>
              <a:t>Five prior to takeover</a:t>
            </a:r>
          </a:p>
          <a:p>
            <a:pPr lvl="1"/>
            <a:r>
              <a:rPr lang="en-US" dirty="0"/>
              <a:t>Five during/after takeover</a:t>
            </a:r>
          </a:p>
          <a:p>
            <a:pPr lvl="1"/>
            <a:r>
              <a:rPr lang="en-US" dirty="0"/>
              <a:t>These days do not need to made up, but do NOT get counted in your student teaching hours</a:t>
            </a:r>
          </a:p>
          <a:p>
            <a:r>
              <a:rPr lang="en-US" dirty="0"/>
              <a:t>During breaks and after student teaching is completed, you are free to sub wherever you'd like. You'd treat it like a regular job.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70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DD78-BDB7-5C44-EB43-3F2A77B4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Do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7A707-0D44-157D-7C07-306822172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NOW: Apply for licensure on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CoTE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, run DARS audit, register for classes and graduation</a:t>
            </a:r>
            <a:endParaRPr lang="en-US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Mid-NOVEMBER: Contact spring coop and start background check process</a:t>
            </a:r>
            <a:endParaRPr lang="en-US" sz="18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DECEMBER: Apply for sub license</a:t>
            </a:r>
            <a:endParaRPr lang="en-US" sz="18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FEBRUARY 14: Order transcripts (HOLD FOR DEGREE)</a:t>
            </a:r>
            <a:endParaRPr lang="en-US" sz="18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1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DE3EB-00F7-EB4E-B63E-FB909465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A9E83-8C1B-0745-A723-5A7351B4E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it!  Your time to shine! </a:t>
            </a:r>
          </a:p>
          <a:p>
            <a:endParaRPr lang="en-US" dirty="0"/>
          </a:p>
          <a:p>
            <a:r>
              <a:rPr lang="en-US" dirty="0"/>
              <a:t>Good communication and a high level of professionalism are critical to your success! We are all here to support you, so always feel free to reach out with questions, concerns, and lots of celebrations!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YOU GOT THIS!</a:t>
            </a:r>
          </a:p>
        </p:txBody>
      </p:sp>
      <p:pic>
        <p:nvPicPr>
          <p:cNvPr id="5" name="Graphic 4" descr="Dim (Smaller Sun)">
            <a:extLst>
              <a:ext uri="{FF2B5EF4-FFF2-40B4-BE49-F238E27FC236}">
                <a16:creationId xmlns:a16="http://schemas.microsoft.com/office/drawing/2014/main" id="{8CCB4431-6FA1-3C45-B024-8CC2387CA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1223" y="24051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717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ED23336F-20FB-7878-AE0F-7CE5A6B5B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3772" y="500744"/>
            <a:ext cx="3654563" cy="585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577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2F38BC-D98D-4D85-8CF7-BA70EEDED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8FC416-2E6D-974C-A616-9AD379A18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386744"/>
            <a:ext cx="592531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dirty="0"/>
              <a:t>Questions?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01A2F0-90BE-4D86-9A8A-4390413F7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640080"/>
            <a:ext cx="401726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F5EB4E-25CD-44CC-AF95-30C925342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1" y="802767"/>
            <a:ext cx="368503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Content Placeholder 4" descr="Help">
            <a:extLst>
              <a:ext uri="{FF2B5EF4-FFF2-40B4-BE49-F238E27FC236}">
                <a16:creationId xmlns:a16="http://schemas.microsoft.com/office/drawing/2014/main" id="{98AD73F2-C880-BE47-B84D-7E6198B4A1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00770" y="802766"/>
            <a:ext cx="3685031" cy="482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40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4BB5E1-4C11-9E48-833B-EDFF5C72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9F3F3-C2B7-734E-98FB-DAA5362D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/>
              <a:t>6:00 - WELCOME (Cara)</a:t>
            </a:r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dirty="0"/>
              <a:t>6: 05 - GRADUATION/COMMENCEMENT, GRADUATION REQUIREMENTS (advisors)</a:t>
            </a:r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dirty="0"/>
              <a:t>6:15 – APPLYING FOR YOUR LICENSE (</a:t>
            </a:r>
            <a:r>
              <a:rPr lang="en-US" sz="1500" dirty="0" err="1"/>
              <a:t>CoTE</a:t>
            </a:r>
            <a:r>
              <a:rPr lang="en-US" sz="1500" dirty="0"/>
              <a:t>)</a:t>
            </a:r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r>
              <a:rPr lang="en-US" sz="1500" dirty="0"/>
              <a:t>6:45 - STUDENT TEACHING ORIENTATION (Cara)</a:t>
            </a:r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9999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048F-25F2-3C41-9DE9-4112A83D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teaching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0E4F7-2F7A-2840-BB63-4B3AE09B2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SCE  website: </a:t>
            </a:r>
            <a:r>
              <a:rPr lang="en-US" dirty="0">
                <a:ea typeface="+mn-lt"/>
                <a:cs typeface="+mn-lt"/>
                <a:hlinkClick r:id="rId2"/>
              </a:rPr>
              <a:t>https://sce.education.illinois.edu/</a:t>
            </a:r>
            <a:endParaRPr lang="en-US" dirty="0"/>
          </a:p>
          <a:p>
            <a:endParaRPr lang="en-US" dirty="0"/>
          </a:p>
          <a:p>
            <a:r>
              <a:rPr lang="en-US" dirty="0"/>
              <a:t>Find your program</a:t>
            </a:r>
          </a:p>
          <a:p>
            <a:endParaRPr lang="en-US" dirty="0"/>
          </a:p>
          <a:p>
            <a:pPr lvl="2"/>
            <a:r>
              <a:rPr lang="en-US" dirty="0"/>
              <a:t>Middle Grades: </a:t>
            </a:r>
            <a:r>
              <a:rPr lang="en-US" dirty="0">
                <a:ea typeface="+mn-lt"/>
                <a:cs typeface="+mn-lt"/>
              </a:rPr>
              <a:t>https://</a:t>
            </a:r>
            <a:r>
              <a:rPr lang="en-US" dirty="0" err="1">
                <a:ea typeface="+mn-lt"/>
                <a:cs typeface="+mn-lt"/>
              </a:rPr>
              <a:t>sce.education.illinois.edu</a:t>
            </a:r>
            <a:r>
              <a:rPr lang="en-US" dirty="0">
                <a:ea typeface="+mn-lt"/>
                <a:cs typeface="+mn-lt"/>
              </a:rPr>
              <a:t>/current-candidates/middle-grades/edpr442mg-student</a:t>
            </a:r>
            <a:endParaRPr lang="en-US" dirty="0"/>
          </a:p>
          <a:p>
            <a:pPr lvl="2"/>
            <a:r>
              <a:rPr lang="en-US" dirty="0"/>
              <a:t>Secondary: https://</a:t>
            </a:r>
            <a:r>
              <a:rPr lang="en-US" dirty="0" err="1"/>
              <a:t>sce.education.illinois.edu</a:t>
            </a:r>
            <a:r>
              <a:rPr lang="en-US" dirty="0"/>
              <a:t>/current-candidates/secondary/edpr442sec-student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8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6DE43-FAC0-8546-A082-5FF946633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the answers are here!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B70A3-DBCF-4644-88AB-AAA1665C2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HANDBOOK </a:t>
            </a:r>
            <a:endParaRPr lang="en-US" dirty="0">
              <a:solidFill>
                <a:srgbClr val="FF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/>
          </a:p>
          <a:p>
            <a:r>
              <a:rPr lang="en-US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GUIDELINES-</a:t>
            </a:r>
            <a:endParaRPr lang="en-US" dirty="0">
              <a:solidFill>
                <a:srgbClr val="FF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/>
          </a:p>
          <a:p>
            <a:r>
              <a:rPr lang="en-US" dirty="0"/>
              <a:t>Middle Grades and Secondary follow the same expectations and timelines this semester</a:t>
            </a:r>
          </a:p>
          <a:p>
            <a:endParaRPr lang="en-US" dirty="0"/>
          </a:p>
          <a:p>
            <a:r>
              <a:rPr lang="en-US" dirty="0"/>
              <a:t>Supervision is provided by the College of Education</a:t>
            </a:r>
          </a:p>
        </p:txBody>
      </p:sp>
    </p:spTree>
    <p:extLst>
      <p:ext uri="{BB962C8B-B14F-4D97-AF65-F5344CB8AC3E}">
        <p14:creationId xmlns:p14="http://schemas.microsoft.com/office/powerpoint/2010/main" val="271854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5BD1-9E9A-1446-AB0D-DBC2F6599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 we find out our placement?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382F0-C9C4-7E43-B8BB-1D99510C4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37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 later than November 13</a:t>
            </a:r>
          </a:p>
          <a:p>
            <a:r>
              <a:rPr lang="en-US" dirty="0"/>
              <a:t>When you get your placement, do the following:</a:t>
            </a:r>
          </a:p>
          <a:p>
            <a:pPr lvl="1"/>
            <a:r>
              <a:rPr lang="en-US" dirty="0"/>
              <a:t>Email your cooperating teacher and introduce yourself.</a:t>
            </a:r>
          </a:p>
          <a:p>
            <a:pPr lvl="1"/>
            <a:r>
              <a:rPr lang="en-US" dirty="0"/>
              <a:t>Email your supervisor to introduce yourself.</a:t>
            </a:r>
          </a:p>
          <a:p>
            <a:pPr lvl="1"/>
            <a:r>
              <a:rPr lang="en-US" dirty="0"/>
              <a:t>Inform your cooperating teacher of your start date (January 8)</a:t>
            </a:r>
          </a:p>
          <a:p>
            <a:pPr lvl="1"/>
            <a:r>
              <a:rPr lang="en-US" dirty="0"/>
              <a:t>Learn all you can about your school!</a:t>
            </a:r>
          </a:p>
          <a:p>
            <a:pPr lvl="1"/>
            <a:r>
              <a:rPr lang="en-US" dirty="0"/>
              <a:t>Offer to visit before the end of the semester!</a:t>
            </a:r>
          </a:p>
          <a:p>
            <a:pPr lvl="1"/>
            <a:r>
              <a:rPr lang="en-US" dirty="0"/>
              <a:t>Look at the school calendar and note holidays and PD days. </a:t>
            </a:r>
          </a:p>
          <a:p>
            <a:pPr lvl="1"/>
            <a:r>
              <a:rPr lang="en-US" dirty="0"/>
              <a:t>Thank your SCE office for working tirelessly on your behalf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95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2D77-AB5A-44AD-AA21-BE0CEDB3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checks and physicals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DB4D-1F8C-453D-9A23-5ECE67EE3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Get started on all of this as soon as possible. Any days missed due to delays will be made up. </a:t>
            </a:r>
          </a:p>
          <a:p>
            <a:endParaRPr lang="en-US" dirty="0"/>
          </a:p>
          <a:p>
            <a:r>
              <a:rPr lang="en-US" dirty="0"/>
              <a:t>You will need a fresh background check, even if you are assigned to the same district. </a:t>
            </a:r>
          </a:p>
          <a:p>
            <a:endParaRPr lang="en-US" dirty="0"/>
          </a:p>
          <a:p>
            <a:r>
              <a:rPr lang="en-US" dirty="0"/>
              <a:t>You will need a state and federal background check. If there is a cost, you will be responsible for paying it.</a:t>
            </a:r>
          </a:p>
          <a:p>
            <a:endParaRPr lang="en-US" dirty="0"/>
          </a:p>
          <a:p>
            <a:r>
              <a:rPr lang="en-US" dirty="0"/>
              <a:t>Some schools require a physical exam.</a:t>
            </a:r>
          </a:p>
          <a:p>
            <a:endParaRPr lang="en-US" dirty="0"/>
          </a:p>
          <a:p>
            <a:r>
              <a:rPr lang="en-US" dirty="0"/>
              <a:t>Some districts require some extra paperwork.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75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CB6D-0209-FC46-B272-5AC25647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do we start and end? </a:t>
            </a:r>
            <a:br>
              <a:rPr lang="en-US" dirty="0"/>
            </a:br>
            <a:r>
              <a:rPr lang="en-US" dirty="0"/>
              <a:t>What about spring Break?</a:t>
            </a:r>
            <a:br>
              <a:rPr lang="en-US" dirty="0"/>
            </a:br>
            <a:r>
              <a:rPr lang="en-US" dirty="0"/>
              <a:t>What about days off?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BC96F-6782-8644-8ABA-2EC1B20DB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1500" dirty="0"/>
              <a:t>January 8 – April 26</a:t>
            </a:r>
            <a:endParaRPr lang="en-US" dirty="0"/>
          </a:p>
          <a:p>
            <a:endParaRPr lang="en-US" sz="1500" dirty="0"/>
          </a:p>
          <a:p>
            <a:r>
              <a:rPr lang="en-US" sz="1500" dirty="0"/>
              <a:t>Contractual hours</a:t>
            </a:r>
            <a:endParaRPr lang="en-US" dirty="0"/>
          </a:p>
          <a:p>
            <a:endParaRPr lang="en-US" sz="1500" dirty="0"/>
          </a:p>
          <a:p>
            <a:r>
              <a:rPr lang="en-US" sz="1500" dirty="0"/>
              <a:t>You will have spring break according to your district's calendar</a:t>
            </a:r>
          </a:p>
          <a:p>
            <a:endParaRPr lang="en-US" sz="1500" dirty="0"/>
          </a:p>
          <a:p>
            <a:r>
              <a:rPr lang="en-US" sz="1500" dirty="0"/>
              <a:t>You follow your school’s calendar for days off.  You attend all faculty meetings, </a:t>
            </a:r>
            <a:r>
              <a:rPr lang="en-US" sz="1500"/>
              <a:t>professional</a:t>
            </a:r>
            <a:r>
              <a:rPr lang="en-US" sz="1500" dirty="0"/>
              <a:t> development, and conference days </a:t>
            </a:r>
          </a:p>
          <a:p>
            <a:endParaRPr lang="en-US" sz="1500" dirty="0"/>
          </a:p>
          <a:p>
            <a:r>
              <a:rPr lang="en-US" sz="1500" dirty="0"/>
              <a:t>Do what your coop does!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80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5F24A-35D1-584B-8E7D-38B44309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many hours do I need?</a:t>
            </a:r>
            <a:br>
              <a:rPr lang="en-US"/>
            </a:br>
            <a:r>
              <a:rPr lang="en-US"/>
              <a:t>What if I get sick?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C7B8A-BBB5-F342-A0F8-61E7FEE9E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dirty="0"/>
              <a:t>You will earn over 500- 600 hours during your student teaching experience. </a:t>
            </a:r>
          </a:p>
          <a:p>
            <a:endParaRPr lang="en-US" dirty="0"/>
          </a:p>
          <a:p>
            <a:pPr marL="285750" indent="-285750"/>
            <a:r>
              <a:rPr lang="en-US" dirty="0"/>
              <a:t>4 sick days (do not need to be made up)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1 professional day (to attend a job fair, go to an interview, etc.)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Days in excess of these excused absences will added on as attendance days after April 26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If you are responsible for teaching on a day you are absent, you must provide sub plans for your cooperating teacher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/>
              <a:t>MUST INFORM SUPERVISOR AND COOPERATING TEACHER</a:t>
            </a:r>
          </a:p>
          <a:p>
            <a:pPr marL="4572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4572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6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6E2E4-34C7-79D4-DC42-F88E76300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about 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52747-F314-8E46-6216-362FBFF71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set your social media to private. Your students and cooperating teachers and future employers will look you up on social media.</a:t>
            </a:r>
          </a:p>
          <a:p>
            <a:r>
              <a:rPr lang="en-US" dirty="0"/>
              <a:t>NEVER post about your students online. This can result in removal from student teaching.</a:t>
            </a:r>
          </a:p>
          <a:p>
            <a:r>
              <a:rPr lang="en-US" dirty="0"/>
              <a:t>Be aware of your surroundings. Do not mention last names or schools when you are out in public. </a:t>
            </a:r>
          </a:p>
        </p:txBody>
      </p:sp>
    </p:spTree>
    <p:extLst>
      <p:ext uri="{BB962C8B-B14F-4D97-AF65-F5344CB8AC3E}">
        <p14:creationId xmlns:p14="http://schemas.microsoft.com/office/powerpoint/2010/main" val="20679818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7264</TotalTime>
  <Words>985</Words>
  <Application>Microsoft Macintosh PowerPoint</Application>
  <PresentationFormat>Widescreen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Segoe UI</vt:lpstr>
      <vt:lpstr>Parcel</vt:lpstr>
      <vt:lpstr>Student Teaching Orientation</vt:lpstr>
      <vt:lpstr>agenda</vt:lpstr>
      <vt:lpstr>Student teaching resources</vt:lpstr>
      <vt:lpstr>All the answers are here!</vt:lpstr>
      <vt:lpstr>When do we find out our placement?</vt:lpstr>
      <vt:lpstr>Background checks and physicals</vt:lpstr>
      <vt:lpstr>When do we start and end?  What about spring Break? What about days off?</vt:lpstr>
      <vt:lpstr>How many hours do I need? What if I get sick?</vt:lpstr>
      <vt:lpstr>A note about Social Media</vt:lpstr>
      <vt:lpstr>What about my supervisor?</vt:lpstr>
      <vt:lpstr>What about lesson plans</vt:lpstr>
      <vt:lpstr>What about subbing?</vt:lpstr>
      <vt:lpstr>guidelines</vt:lpstr>
      <vt:lpstr>To Do LIST</vt:lpstr>
      <vt:lpstr>Final thoughts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Teaching Orientation</dc:title>
  <dc:creator>Talbott, Susan J</dc:creator>
  <cp:lastModifiedBy>Gutzmer, Cara</cp:lastModifiedBy>
  <cp:revision>414</cp:revision>
  <dcterms:created xsi:type="dcterms:W3CDTF">2020-10-26T17:38:22Z</dcterms:created>
  <dcterms:modified xsi:type="dcterms:W3CDTF">2023-11-07T14:48:31Z</dcterms:modified>
</cp:coreProperties>
</file>