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76" r:id="rId4"/>
    <p:sldId id="258" r:id="rId5"/>
    <p:sldId id="259" r:id="rId6"/>
    <p:sldId id="260" r:id="rId7"/>
    <p:sldId id="261" r:id="rId8"/>
    <p:sldId id="282" r:id="rId9"/>
    <p:sldId id="263" r:id="rId10"/>
    <p:sldId id="281" r:id="rId11"/>
    <p:sldId id="266" r:id="rId12"/>
    <p:sldId id="264" r:id="rId13"/>
    <p:sldId id="278" r:id="rId14"/>
    <p:sldId id="269" r:id="rId15"/>
    <p:sldId id="262" r:id="rId16"/>
    <p:sldId id="279" r:id="rId17"/>
    <p:sldId id="273" r:id="rId18"/>
    <p:sldId id="270" r:id="rId19"/>
    <p:sldId id="274" r:id="rId20"/>
    <p:sldId id="267"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DC169-1A78-4375-8A2A-D8CEC6234967}" v="352" dt="2022-07-12T22:07:02.079"/>
    <p1510:client id="{031CBDFB-B218-40CA-AEEF-C6AF7643BF6F}" v="186" dt="2022-08-01T14:56:15.289"/>
    <p1510:client id="{0419C397-E97C-4581-A02E-B24EAEE3A074}" v="76" dt="2022-07-13T14:47:11.279"/>
    <p1510:client id="{1ED0EF13-04E7-4585-B169-56D398FCED41}" v="3" dt="2023-01-11T00:05:41.465"/>
    <p1510:client id="{32B2EFB7-414F-4D25-9D8B-CB6105301884}" v="115" dt="2023-01-11T00:23:38.179"/>
    <p1510:client id="{465CAA85-78E7-4CFD-9E72-56D00256CC28}" v="54" dt="2022-07-28T18:41:55.195"/>
    <p1510:client id="{796348DF-0551-4D81-AE68-2B2629EFB64A}" v="8" dt="2022-08-02T19:18:42.811"/>
    <p1510:client id="{7A257222-3402-4963-86AF-30D104DF58F3}" v="67" dt="2024-01-10T00:29:08.118"/>
    <p1510:client id="{7D9831E1-D92D-472D-A6C2-66D626FB77E6}" v="723" dt="2022-04-29T18:02:18.832"/>
    <p1510:client id="{96FFFCDF-0347-46B1-A473-4ACBDEC44803}" v="28" dt="2022-08-10T17:22:22.906"/>
    <p1510:client id="{A063B904-2538-408A-9B97-0802FAB8C1F5}" v="1" dt="2022-07-28T18:42:59.989"/>
    <p1510:client id="{C599605D-395E-4967-9729-7BB7B81823AE}" v="10" dt="2022-06-21T16:11:43.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2" autoAdjust="0"/>
    <p:restoredTop sz="94660"/>
  </p:normalViewPr>
  <p:slideViewPr>
    <p:cSldViewPr snapToGrid="0">
      <p:cViewPr varScale="1">
        <p:scale>
          <a:sx n="128" d="100"/>
          <a:sy n="128"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Knox Gutzmer" clId="Web-{7A257222-3402-4963-86AF-30D104DF58F3}"/>
    <pc:docChg chg="addSld modSld">
      <pc:chgData name="Cara Knox Gutzmer" userId="" providerId="" clId="Web-{7A257222-3402-4963-86AF-30D104DF58F3}" dt="2024-01-10T00:29:08.118" v="65"/>
      <pc:docMkLst>
        <pc:docMk/>
      </pc:docMkLst>
      <pc:sldChg chg="addSp delSp modSp new mod modClrScheme modShow chgLayout">
        <pc:chgData name="Cara Knox Gutzmer" userId="" providerId="" clId="Web-{7A257222-3402-4963-86AF-30D104DF58F3}" dt="2024-01-10T00:29:08.118" v="65"/>
        <pc:sldMkLst>
          <pc:docMk/>
          <pc:sldMk cId="3287786465" sldId="282"/>
        </pc:sldMkLst>
        <pc:spChg chg="del">
          <ac:chgData name="Cara Knox Gutzmer" userId="" providerId="" clId="Web-{7A257222-3402-4963-86AF-30D104DF58F3}" dt="2024-01-10T00:27:36.538" v="9"/>
          <ac:spMkLst>
            <pc:docMk/>
            <pc:sldMk cId="3287786465" sldId="282"/>
            <ac:spMk id="2" creationId="{89AF0A8B-3082-C474-AF52-C8C4CEC1FB3F}"/>
          </ac:spMkLst>
        </pc:spChg>
        <pc:spChg chg="add del mod">
          <ac:chgData name="Cara Knox Gutzmer" userId="" providerId="" clId="Web-{7A257222-3402-4963-86AF-30D104DF58F3}" dt="2024-01-10T00:27:36.538" v="9"/>
          <ac:spMkLst>
            <pc:docMk/>
            <pc:sldMk cId="3287786465" sldId="282"/>
            <ac:spMk id="3" creationId="{6334CDB6-66E4-E0AF-0199-3C1D6CD49270}"/>
          </ac:spMkLst>
        </pc:spChg>
        <pc:spChg chg="add del mod">
          <ac:chgData name="Cara Knox Gutzmer" userId="" providerId="" clId="Web-{7A257222-3402-4963-86AF-30D104DF58F3}" dt="2024-01-10T00:27:13.178" v="6"/>
          <ac:spMkLst>
            <pc:docMk/>
            <pc:sldMk cId="3287786465" sldId="282"/>
            <ac:spMk id="6" creationId="{631522C6-863B-976A-C053-BC6879724D59}"/>
          </ac:spMkLst>
        </pc:spChg>
        <pc:spChg chg="add mod">
          <ac:chgData name="Cara Knox Gutzmer" userId="" providerId="" clId="Web-{7A257222-3402-4963-86AF-30D104DF58F3}" dt="2024-01-10T00:28:27.086" v="14" actId="20577"/>
          <ac:spMkLst>
            <pc:docMk/>
            <pc:sldMk cId="3287786465" sldId="282"/>
            <ac:spMk id="9" creationId="{F84D4C5D-F067-E291-1AA6-995C94B1F844}"/>
          </ac:spMkLst>
        </pc:spChg>
        <pc:graphicFrameChg chg="add del mod ord modGraphic">
          <ac:chgData name="Cara Knox Gutzmer" userId="" providerId="" clId="Web-{7A257222-3402-4963-86AF-30D104DF58F3}" dt="2024-01-10T00:27:13.178" v="7"/>
          <ac:graphicFrameMkLst>
            <pc:docMk/>
            <pc:sldMk cId="3287786465" sldId="282"/>
            <ac:graphicFrameMk id="5" creationId="{FAC2A378-B309-EFFE-72DB-AE222EC0D2EB}"/>
          </ac:graphicFrameMkLst>
        </pc:graphicFrameChg>
        <pc:graphicFrameChg chg="add mod modGraphic">
          <ac:chgData name="Cara Knox Gutzmer" userId="" providerId="" clId="Web-{7A257222-3402-4963-86AF-30D104DF58F3}" dt="2024-01-10T00:29:08.118" v="65"/>
          <ac:graphicFrameMkLst>
            <pc:docMk/>
            <pc:sldMk cId="3287786465" sldId="282"/>
            <ac:graphicFrameMk id="8" creationId="{370D4DF5-E39D-6FBB-6BBF-EBCE95A30BD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2DCF9-2551-40F7-90C5-037149A0CA4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7A5276F-D54D-4264-8F15-A987A28A86B5}">
      <dgm:prSet/>
      <dgm:spPr/>
      <dgm:t>
        <a:bodyPr/>
        <a:lstStyle/>
        <a:p>
          <a:r>
            <a:rPr lang="en-US"/>
            <a:t>Welcome</a:t>
          </a:r>
        </a:p>
      </dgm:t>
    </dgm:pt>
    <dgm:pt modelId="{0A008DBE-B785-4062-9A9E-77D3FAA46ACE}" type="parTrans" cxnId="{DADC388C-1083-4C3A-ACF7-113A2E2C4BB3}">
      <dgm:prSet/>
      <dgm:spPr/>
      <dgm:t>
        <a:bodyPr/>
        <a:lstStyle/>
        <a:p>
          <a:endParaRPr lang="en-US"/>
        </a:p>
      </dgm:t>
    </dgm:pt>
    <dgm:pt modelId="{245B3C65-5F6E-4119-8A9B-DDD3EDA5E869}" type="sibTrans" cxnId="{DADC388C-1083-4C3A-ACF7-113A2E2C4BB3}">
      <dgm:prSet/>
      <dgm:spPr/>
      <dgm:t>
        <a:bodyPr/>
        <a:lstStyle/>
        <a:p>
          <a:endParaRPr lang="en-US"/>
        </a:p>
      </dgm:t>
    </dgm:pt>
    <dgm:pt modelId="{4E123A53-6518-41EA-B009-987EB52DD6B0}">
      <dgm:prSet/>
      <dgm:spPr/>
      <dgm:t>
        <a:bodyPr/>
        <a:lstStyle/>
        <a:p>
          <a:r>
            <a:rPr lang="en-US"/>
            <a:t>Course sequence</a:t>
          </a:r>
        </a:p>
      </dgm:t>
    </dgm:pt>
    <dgm:pt modelId="{5B6C8310-6D3F-4C32-AF24-0EEA9C8C2474}" type="parTrans" cxnId="{946B8DAE-D64B-429C-B234-6FEBCFC21151}">
      <dgm:prSet/>
      <dgm:spPr/>
      <dgm:t>
        <a:bodyPr/>
        <a:lstStyle/>
        <a:p>
          <a:endParaRPr lang="en-US"/>
        </a:p>
      </dgm:t>
    </dgm:pt>
    <dgm:pt modelId="{E03E15BE-55BA-44D5-BDAA-30A8E64299CC}" type="sibTrans" cxnId="{946B8DAE-D64B-429C-B234-6FEBCFC21151}">
      <dgm:prSet/>
      <dgm:spPr/>
      <dgm:t>
        <a:bodyPr/>
        <a:lstStyle/>
        <a:p>
          <a:endParaRPr lang="en-US"/>
        </a:p>
      </dgm:t>
    </dgm:pt>
    <dgm:pt modelId="{1F6DA394-4960-4CA4-96D1-7DE3871FAE43}">
      <dgm:prSet/>
      <dgm:spPr/>
      <dgm:t>
        <a:bodyPr/>
        <a:lstStyle/>
        <a:p>
          <a:r>
            <a:rPr lang="en-US"/>
            <a:t>Expectations – Professionalism</a:t>
          </a:r>
        </a:p>
      </dgm:t>
    </dgm:pt>
    <dgm:pt modelId="{27598820-BF43-417D-BABA-5A96089EB081}" type="parTrans" cxnId="{4319C3F2-32A6-4637-BB53-649CD18729B1}">
      <dgm:prSet/>
      <dgm:spPr/>
      <dgm:t>
        <a:bodyPr/>
        <a:lstStyle/>
        <a:p>
          <a:endParaRPr lang="en-US"/>
        </a:p>
      </dgm:t>
    </dgm:pt>
    <dgm:pt modelId="{EE97AD43-62A5-4B59-8D46-6F901DB0125D}" type="sibTrans" cxnId="{4319C3F2-32A6-4637-BB53-649CD18729B1}">
      <dgm:prSet/>
      <dgm:spPr/>
      <dgm:t>
        <a:bodyPr/>
        <a:lstStyle/>
        <a:p>
          <a:endParaRPr lang="en-US"/>
        </a:p>
      </dgm:t>
    </dgm:pt>
    <dgm:pt modelId="{EDA678F5-DCA2-4211-8B73-8FBE30218253}">
      <dgm:prSet/>
      <dgm:spPr/>
      <dgm:t>
        <a:bodyPr/>
        <a:lstStyle/>
        <a:p>
          <a:r>
            <a:rPr lang="en-US"/>
            <a:t>Expectations – Academic</a:t>
          </a:r>
        </a:p>
      </dgm:t>
    </dgm:pt>
    <dgm:pt modelId="{B5ADEB85-3574-4536-BAD2-77DEF82F7AED}" type="parTrans" cxnId="{BAC2896D-1B6B-46E2-8879-D2005524B360}">
      <dgm:prSet/>
      <dgm:spPr/>
      <dgm:t>
        <a:bodyPr/>
        <a:lstStyle/>
        <a:p>
          <a:endParaRPr lang="en-US"/>
        </a:p>
      </dgm:t>
    </dgm:pt>
    <dgm:pt modelId="{16F0CA29-3D8C-4A90-8ED3-63D60EBD1B76}" type="sibTrans" cxnId="{BAC2896D-1B6B-46E2-8879-D2005524B360}">
      <dgm:prSet/>
      <dgm:spPr/>
      <dgm:t>
        <a:bodyPr/>
        <a:lstStyle/>
        <a:p>
          <a:endParaRPr lang="en-US"/>
        </a:p>
      </dgm:t>
    </dgm:pt>
    <dgm:pt modelId="{ED40BD26-0E4F-4EE3-B3DF-0357D0F66FFA}">
      <dgm:prSet/>
      <dgm:spPr/>
      <dgm:t>
        <a:bodyPr/>
        <a:lstStyle/>
        <a:p>
          <a:r>
            <a:rPr lang="en-US"/>
            <a:t>Giving feedback</a:t>
          </a:r>
        </a:p>
      </dgm:t>
    </dgm:pt>
    <dgm:pt modelId="{A79B9E1A-8426-4385-9E8E-AC7995922D9F}" type="parTrans" cxnId="{DF4ADA3D-CE23-418E-8742-EA17B8F0114B}">
      <dgm:prSet/>
      <dgm:spPr/>
      <dgm:t>
        <a:bodyPr/>
        <a:lstStyle/>
        <a:p>
          <a:endParaRPr lang="en-US"/>
        </a:p>
      </dgm:t>
    </dgm:pt>
    <dgm:pt modelId="{C4E982F1-D96B-4854-9F27-2D934F4C4657}" type="sibTrans" cxnId="{DF4ADA3D-CE23-418E-8742-EA17B8F0114B}">
      <dgm:prSet/>
      <dgm:spPr/>
      <dgm:t>
        <a:bodyPr/>
        <a:lstStyle/>
        <a:p>
          <a:endParaRPr lang="en-US"/>
        </a:p>
      </dgm:t>
    </dgm:pt>
    <dgm:pt modelId="{5DA31530-B333-4F4C-A2DF-1F51E7869907}">
      <dgm:prSet/>
      <dgm:spPr/>
      <dgm:t>
        <a:bodyPr/>
        <a:lstStyle/>
        <a:p>
          <a:r>
            <a:rPr lang="en-US"/>
            <a:t>Evaluations</a:t>
          </a:r>
        </a:p>
      </dgm:t>
    </dgm:pt>
    <dgm:pt modelId="{2337DE09-5890-4BC7-B249-F135756E5829}" type="parTrans" cxnId="{81257D98-90C1-49E5-83C0-650E34B0D989}">
      <dgm:prSet/>
      <dgm:spPr/>
      <dgm:t>
        <a:bodyPr/>
        <a:lstStyle/>
        <a:p>
          <a:endParaRPr lang="en-US"/>
        </a:p>
      </dgm:t>
    </dgm:pt>
    <dgm:pt modelId="{C4E4CD8B-B79D-41C3-AD4F-7791D63CF34F}" type="sibTrans" cxnId="{81257D98-90C1-49E5-83C0-650E34B0D989}">
      <dgm:prSet/>
      <dgm:spPr/>
      <dgm:t>
        <a:bodyPr/>
        <a:lstStyle/>
        <a:p>
          <a:endParaRPr lang="en-US"/>
        </a:p>
      </dgm:t>
    </dgm:pt>
    <dgm:pt modelId="{0D6D6EC6-C4CE-4381-9B03-85600043389A}">
      <dgm:prSet/>
      <dgm:spPr/>
      <dgm:t>
        <a:bodyPr/>
        <a:lstStyle/>
        <a:p>
          <a:r>
            <a:rPr lang="en-US"/>
            <a:t>Questions? </a:t>
          </a:r>
        </a:p>
      </dgm:t>
    </dgm:pt>
    <dgm:pt modelId="{2A849104-CA78-4AE4-9660-CD5F9A99CEB1}" type="parTrans" cxnId="{0752A9E7-0635-4618-A19A-D4141395A957}">
      <dgm:prSet/>
      <dgm:spPr/>
      <dgm:t>
        <a:bodyPr/>
        <a:lstStyle/>
        <a:p>
          <a:endParaRPr lang="en-US"/>
        </a:p>
      </dgm:t>
    </dgm:pt>
    <dgm:pt modelId="{793B432B-3685-440B-A6FE-C9D19B05B7D3}" type="sibTrans" cxnId="{0752A9E7-0635-4618-A19A-D4141395A957}">
      <dgm:prSet/>
      <dgm:spPr/>
      <dgm:t>
        <a:bodyPr/>
        <a:lstStyle/>
        <a:p>
          <a:endParaRPr lang="en-US"/>
        </a:p>
      </dgm:t>
    </dgm:pt>
    <dgm:pt modelId="{C4C9B985-D697-5D41-96B2-281FB1F9DE51}">
      <dgm:prSet/>
      <dgm:spPr/>
      <dgm:t>
        <a:bodyPr/>
        <a:lstStyle/>
        <a:p>
          <a:r>
            <a:rPr lang="en-US" dirty="0"/>
            <a:t>Tuition waivers</a:t>
          </a:r>
        </a:p>
      </dgm:t>
    </dgm:pt>
    <dgm:pt modelId="{1172F3A7-190E-9E46-9776-0869EED6A1B6}" type="parTrans" cxnId="{12C6D42D-051A-A34C-B470-C35DCA6D0B98}">
      <dgm:prSet/>
      <dgm:spPr/>
      <dgm:t>
        <a:bodyPr/>
        <a:lstStyle/>
        <a:p>
          <a:endParaRPr lang="en-US"/>
        </a:p>
      </dgm:t>
    </dgm:pt>
    <dgm:pt modelId="{89C4B5FB-D15D-8747-BB93-A352CB702A69}" type="sibTrans" cxnId="{12C6D42D-051A-A34C-B470-C35DCA6D0B98}">
      <dgm:prSet/>
      <dgm:spPr/>
      <dgm:t>
        <a:bodyPr/>
        <a:lstStyle/>
        <a:p>
          <a:endParaRPr lang="en-US"/>
        </a:p>
      </dgm:t>
    </dgm:pt>
    <dgm:pt modelId="{06617C1F-241B-DF4E-A19E-9EA89DB772A6}" type="pres">
      <dgm:prSet presAssocID="{95A2DCF9-2551-40F7-90C5-037149A0CA41}" presName="linear" presStyleCnt="0">
        <dgm:presLayoutVars>
          <dgm:animLvl val="lvl"/>
          <dgm:resizeHandles val="exact"/>
        </dgm:presLayoutVars>
      </dgm:prSet>
      <dgm:spPr/>
    </dgm:pt>
    <dgm:pt modelId="{2F97FC92-5E30-7C47-995C-5F27CAEDE332}" type="pres">
      <dgm:prSet presAssocID="{97A5276F-D54D-4264-8F15-A987A28A86B5}" presName="parentText" presStyleLbl="node1" presStyleIdx="0" presStyleCnt="8">
        <dgm:presLayoutVars>
          <dgm:chMax val="0"/>
          <dgm:bulletEnabled val="1"/>
        </dgm:presLayoutVars>
      </dgm:prSet>
      <dgm:spPr/>
    </dgm:pt>
    <dgm:pt modelId="{8D5E69B0-0734-A748-BD11-0912AB58EB37}" type="pres">
      <dgm:prSet presAssocID="{245B3C65-5F6E-4119-8A9B-DDD3EDA5E869}" presName="spacer" presStyleCnt="0"/>
      <dgm:spPr/>
    </dgm:pt>
    <dgm:pt modelId="{A4881711-30A1-3240-9886-07FD4FC3A99F}" type="pres">
      <dgm:prSet presAssocID="{4E123A53-6518-41EA-B009-987EB52DD6B0}" presName="parentText" presStyleLbl="node1" presStyleIdx="1" presStyleCnt="8">
        <dgm:presLayoutVars>
          <dgm:chMax val="0"/>
          <dgm:bulletEnabled val="1"/>
        </dgm:presLayoutVars>
      </dgm:prSet>
      <dgm:spPr/>
    </dgm:pt>
    <dgm:pt modelId="{FD1DE1DF-CD4C-FE47-9237-9345FEE09E86}" type="pres">
      <dgm:prSet presAssocID="{E03E15BE-55BA-44D5-BDAA-30A8E64299CC}" presName="spacer" presStyleCnt="0"/>
      <dgm:spPr/>
    </dgm:pt>
    <dgm:pt modelId="{A45A7F0F-D402-8F40-A598-05E0769540AC}" type="pres">
      <dgm:prSet presAssocID="{1F6DA394-4960-4CA4-96D1-7DE3871FAE43}" presName="parentText" presStyleLbl="node1" presStyleIdx="2" presStyleCnt="8">
        <dgm:presLayoutVars>
          <dgm:chMax val="0"/>
          <dgm:bulletEnabled val="1"/>
        </dgm:presLayoutVars>
      </dgm:prSet>
      <dgm:spPr/>
    </dgm:pt>
    <dgm:pt modelId="{62E98127-83DD-514B-B895-DD66385A1343}" type="pres">
      <dgm:prSet presAssocID="{EE97AD43-62A5-4B59-8D46-6F901DB0125D}" presName="spacer" presStyleCnt="0"/>
      <dgm:spPr/>
    </dgm:pt>
    <dgm:pt modelId="{22AB2C84-F072-9444-ABF6-34232F52371F}" type="pres">
      <dgm:prSet presAssocID="{EDA678F5-DCA2-4211-8B73-8FBE30218253}" presName="parentText" presStyleLbl="node1" presStyleIdx="3" presStyleCnt="8">
        <dgm:presLayoutVars>
          <dgm:chMax val="0"/>
          <dgm:bulletEnabled val="1"/>
        </dgm:presLayoutVars>
      </dgm:prSet>
      <dgm:spPr/>
    </dgm:pt>
    <dgm:pt modelId="{C578C06E-74E5-1444-B042-AA1C73ADA1A2}" type="pres">
      <dgm:prSet presAssocID="{16F0CA29-3D8C-4A90-8ED3-63D60EBD1B76}" presName="spacer" presStyleCnt="0"/>
      <dgm:spPr/>
    </dgm:pt>
    <dgm:pt modelId="{204D4E07-1E86-9347-A9B2-DF5A00AB3EB1}" type="pres">
      <dgm:prSet presAssocID="{ED40BD26-0E4F-4EE3-B3DF-0357D0F66FFA}" presName="parentText" presStyleLbl="node1" presStyleIdx="4" presStyleCnt="8">
        <dgm:presLayoutVars>
          <dgm:chMax val="0"/>
          <dgm:bulletEnabled val="1"/>
        </dgm:presLayoutVars>
      </dgm:prSet>
      <dgm:spPr/>
    </dgm:pt>
    <dgm:pt modelId="{67F6A7EC-DD3A-E848-9E54-7B1CC5F1844A}" type="pres">
      <dgm:prSet presAssocID="{C4E982F1-D96B-4854-9F27-2D934F4C4657}" presName="spacer" presStyleCnt="0"/>
      <dgm:spPr/>
    </dgm:pt>
    <dgm:pt modelId="{4D1CCF29-FF7A-2746-8AEC-10313DE4CE20}" type="pres">
      <dgm:prSet presAssocID="{5DA31530-B333-4F4C-A2DF-1F51E7869907}" presName="parentText" presStyleLbl="node1" presStyleIdx="5" presStyleCnt="8">
        <dgm:presLayoutVars>
          <dgm:chMax val="0"/>
          <dgm:bulletEnabled val="1"/>
        </dgm:presLayoutVars>
      </dgm:prSet>
      <dgm:spPr/>
    </dgm:pt>
    <dgm:pt modelId="{E8BBE634-9965-F040-8AF2-D044BD5413CE}" type="pres">
      <dgm:prSet presAssocID="{C4E4CD8B-B79D-41C3-AD4F-7791D63CF34F}" presName="spacer" presStyleCnt="0"/>
      <dgm:spPr/>
    </dgm:pt>
    <dgm:pt modelId="{14CC3F08-248D-254C-B419-DD8E7051F6A2}" type="pres">
      <dgm:prSet presAssocID="{C4C9B985-D697-5D41-96B2-281FB1F9DE51}" presName="parentText" presStyleLbl="node1" presStyleIdx="6" presStyleCnt="8">
        <dgm:presLayoutVars>
          <dgm:chMax val="0"/>
          <dgm:bulletEnabled val="1"/>
        </dgm:presLayoutVars>
      </dgm:prSet>
      <dgm:spPr/>
    </dgm:pt>
    <dgm:pt modelId="{465209A9-4AFE-C14C-99CF-C39551C839BA}" type="pres">
      <dgm:prSet presAssocID="{89C4B5FB-D15D-8747-BB93-A352CB702A69}" presName="spacer" presStyleCnt="0"/>
      <dgm:spPr/>
    </dgm:pt>
    <dgm:pt modelId="{C1E2B52A-34BA-1646-8C6C-0A3D315B3ABD}" type="pres">
      <dgm:prSet presAssocID="{0D6D6EC6-C4CE-4381-9B03-85600043389A}" presName="parentText" presStyleLbl="node1" presStyleIdx="7" presStyleCnt="8">
        <dgm:presLayoutVars>
          <dgm:chMax val="0"/>
          <dgm:bulletEnabled val="1"/>
        </dgm:presLayoutVars>
      </dgm:prSet>
      <dgm:spPr/>
    </dgm:pt>
  </dgm:ptLst>
  <dgm:cxnLst>
    <dgm:cxn modelId="{A8FE950C-3CDB-B14D-95FB-242A1F2F2AC8}" type="presOf" srcId="{5DA31530-B333-4F4C-A2DF-1F51E7869907}" destId="{4D1CCF29-FF7A-2746-8AEC-10313DE4CE20}" srcOrd="0" destOrd="0" presId="urn:microsoft.com/office/officeart/2005/8/layout/vList2"/>
    <dgm:cxn modelId="{55940018-9A9C-9A46-874B-D495A1AC92A3}" type="presOf" srcId="{EDA678F5-DCA2-4211-8B73-8FBE30218253}" destId="{22AB2C84-F072-9444-ABF6-34232F52371F}" srcOrd="0" destOrd="0" presId="urn:microsoft.com/office/officeart/2005/8/layout/vList2"/>
    <dgm:cxn modelId="{9EA8AA2B-6732-0E4A-A565-9172BD784922}" type="presOf" srcId="{1F6DA394-4960-4CA4-96D1-7DE3871FAE43}" destId="{A45A7F0F-D402-8F40-A598-05E0769540AC}" srcOrd="0" destOrd="0" presId="urn:microsoft.com/office/officeart/2005/8/layout/vList2"/>
    <dgm:cxn modelId="{298C762C-DFC6-764F-A329-4774E9B25D2C}" type="presOf" srcId="{C4C9B985-D697-5D41-96B2-281FB1F9DE51}" destId="{14CC3F08-248D-254C-B419-DD8E7051F6A2}" srcOrd="0" destOrd="0" presId="urn:microsoft.com/office/officeart/2005/8/layout/vList2"/>
    <dgm:cxn modelId="{1D3F022D-AFE9-6941-883F-14E2CA38DBCE}" type="presOf" srcId="{97A5276F-D54D-4264-8F15-A987A28A86B5}" destId="{2F97FC92-5E30-7C47-995C-5F27CAEDE332}" srcOrd="0" destOrd="0" presId="urn:microsoft.com/office/officeart/2005/8/layout/vList2"/>
    <dgm:cxn modelId="{12C6D42D-051A-A34C-B470-C35DCA6D0B98}" srcId="{95A2DCF9-2551-40F7-90C5-037149A0CA41}" destId="{C4C9B985-D697-5D41-96B2-281FB1F9DE51}" srcOrd="6" destOrd="0" parTransId="{1172F3A7-190E-9E46-9776-0869EED6A1B6}" sibTransId="{89C4B5FB-D15D-8747-BB93-A352CB702A69}"/>
    <dgm:cxn modelId="{DF4ADA3D-CE23-418E-8742-EA17B8F0114B}" srcId="{95A2DCF9-2551-40F7-90C5-037149A0CA41}" destId="{ED40BD26-0E4F-4EE3-B3DF-0357D0F66FFA}" srcOrd="4" destOrd="0" parTransId="{A79B9E1A-8426-4385-9E8E-AC7995922D9F}" sibTransId="{C4E982F1-D96B-4854-9F27-2D934F4C4657}"/>
    <dgm:cxn modelId="{BAC2896D-1B6B-46E2-8879-D2005524B360}" srcId="{95A2DCF9-2551-40F7-90C5-037149A0CA41}" destId="{EDA678F5-DCA2-4211-8B73-8FBE30218253}" srcOrd="3" destOrd="0" parTransId="{B5ADEB85-3574-4536-BAD2-77DEF82F7AED}" sibTransId="{16F0CA29-3D8C-4A90-8ED3-63D60EBD1B76}"/>
    <dgm:cxn modelId="{3147B97E-1284-C045-889C-05FA1131FEB2}" type="presOf" srcId="{ED40BD26-0E4F-4EE3-B3DF-0357D0F66FFA}" destId="{204D4E07-1E86-9347-A9B2-DF5A00AB3EB1}" srcOrd="0" destOrd="0" presId="urn:microsoft.com/office/officeart/2005/8/layout/vList2"/>
    <dgm:cxn modelId="{DADC388C-1083-4C3A-ACF7-113A2E2C4BB3}" srcId="{95A2DCF9-2551-40F7-90C5-037149A0CA41}" destId="{97A5276F-D54D-4264-8F15-A987A28A86B5}" srcOrd="0" destOrd="0" parTransId="{0A008DBE-B785-4062-9A9E-77D3FAA46ACE}" sibTransId="{245B3C65-5F6E-4119-8A9B-DDD3EDA5E869}"/>
    <dgm:cxn modelId="{81257D98-90C1-49E5-83C0-650E34B0D989}" srcId="{95A2DCF9-2551-40F7-90C5-037149A0CA41}" destId="{5DA31530-B333-4F4C-A2DF-1F51E7869907}" srcOrd="5" destOrd="0" parTransId="{2337DE09-5890-4BC7-B249-F135756E5829}" sibTransId="{C4E4CD8B-B79D-41C3-AD4F-7791D63CF34F}"/>
    <dgm:cxn modelId="{48FC03A0-C802-254A-8C6B-61717E57025D}" type="presOf" srcId="{0D6D6EC6-C4CE-4381-9B03-85600043389A}" destId="{C1E2B52A-34BA-1646-8C6C-0A3D315B3ABD}" srcOrd="0" destOrd="0" presId="urn:microsoft.com/office/officeart/2005/8/layout/vList2"/>
    <dgm:cxn modelId="{DC3E5EA8-6339-574B-9F86-2FEEF954A6CF}" type="presOf" srcId="{95A2DCF9-2551-40F7-90C5-037149A0CA41}" destId="{06617C1F-241B-DF4E-A19E-9EA89DB772A6}" srcOrd="0" destOrd="0" presId="urn:microsoft.com/office/officeart/2005/8/layout/vList2"/>
    <dgm:cxn modelId="{946B8DAE-D64B-429C-B234-6FEBCFC21151}" srcId="{95A2DCF9-2551-40F7-90C5-037149A0CA41}" destId="{4E123A53-6518-41EA-B009-987EB52DD6B0}" srcOrd="1" destOrd="0" parTransId="{5B6C8310-6D3F-4C32-AF24-0EEA9C8C2474}" sibTransId="{E03E15BE-55BA-44D5-BDAA-30A8E64299CC}"/>
    <dgm:cxn modelId="{B579EEE0-845F-FC41-B3E3-328F6F4487A7}" type="presOf" srcId="{4E123A53-6518-41EA-B009-987EB52DD6B0}" destId="{A4881711-30A1-3240-9886-07FD4FC3A99F}" srcOrd="0" destOrd="0" presId="urn:microsoft.com/office/officeart/2005/8/layout/vList2"/>
    <dgm:cxn modelId="{0752A9E7-0635-4618-A19A-D4141395A957}" srcId="{95A2DCF9-2551-40F7-90C5-037149A0CA41}" destId="{0D6D6EC6-C4CE-4381-9B03-85600043389A}" srcOrd="7" destOrd="0" parTransId="{2A849104-CA78-4AE4-9660-CD5F9A99CEB1}" sibTransId="{793B432B-3685-440B-A6FE-C9D19B05B7D3}"/>
    <dgm:cxn modelId="{4319C3F2-32A6-4637-BB53-649CD18729B1}" srcId="{95A2DCF9-2551-40F7-90C5-037149A0CA41}" destId="{1F6DA394-4960-4CA4-96D1-7DE3871FAE43}" srcOrd="2" destOrd="0" parTransId="{27598820-BF43-417D-BABA-5A96089EB081}" sibTransId="{EE97AD43-62A5-4B59-8D46-6F901DB0125D}"/>
    <dgm:cxn modelId="{15CA7EE3-6B3D-134C-8A0B-0153CC27AF0F}" type="presParOf" srcId="{06617C1F-241B-DF4E-A19E-9EA89DB772A6}" destId="{2F97FC92-5E30-7C47-995C-5F27CAEDE332}" srcOrd="0" destOrd="0" presId="urn:microsoft.com/office/officeart/2005/8/layout/vList2"/>
    <dgm:cxn modelId="{20504077-E3DF-8B4C-9C97-DCD31E56C738}" type="presParOf" srcId="{06617C1F-241B-DF4E-A19E-9EA89DB772A6}" destId="{8D5E69B0-0734-A748-BD11-0912AB58EB37}" srcOrd="1" destOrd="0" presId="urn:microsoft.com/office/officeart/2005/8/layout/vList2"/>
    <dgm:cxn modelId="{0B0E5F52-9649-2346-973A-08DF5207ACD7}" type="presParOf" srcId="{06617C1F-241B-DF4E-A19E-9EA89DB772A6}" destId="{A4881711-30A1-3240-9886-07FD4FC3A99F}" srcOrd="2" destOrd="0" presId="urn:microsoft.com/office/officeart/2005/8/layout/vList2"/>
    <dgm:cxn modelId="{F8CDA48F-E5C4-B043-8940-A9937EA7CCDE}" type="presParOf" srcId="{06617C1F-241B-DF4E-A19E-9EA89DB772A6}" destId="{FD1DE1DF-CD4C-FE47-9237-9345FEE09E86}" srcOrd="3" destOrd="0" presId="urn:microsoft.com/office/officeart/2005/8/layout/vList2"/>
    <dgm:cxn modelId="{76A67E96-6F9A-734C-AA7D-ABB971901053}" type="presParOf" srcId="{06617C1F-241B-DF4E-A19E-9EA89DB772A6}" destId="{A45A7F0F-D402-8F40-A598-05E0769540AC}" srcOrd="4" destOrd="0" presId="urn:microsoft.com/office/officeart/2005/8/layout/vList2"/>
    <dgm:cxn modelId="{5B019234-6C67-A244-8975-0CE642E66F80}" type="presParOf" srcId="{06617C1F-241B-DF4E-A19E-9EA89DB772A6}" destId="{62E98127-83DD-514B-B895-DD66385A1343}" srcOrd="5" destOrd="0" presId="urn:microsoft.com/office/officeart/2005/8/layout/vList2"/>
    <dgm:cxn modelId="{F64B6D50-C3E8-BC40-906D-ADF4CC27C908}" type="presParOf" srcId="{06617C1F-241B-DF4E-A19E-9EA89DB772A6}" destId="{22AB2C84-F072-9444-ABF6-34232F52371F}" srcOrd="6" destOrd="0" presId="urn:microsoft.com/office/officeart/2005/8/layout/vList2"/>
    <dgm:cxn modelId="{8E99F409-9529-8B43-B3F0-4EB32C43C032}" type="presParOf" srcId="{06617C1F-241B-DF4E-A19E-9EA89DB772A6}" destId="{C578C06E-74E5-1444-B042-AA1C73ADA1A2}" srcOrd="7" destOrd="0" presId="urn:microsoft.com/office/officeart/2005/8/layout/vList2"/>
    <dgm:cxn modelId="{9EE7E08E-E5A7-E247-970D-61544E6A6A3C}" type="presParOf" srcId="{06617C1F-241B-DF4E-A19E-9EA89DB772A6}" destId="{204D4E07-1E86-9347-A9B2-DF5A00AB3EB1}" srcOrd="8" destOrd="0" presId="urn:microsoft.com/office/officeart/2005/8/layout/vList2"/>
    <dgm:cxn modelId="{A7B5E5C8-F1D6-9B43-9C26-13183AE977CF}" type="presParOf" srcId="{06617C1F-241B-DF4E-A19E-9EA89DB772A6}" destId="{67F6A7EC-DD3A-E848-9E54-7B1CC5F1844A}" srcOrd="9" destOrd="0" presId="urn:microsoft.com/office/officeart/2005/8/layout/vList2"/>
    <dgm:cxn modelId="{BE5EE92E-210A-2147-8EB4-55A05B7E4CE2}" type="presParOf" srcId="{06617C1F-241B-DF4E-A19E-9EA89DB772A6}" destId="{4D1CCF29-FF7A-2746-8AEC-10313DE4CE20}" srcOrd="10" destOrd="0" presId="urn:microsoft.com/office/officeart/2005/8/layout/vList2"/>
    <dgm:cxn modelId="{6B858773-3774-9640-A057-0451D0516581}" type="presParOf" srcId="{06617C1F-241B-DF4E-A19E-9EA89DB772A6}" destId="{E8BBE634-9965-F040-8AF2-D044BD5413CE}" srcOrd="11" destOrd="0" presId="urn:microsoft.com/office/officeart/2005/8/layout/vList2"/>
    <dgm:cxn modelId="{6AB57B16-3CF8-4347-99CE-917F158AC3BC}" type="presParOf" srcId="{06617C1F-241B-DF4E-A19E-9EA89DB772A6}" destId="{14CC3F08-248D-254C-B419-DD8E7051F6A2}" srcOrd="12" destOrd="0" presId="urn:microsoft.com/office/officeart/2005/8/layout/vList2"/>
    <dgm:cxn modelId="{944EF8D5-46C7-3346-B40B-B85F01A17E04}" type="presParOf" srcId="{06617C1F-241B-DF4E-A19E-9EA89DB772A6}" destId="{465209A9-4AFE-C14C-99CF-C39551C839BA}" srcOrd="13" destOrd="0" presId="urn:microsoft.com/office/officeart/2005/8/layout/vList2"/>
    <dgm:cxn modelId="{58BD5BF4-139D-154A-B251-D42AFB7721D2}" type="presParOf" srcId="{06617C1F-241B-DF4E-A19E-9EA89DB772A6}" destId="{C1E2B52A-34BA-1646-8C6C-0A3D315B3AB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FC92-5E30-7C47-995C-5F27CAEDE332}">
      <dsp:nvSpPr>
        <dsp:cNvPr id="0" name=""/>
        <dsp:cNvSpPr/>
      </dsp:nvSpPr>
      <dsp:spPr>
        <a:xfrm>
          <a:off x="0" y="79159"/>
          <a:ext cx="5607050" cy="5382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Welcome</a:t>
          </a:r>
        </a:p>
      </dsp:txBody>
      <dsp:txXfrm>
        <a:off x="26273" y="105432"/>
        <a:ext cx="5554504" cy="485654"/>
      </dsp:txXfrm>
    </dsp:sp>
    <dsp:sp modelId="{A4881711-30A1-3240-9886-07FD4FC3A99F}">
      <dsp:nvSpPr>
        <dsp:cNvPr id="0" name=""/>
        <dsp:cNvSpPr/>
      </dsp:nvSpPr>
      <dsp:spPr>
        <a:xfrm>
          <a:off x="0" y="683599"/>
          <a:ext cx="5607050" cy="538200"/>
        </a:xfrm>
        <a:prstGeom prst="roundRect">
          <a:avLst/>
        </a:prstGeom>
        <a:gradFill rotWithShape="0">
          <a:gsLst>
            <a:gs pos="0">
              <a:schemeClr val="accent2">
                <a:hueOff val="-1478841"/>
                <a:satOff val="6551"/>
                <a:lumOff val="-2409"/>
                <a:alphaOff val="0"/>
                <a:tint val="97000"/>
                <a:satMod val="100000"/>
                <a:lumMod val="102000"/>
              </a:schemeClr>
            </a:gs>
            <a:gs pos="50000">
              <a:schemeClr val="accent2">
                <a:hueOff val="-1478841"/>
                <a:satOff val="6551"/>
                <a:lumOff val="-2409"/>
                <a:alphaOff val="0"/>
                <a:shade val="100000"/>
                <a:satMod val="103000"/>
                <a:lumMod val="100000"/>
              </a:schemeClr>
            </a:gs>
            <a:gs pos="100000">
              <a:schemeClr val="accent2">
                <a:hueOff val="-1478841"/>
                <a:satOff val="6551"/>
                <a:lumOff val="-240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Course sequence</a:t>
          </a:r>
        </a:p>
      </dsp:txBody>
      <dsp:txXfrm>
        <a:off x="26273" y="709872"/>
        <a:ext cx="5554504" cy="485654"/>
      </dsp:txXfrm>
    </dsp:sp>
    <dsp:sp modelId="{A45A7F0F-D402-8F40-A598-05E0769540AC}">
      <dsp:nvSpPr>
        <dsp:cNvPr id="0" name=""/>
        <dsp:cNvSpPr/>
      </dsp:nvSpPr>
      <dsp:spPr>
        <a:xfrm>
          <a:off x="0" y="1288039"/>
          <a:ext cx="5607050" cy="538200"/>
        </a:xfrm>
        <a:prstGeom prst="roundRect">
          <a:avLst/>
        </a:prstGeom>
        <a:gradFill rotWithShape="0">
          <a:gsLst>
            <a:gs pos="0">
              <a:schemeClr val="accent2">
                <a:hueOff val="-2957682"/>
                <a:satOff val="13103"/>
                <a:lumOff val="-4818"/>
                <a:alphaOff val="0"/>
                <a:tint val="97000"/>
                <a:satMod val="100000"/>
                <a:lumMod val="102000"/>
              </a:schemeClr>
            </a:gs>
            <a:gs pos="50000">
              <a:schemeClr val="accent2">
                <a:hueOff val="-2957682"/>
                <a:satOff val="13103"/>
                <a:lumOff val="-4818"/>
                <a:alphaOff val="0"/>
                <a:shade val="100000"/>
                <a:satMod val="103000"/>
                <a:lumMod val="100000"/>
              </a:schemeClr>
            </a:gs>
            <a:gs pos="100000">
              <a:schemeClr val="accent2">
                <a:hueOff val="-2957682"/>
                <a:satOff val="13103"/>
                <a:lumOff val="-481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Expectations – Professionalism</a:t>
          </a:r>
        </a:p>
      </dsp:txBody>
      <dsp:txXfrm>
        <a:off x="26273" y="1314312"/>
        <a:ext cx="5554504" cy="485654"/>
      </dsp:txXfrm>
    </dsp:sp>
    <dsp:sp modelId="{22AB2C84-F072-9444-ABF6-34232F52371F}">
      <dsp:nvSpPr>
        <dsp:cNvPr id="0" name=""/>
        <dsp:cNvSpPr/>
      </dsp:nvSpPr>
      <dsp:spPr>
        <a:xfrm>
          <a:off x="0" y="1892480"/>
          <a:ext cx="5607050" cy="538200"/>
        </a:xfrm>
        <a:prstGeom prst="roundRect">
          <a:avLst/>
        </a:prstGeom>
        <a:gradFill rotWithShape="0">
          <a:gsLst>
            <a:gs pos="0">
              <a:schemeClr val="accent2">
                <a:hueOff val="-4436523"/>
                <a:satOff val="19654"/>
                <a:lumOff val="-7227"/>
                <a:alphaOff val="0"/>
                <a:tint val="97000"/>
                <a:satMod val="100000"/>
                <a:lumMod val="102000"/>
              </a:schemeClr>
            </a:gs>
            <a:gs pos="50000">
              <a:schemeClr val="accent2">
                <a:hueOff val="-4436523"/>
                <a:satOff val="19654"/>
                <a:lumOff val="-7227"/>
                <a:alphaOff val="0"/>
                <a:shade val="100000"/>
                <a:satMod val="103000"/>
                <a:lumMod val="100000"/>
              </a:schemeClr>
            </a:gs>
            <a:gs pos="100000">
              <a:schemeClr val="accent2">
                <a:hueOff val="-4436523"/>
                <a:satOff val="19654"/>
                <a:lumOff val="-722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Expectations – Academic</a:t>
          </a:r>
        </a:p>
      </dsp:txBody>
      <dsp:txXfrm>
        <a:off x="26273" y="1918753"/>
        <a:ext cx="5554504" cy="485654"/>
      </dsp:txXfrm>
    </dsp:sp>
    <dsp:sp modelId="{204D4E07-1E86-9347-A9B2-DF5A00AB3EB1}">
      <dsp:nvSpPr>
        <dsp:cNvPr id="0" name=""/>
        <dsp:cNvSpPr/>
      </dsp:nvSpPr>
      <dsp:spPr>
        <a:xfrm>
          <a:off x="0" y="2496920"/>
          <a:ext cx="5607050" cy="538200"/>
        </a:xfrm>
        <a:prstGeom prst="roundRect">
          <a:avLst/>
        </a:prstGeom>
        <a:gradFill rotWithShape="0">
          <a:gsLst>
            <a:gs pos="0">
              <a:schemeClr val="accent2">
                <a:hueOff val="-5915365"/>
                <a:satOff val="26205"/>
                <a:lumOff val="-9637"/>
                <a:alphaOff val="0"/>
                <a:tint val="97000"/>
                <a:satMod val="100000"/>
                <a:lumMod val="102000"/>
              </a:schemeClr>
            </a:gs>
            <a:gs pos="50000">
              <a:schemeClr val="accent2">
                <a:hueOff val="-5915365"/>
                <a:satOff val="26205"/>
                <a:lumOff val="-9637"/>
                <a:alphaOff val="0"/>
                <a:shade val="100000"/>
                <a:satMod val="103000"/>
                <a:lumMod val="100000"/>
              </a:schemeClr>
            </a:gs>
            <a:gs pos="100000">
              <a:schemeClr val="accent2">
                <a:hueOff val="-5915365"/>
                <a:satOff val="26205"/>
                <a:lumOff val="-963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Giving feedback</a:t>
          </a:r>
        </a:p>
      </dsp:txBody>
      <dsp:txXfrm>
        <a:off x="26273" y="2523193"/>
        <a:ext cx="5554504" cy="485654"/>
      </dsp:txXfrm>
    </dsp:sp>
    <dsp:sp modelId="{4D1CCF29-FF7A-2746-8AEC-10313DE4CE20}">
      <dsp:nvSpPr>
        <dsp:cNvPr id="0" name=""/>
        <dsp:cNvSpPr/>
      </dsp:nvSpPr>
      <dsp:spPr>
        <a:xfrm>
          <a:off x="0" y="3101360"/>
          <a:ext cx="5607050" cy="538200"/>
        </a:xfrm>
        <a:prstGeom prst="roundRect">
          <a:avLst/>
        </a:prstGeom>
        <a:gradFill rotWithShape="0">
          <a:gsLst>
            <a:gs pos="0">
              <a:schemeClr val="accent2">
                <a:hueOff val="-7394206"/>
                <a:satOff val="32756"/>
                <a:lumOff val="-12046"/>
                <a:alphaOff val="0"/>
                <a:tint val="97000"/>
                <a:satMod val="100000"/>
                <a:lumMod val="102000"/>
              </a:schemeClr>
            </a:gs>
            <a:gs pos="50000">
              <a:schemeClr val="accent2">
                <a:hueOff val="-7394206"/>
                <a:satOff val="32756"/>
                <a:lumOff val="-12046"/>
                <a:alphaOff val="0"/>
                <a:shade val="100000"/>
                <a:satMod val="103000"/>
                <a:lumMod val="100000"/>
              </a:schemeClr>
            </a:gs>
            <a:gs pos="100000">
              <a:schemeClr val="accent2">
                <a:hueOff val="-7394206"/>
                <a:satOff val="32756"/>
                <a:lumOff val="-1204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Evaluations</a:t>
          </a:r>
        </a:p>
      </dsp:txBody>
      <dsp:txXfrm>
        <a:off x="26273" y="3127633"/>
        <a:ext cx="5554504" cy="485654"/>
      </dsp:txXfrm>
    </dsp:sp>
    <dsp:sp modelId="{14CC3F08-248D-254C-B419-DD8E7051F6A2}">
      <dsp:nvSpPr>
        <dsp:cNvPr id="0" name=""/>
        <dsp:cNvSpPr/>
      </dsp:nvSpPr>
      <dsp:spPr>
        <a:xfrm>
          <a:off x="0" y="3705800"/>
          <a:ext cx="5607050" cy="538200"/>
        </a:xfrm>
        <a:prstGeom prst="roundRect">
          <a:avLst/>
        </a:prstGeom>
        <a:gradFill rotWithShape="0">
          <a:gsLst>
            <a:gs pos="0">
              <a:schemeClr val="accent2">
                <a:hueOff val="-8873047"/>
                <a:satOff val="39308"/>
                <a:lumOff val="-14455"/>
                <a:alphaOff val="0"/>
                <a:tint val="97000"/>
                <a:satMod val="100000"/>
                <a:lumMod val="102000"/>
              </a:schemeClr>
            </a:gs>
            <a:gs pos="50000">
              <a:schemeClr val="accent2">
                <a:hueOff val="-8873047"/>
                <a:satOff val="39308"/>
                <a:lumOff val="-14455"/>
                <a:alphaOff val="0"/>
                <a:shade val="100000"/>
                <a:satMod val="103000"/>
                <a:lumMod val="100000"/>
              </a:schemeClr>
            </a:gs>
            <a:gs pos="100000">
              <a:schemeClr val="accent2">
                <a:hueOff val="-8873047"/>
                <a:satOff val="39308"/>
                <a:lumOff val="-1445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Tuition waivers</a:t>
          </a:r>
        </a:p>
      </dsp:txBody>
      <dsp:txXfrm>
        <a:off x="26273" y="3732073"/>
        <a:ext cx="5554504" cy="485654"/>
      </dsp:txXfrm>
    </dsp:sp>
    <dsp:sp modelId="{C1E2B52A-34BA-1646-8C6C-0A3D315B3ABD}">
      <dsp:nvSpPr>
        <dsp:cNvPr id="0" name=""/>
        <dsp:cNvSpPr/>
      </dsp:nvSpPr>
      <dsp:spPr>
        <a:xfrm>
          <a:off x="0" y="4310240"/>
          <a:ext cx="5607050" cy="5382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Questions? </a:t>
          </a:r>
        </a:p>
      </dsp:txBody>
      <dsp:txXfrm>
        <a:off x="26273" y="4336513"/>
        <a:ext cx="555450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1/9/2024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1/9/2024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1/9/2024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cote.illinois.edu/cote-portal-acces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te.illinois.edu/cooperating-personnel-supervisors/cp-tuition-fee-waivers" TargetMode="External"/><Relationship Id="rId2" Type="http://schemas.openxmlformats.org/officeDocument/2006/relationships/hyperlink" Target="mailto:cote-waivers@illinois.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te.illinois.edu/cote-portal-access" TargetMode="External"/><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 Id="rId5" Type="http://schemas.openxmlformats.org/officeDocument/2006/relationships/hyperlink" Target="mailto:Sce@education.illinois.edu" TargetMode="External"/><Relationship Id="rId4" Type="http://schemas.openxmlformats.org/officeDocument/2006/relationships/hyperlink" Target="mailto:caraknox@illinois.edu"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ce.education.illinois.edu/docs/librariesprovider33/default-document-library/ci-401-clinical-observation-form.pdf?sfvrsn=1f614a9f_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Cooperating teacher orientation</a:t>
            </a:r>
          </a:p>
        </p:txBody>
      </p:sp>
      <p:sp>
        <p:nvSpPr>
          <p:cNvPr id="3" name="Subtitle 2"/>
          <p:cNvSpPr>
            <a:spLocks noGrp="1"/>
          </p:cNvSpPr>
          <p:nvPr>
            <p:ph type="subTitle" idx="1"/>
          </p:nvPr>
        </p:nvSpPr>
        <p:spPr/>
        <p:txBody>
          <a:bodyPr vert="horz" lIns="91440" tIns="45720" rIns="91440" bIns="45720" rtlCol="0" anchor="t">
            <a:normAutofit lnSpcReduction="10000"/>
          </a:bodyPr>
          <a:lstStyle/>
          <a:p>
            <a:r>
              <a:rPr lang="en-US" dirty="0"/>
              <a:t>Spring 2024</a:t>
            </a:r>
          </a:p>
          <a:p>
            <a:r>
              <a:rPr lang="en-US" dirty="0"/>
              <a:t>CI 401</a:t>
            </a:r>
          </a:p>
          <a:p>
            <a:r>
              <a:rPr lang="en-US" dirty="0"/>
              <a:t>Year 1 Candidates</a:t>
            </a:r>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53685-FD68-1A0E-D104-84F5243E83F6}"/>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sz="2400"/>
              <a:t>What do candidates </a:t>
            </a:r>
            <a:br>
              <a:rPr lang="en-US" sz="2400"/>
            </a:br>
            <a:r>
              <a:rPr lang="en-US" sz="2400"/>
              <a:t>need from you?</a:t>
            </a:r>
          </a:p>
        </p:txBody>
      </p:sp>
      <p:sp>
        <p:nvSpPr>
          <p:cNvPr id="3" name="Content Placeholder 2">
            <a:extLst>
              <a:ext uri="{FF2B5EF4-FFF2-40B4-BE49-F238E27FC236}">
                <a16:creationId xmlns:a16="http://schemas.microsoft.com/office/drawing/2014/main" id="{B611181E-CEE1-167A-35C9-CCA5796B1E9B}"/>
              </a:ext>
            </a:extLst>
          </p:cNvPr>
          <p:cNvSpPr>
            <a:spLocks noGrp="1"/>
          </p:cNvSpPr>
          <p:nvPr>
            <p:ph idx="1"/>
          </p:nvPr>
        </p:nvSpPr>
        <p:spPr>
          <a:xfrm>
            <a:off x="804672" y="2858703"/>
            <a:ext cx="4475892" cy="3042547"/>
          </a:xfrm>
        </p:spPr>
        <p:txBody>
          <a:bodyPr>
            <a:normAutofit/>
          </a:bodyPr>
          <a:lstStyle/>
          <a:p>
            <a:r>
              <a:rPr lang="en-US" dirty="0">
                <a:solidFill>
                  <a:srgbClr val="FFFFFF"/>
                </a:solidFill>
              </a:rPr>
              <a:t>A safe and nurturing relationship</a:t>
            </a:r>
          </a:p>
          <a:p>
            <a:r>
              <a:rPr lang="en-US" dirty="0">
                <a:solidFill>
                  <a:schemeClr val="tx1"/>
                </a:solidFill>
                <a:highlight>
                  <a:srgbClr val="FFFF00"/>
                </a:highlight>
              </a:rPr>
              <a:t>Feedback (positive AND corrective)</a:t>
            </a:r>
          </a:p>
          <a:p>
            <a:r>
              <a:rPr lang="en-US" dirty="0">
                <a:solidFill>
                  <a:srgbClr val="FFFFFF"/>
                </a:solidFill>
              </a:rPr>
              <a:t>Opportunities to practice</a:t>
            </a:r>
          </a:p>
          <a:p>
            <a:r>
              <a:rPr lang="en-US" dirty="0">
                <a:solidFill>
                  <a:srgbClr val="FFFFFF"/>
                </a:solidFill>
              </a:rPr>
              <a:t>Tips and tricks </a:t>
            </a:r>
          </a:p>
          <a:p>
            <a:r>
              <a:rPr lang="en-US" dirty="0">
                <a:solidFill>
                  <a:srgbClr val="FFFFFF"/>
                </a:solidFill>
              </a:rPr>
              <a:t>Time to ask questions</a:t>
            </a:r>
          </a:p>
          <a:p>
            <a:endParaRPr lang="en-US" dirty="0">
              <a:solidFill>
                <a:srgbClr val="FFFFFF"/>
              </a:solidFill>
            </a:endParaRPr>
          </a:p>
          <a:p>
            <a:endParaRPr lang="en-US" dirty="0">
              <a:solidFill>
                <a:srgbClr val="FFFFFF"/>
              </a:solidFill>
            </a:endParaRPr>
          </a:p>
        </p:txBody>
      </p:sp>
      <p:sp>
        <p:nvSpPr>
          <p:cNvPr id="1033" name="Rectangle 1032">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78A7B08-D123-D932-5AD6-1EE12A0668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4692" y="2069590"/>
            <a:ext cx="4159568" cy="2402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371A90-8C3E-D64B-936F-9EA7AC039CBE}"/>
              </a:ext>
            </a:extLst>
          </p:cNvPr>
          <p:cNvSpPr txBox="1"/>
          <p:nvPr/>
        </p:nvSpPr>
        <p:spPr>
          <a:xfrm>
            <a:off x="8377881" y="4658497"/>
            <a:ext cx="1807674" cy="369332"/>
          </a:xfrm>
          <a:prstGeom prst="rect">
            <a:avLst/>
          </a:prstGeom>
          <a:noFill/>
        </p:spPr>
        <p:txBody>
          <a:bodyPr wrap="none" rtlCol="0">
            <a:spAutoFit/>
          </a:bodyPr>
          <a:lstStyle/>
          <a:p>
            <a:r>
              <a:rPr lang="en-US" dirty="0">
                <a:solidFill>
                  <a:srgbClr val="FF0000"/>
                </a:solidFill>
              </a:rPr>
              <a:t>YOU = candidate</a:t>
            </a:r>
          </a:p>
        </p:txBody>
      </p:sp>
    </p:spTree>
    <p:extLst>
      <p:ext uri="{BB962C8B-B14F-4D97-AF65-F5344CB8AC3E}">
        <p14:creationId xmlns:p14="http://schemas.microsoft.com/office/powerpoint/2010/main" val="371293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1B05-B977-390F-C8FE-BAE3A0E2A081}"/>
              </a:ext>
            </a:extLst>
          </p:cNvPr>
          <p:cNvSpPr>
            <a:spLocks noGrp="1"/>
          </p:cNvSpPr>
          <p:nvPr>
            <p:ph type="title"/>
          </p:nvPr>
        </p:nvSpPr>
        <p:spPr/>
        <p:txBody>
          <a:bodyPr/>
          <a:lstStyle/>
          <a:p>
            <a:r>
              <a:rPr lang="en-US" dirty="0"/>
              <a:t>Characteristics of feedback</a:t>
            </a:r>
            <a:br>
              <a:rPr lang="en-US" dirty="0"/>
            </a:br>
            <a:r>
              <a:rPr lang="en-US" dirty="0"/>
              <a:t>(Positive AND corrective) </a:t>
            </a:r>
          </a:p>
        </p:txBody>
      </p:sp>
      <p:sp>
        <p:nvSpPr>
          <p:cNvPr id="3" name="Content Placeholder 2">
            <a:extLst>
              <a:ext uri="{FF2B5EF4-FFF2-40B4-BE49-F238E27FC236}">
                <a16:creationId xmlns:a16="http://schemas.microsoft.com/office/drawing/2014/main" id="{283881D7-2162-1840-991A-2F8BE3C7D1E7}"/>
              </a:ext>
            </a:extLst>
          </p:cNvPr>
          <p:cNvSpPr>
            <a:spLocks noGrp="1"/>
          </p:cNvSpPr>
          <p:nvPr>
            <p:ph idx="1"/>
          </p:nvPr>
        </p:nvSpPr>
        <p:spPr/>
        <p:txBody>
          <a:bodyPr/>
          <a:lstStyle/>
          <a:p>
            <a:r>
              <a:rPr lang="en-US" dirty="0"/>
              <a:t>Descriptive rather than evaluative</a:t>
            </a:r>
          </a:p>
          <a:p>
            <a:r>
              <a:rPr lang="en-US" dirty="0"/>
              <a:t>Similar to “evidence” on the Danielson, based on observations</a:t>
            </a:r>
          </a:p>
          <a:p>
            <a:r>
              <a:rPr lang="en-US" dirty="0"/>
              <a:t>Specific</a:t>
            </a:r>
          </a:p>
          <a:p>
            <a:r>
              <a:rPr lang="en-US" dirty="0"/>
              <a:t>Actionable</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1012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B830-A548-DA2A-8A47-061CA8CF8BAD}"/>
              </a:ext>
            </a:extLst>
          </p:cNvPr>
          <p:cNvSpPr>
            <a:spLocks noGrp="1"/>
          </p:cNvSpPr>
          <p:nvPr>
            <p:ph type="title"/>
          </p:nvPr>
        </p:nvSpPr>
        <p:spPr/>
        <p:txBody>
          <a:bodyPr/>
          <a:lstStyle/>
          <a:p>
            <a:r>
              <a:rPr lang="en-US" dirty="0"/>
              <a:t>Unexpected negative feedback</a:t>
            </a:r>
            <a:br>
              <a:rPr lang="en-US" dirty="0"/>
            </a:br>
            <a:r>
              <a:rPr lang="en-US" dirty="0"/>
              <a:t>(It's awkward for everyone)</a:t>
            </a:r>
          </a:p>
        </p:txBody>
      </p:sp>
      <p:sp>
        <p:nvSpPr>
          <p:cNvPr id="3" name="Content Placeholder 2">
            <a:extLst>
              <a:ext uri="{FF2B5EF4-FFF2-40B4-BE49-F238E27FC236}">
                <a16:creationId xmlns:a16="http://schemas.microsoft.com/office/drawing/2014/main" id="{9159E2BF-224C-D589-9575-E3C39AEEC44F}"/>
              </a:ext>
            </a:extLst>
          </p:cNvPr>
          <p:cNvSpPr>
            <a:spLocks noGrp="1"/>
          </p:cNvSpPr>
          <p:nvPr>
            <p:ph idx="1"/>
          </p:nvPr>
        </p:nvSpPr>
        <p:spPr/>
        <p:txBody>
          <a:bodyPr vert="horz" lIns="91440" tIns="45720" rIns="91440" bIns="45720" rtlCol="0" anchor="t">
            <a:normAutofit/>
          </a:bodyPr>
          <a:lstStyle/>
          <a:p>
            <a:r>
              <a:rPr lang="en-US" dirty="0">
                <a:ea typeface="+mn-lt"/>
                <a:cs typeface="+mn-lt"/>
              </a:rPr>
              <a:t>"I have some feedback for you, and it may be uncomfortable. I feel a bit uncomfortable myself, but I care about you and your development more than I care about how uncomfortable I feel. So, if you're feeling a little unsure about what to expect here, we are in this together. Can we talk a bit about _____________ ?"</a:t>
            </a:r>
            <a:endParaRPr lang="en-US" dirty="0"/>
          </a:p>
        </p:txBody>
      </p:sp>
    </p:spTree>
    <p:extLst>
      <p:ext uri="{BB962C8B-B14F-4D97-AF65-F5344CB8AC3E}">
        <p14:creationId xmlns:p14="http://schemas.microsoft.com/office/powerpoint/2010/main" val="24083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DB5B4CC2-35A9-0C26-CE7D-CECF80234224}"/>
              </a:ext>
            </a:extLst>
          </p:cNvPr>
          <p:cNvPicPr>
            <a:picLocks noChangeAspect="1"/>
          </p:cNvPicPr>
          <p:nvPr/>
        </p:nvPicPr>
        <p:blipFill>
          <a:blip r:embed="rId2"/>
          <a:stretch>
            <a:fillRect/>
          </a:stretch>
        </p:blipFill>
        <p:spPr>
          <a:xfrm>
            <a:off x="1578429" y="305364"/>
            <a:ext cx="9993085" cy="6377900"/>
          </a:xfrm>
          <a:prstGeom prst="rect">
            <a:avLst/>
          </a:prstGeom>
        </p:spPr>
      </p:pic>
    </p:spTree>
    <p:extLst>
      <p:ext uri="{BB962C8B-B14F-4D97-AF65-F5344CB8AC3E}">
        <p14:creationId xmlns:p14="http://schemas.microsoft.com/office/powerpoint/2010/main" val="417939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BCE2-94A7-DBA4-8970-395A1026A66F}"/>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4349DF30-FA1D-BCED-E1CE-0BFDFDE371A9}"/>
              </a:ext>
            </a:extLst>
          </p:cNvPr>
          <p:cNvSpPr>
            <a:spLocks noGrp="1"/>
          </p:cNvSpPr>
          <p:nvPr>
            <p:ph idx="1"/>
          </p:nvPr>
        </p:nvSpPr>
        <p:spPr/>
        <p:txBody>
          <a:bodyPr vert="horz" lIns="91440" tIns="45720" rIns="91440" bIns="45720" rtlCol="0" anchor="t">
            <a:normAutofit/>
          </a:bodyPr>
          <a:lstStyle/>
          <a:p>
            <a:r>
              <a:rPr lang="en-US" dirty="0"/>
              <a:t>Observation feedback</a:t>
            </a:r>
          </a:p>
          <a:p>
            <a:r>
              <a:rPr lang="en-US" dirty="0"/>
              <a:t>Final</a:t>
            </a:r>
          </a:p>
          <a:p>
            <a:pPr lvl="1"/>
            <a:r>
              <a:rPr lang="en-US" dirty="0"/>
              <a:t>Portal: </a:t>
            </a:r>
            <a:r>
              <a:rPr lang="en-US" dirty="0">
                <a:ea typeface="+mn-lt"/>
                <a:cs typeface="+mn-lt"/>
                <a:hlinkClick r:id="rId2"/>
              </a:rPr>
              <a:t>https://cote.illinois.edu/cote-portal-access</a:t>
            </a:r>
            <a:endParaRPr lang="en-US" dirty="0"/>
          </a:p>
          <a:p>
            <a:pPr lvl="1"/>
            <a:r>
              <a:rPr lang="en-US" dirty="0"/>
              <a:t>Approve time card</a:t>
            </a:r>
          </a:p>
          <a:p>
            <a:endParaRPr lang="en-US" dirty="0"/>
          </a:p>
          <a:p>
            <a:r>
              <a:rPr lang="en-US" dirty="0"/>
              <a:t>Support plans</a:t>
            </a:r>
          </a:p>
        </p:txBody>
      </p:sp>
    </p:spTree>
    <p:extLst>
      <p:ext uri="{BB962C8B-B14F-4D97-AF65-F5344CB8AC3E}">
        <p14:creationId xmlns:p14="http://schemas.microsoft.com/office/powerpoint/2010/main" val="118489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A4FA-6BD2-8D55-B30B-AF14092474E3}"/>
              </a:ext>
            </a:extLst>
          </p:cNvPr>
          <p:cNvSpPr>
            <a:spLocks noGrp="1"/>
          </p:cNvSpPr>
          <p:nvPr>
            <p:ph type="title"/>
          </p:nvPr>
        </p:nvSpPr>
        <p:spPr/>
        <p:txBody>
          <a:bodyPr/>
          <a:lstStyle/>
          <a:p>
            <a:r>
              <a:rPr lang="en-US" dirty="0"/>
              <a:t>supports</a:t>
            </a:r>
          </a:p>
        </p:txBody>
      </p:sp>
      <p:sp>
        <p:nvSpPr>
          <p:cNvPr id="3" name="Content Placeholder 2">
            <a:extLst>
              <a:ext uri="{FF2B5EF4-FFF2-40B4-BE49-F238E27FC236}">
                <a16:creationId xmlns:a16="http://schemas.microsoft.com/office/drawing/2014/main" id="{9412C1CD-46D6-4461-E07B-E51CC0476DF4}"/>
              </a:ext>
            </a:extLst>
          </p:cNvPr>
          <p:cNvSpPr>
            <a:spLocks noGrp="1"/>
          </p:cNvSpPr>
          <p:nvPr>
            <p:ph idx="1"/>
          </p:nvPr>
        </p:nvSpPr>
        <p:spPr/>
        <p:txBody>
          <a:bodyPr vert="horz" lIns="91440" tIns="45720" rIns="91440" bIns="45720" rtlCol="0" anchor="t">
            <a:normAutofit/>
          </a:bodyPr>
          <a:lstStyle/>
          <a:p>
            <a:r>
              <a:rPr lang="en-US" dirty="0"/>
              <a:t>Disposition Concern Form</a:t>
            </a:r>
          </a:p>
          <a:p>
            <a:endParaRPr lang="en-US" dirty="0"/>
          </a:p>
          <a:p>
            <a:r>
              <a:rPr lang="en-US" dirty="0"/>
              <a:t>Remediation Plan</a:t>
            </a:r>
          </a:p>
          <a:p>
            <a:endParaRPr lang="en-US" dirty="0"/>
          </a:p>
          <a:p>
            <a:r>
              <a:rPr lang="en-US" dirty="0"/>
              <a:t>Professional Growth Plan</a:t>
            </a:r>
          </a:p>
        </p:txBody>
      </p:sp>
    </p:spTree>
    <p:extLst>
      <p:ext uri="{BB962C8B-B14F-4D97-AF65-F5344CB8AC3E}">
        <p14:creationId xmlns:p14="http://schemas.microsoft.com/office/powerpoint/2010/main" val="56179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06EF1D93-419B-C6BC-FDEC-8CB69320503E}"/>
              </a:ext>
            </a:extLst>
          </p:cNvPr>
          <p:cNvPicPr>
            <a:picLocks noChangeAspect="1"/>
          </p:cNvPicPr>
          <p:nvPr/>
        </p:nvPicPr>
        <p:blipFill>
          <a:blip r:embed="rId2"/>
          <a:stretch>
            <a:fillRect/>
          </a:stretch>
        </p:blipFill>
        <p:spPr>
          <a:xfrm>
            <a:off x="981788" y="64456"/>
            <a:ext cx="9938137" cy="6729088"/>
          </a:xfrm>
          <a:prstGeom prst="rect">
            <a:avLst/>
          </a:prstGeom>
        </p:spPr>
      </p:pic>
    </p:spTree>
    <p:extLst>
      <p:ext uri="{BB962C8B-B14F-4D97-AF65-F5344CB8AC3E}">
        <p14:creationId xmlns:p14="http://schemas.microsoft.com/office/powerpoint/2010/main" val="419694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313F-7BF8-DE6F-37C7-0A4260B88472}"/>
              </a:ext>
            </a:extLst>
          </p:cNvPr>
          <p:cNvSpPr>
            <a:spLocks noGrp="1"/>
          </p:cNvSpPr>
          <p:nvPr>
            <p:ph type="title"/>
          </p:nvPr>
        </p:nvSpPr>
        <p:spPr/>
        <p:txBody>
          <a:bodyPr/>
          <a:lstStyle/>
          <a:p>
            <a:r>
              <a:rPr lang="en-US" dirty="0"/>
              <a:t>Immediate actions to welcome your candidate</a:t>
            </a:r>
          </a:p>
        </p:txBody>
      </p:sp>
      <p:sp>
        <p:nvSpPr>
          <p:cNvPr id="3" name="Content Placeholder 2">
            <a:extLst>
              <a:ext uri="{FF2B5EF4-FFF2-40B4-BE49-F238E27FC236}">
                <a16:creationId xmlns:a16="http://schemas.microsoft.com/office/drawing/2014/main" id="{5B695A04-12FB-5A8B-5EB1-F127EAE95FD6}"/>
              </a:ext>
            </a:extLst>
          </p:cNvPr>
          <p:cNvSpPr>
            <a:spLocks noGrp="1"/>
          </p:cNvSpPr>
          <p:nvPr>
            <p:ph idx="1"/>
          </p:nvPr>
        </p:nvSpPr>
        <p:spPr/>
        <p:txBody>
          <a:bodyPr vert="horz" lIns="91440" tIns="45720" rIns="91440" bIns="45720" rtlCol="0" anchor="t">
            <a:normAutofit fontScale="92500" lnSpcReduction="10000"/>
          </a:bodyPr>
          <a:lstStyle/>
          <a:p>
            <a:r>
              <a:rPr lang="en-US" dirty="0"/>
              <a:t>Exchange contact information (set boundaries!)</a:t>
            </a:r>
          </a:p>
          <a:p>
            <a:r>
              <a:rPr lang="en-US" dirty="0"/>
              <a:t>Show them where to put their belongings</a:t>
            </a:r>
          </a:p>
          <a:p>
            <a:r>
              <a:rPr lang="en-US"/>
              <a:t>Tour the school (ask a student to show them around)</a:t>
            </a:r>
          </a:p>
          <a:p>
            <a:r>
              <a:rPr lang="en-US" dirty="0"/>
              <a:t>Introduce them to staff</a:t>
            </a:r>
          </a:p>
          <a:p>
            <a:r>
              <a:rPr lang="en-US"/>
              <a:t>Show them how to access your online curriculum and classroom</a:t>
            </a:r>
          </a:p>
          <a:p>
            <a:r>
              <a:rPr lang="en-US" dirty="0"/>
              <a:t>Ask them to plan to introduce themselves to the students in a creative way</a:t>
            </a:r>
          </a:p>
          <a:p>
            <a:r>
              <a:rPr lang="en-US" dirty="0"/>
              <a:t>Post their name on the board</a:t>
            </a:r>
          </a:p>
          <a:p>
            <a:r>
              <a:rPr lang="en-US" dirty="0"/>
              <a:t>Be clear and specific about what you would like them to do. They should be active, helpful, and engaged!</a:t>
            </a:r>
          </a:p>
        </p:txBody>
      </p:sp>
    </p:spTree>
    <p:extLst>
      <p:ext uri="{BB962C8B-B14F-4D97-AF65-F5344CB8AC3E}">
        <p14:creationId xmlns:p14="http://schemas.microsoft.com/office/powerpoint/2010/main" val="241574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1E7B-E304-E5BF-274B-0FAB62A559C5}"/>
              </a:ext>
            </a:extLst>
          </p:cNvPr>
          <p:cNvSpPr>
            <a:spLocks noGrp="1"/>
          </p:cNvSpPr>
          <p:nvPr>
            <p:ph type="title"/>
          </p:nvPr>
        </p:nvSpPr>
        <p:spPr/>
        <p:txBody>
          <a:bodyPr/>
          <a:lstStyle/>
          <a:p>
            <a:r>
              <a:rPr lang="en-US" dirty="0"/>
              <a:t>Tuition waivers</a:t>
            </a:r>
          </a:p>
        </p:txBody>
      </p:sp>
      <p:sp>
        <p:nvSpPr>
          <p:cNvPr id="3" name="Content Placeholder 2">
            <a:extLst>
              <a:ext uri="{FF2B5EF4-FFF2-40B4-BE49-F238E27FC236}">
                <a16:creationId xmlns:a16="http://schemas.microsoft.com/office/drawing/2014/main" id="{19947D2F-35F5-A765-9A0E-A90D5DEECF33}"/>
              </a:ext>
            </a:extLst>
          </p:cNvPr>
          <p:cNvSpPr>
            <a:spLocks noGrp="1"/>
          </p:cNvSpPr>
          <p:nvPr>
            <p:ph idx="1"/>
          </p:nvPr>
        </p:nvSpPr>
        <p:spPr/>
        <p:txBody>
          <a:bodyPr vert="horz" lIns="91440" tIns="45720" rIns="91440" bIns="45720" rtlCol="0" anchor="t">
            <a:normAutofit/>
          </a:bodyPr>
          <a:lstStyle/>
          <a:p>
            <a:r>
              <a:rPr lang="en-US" dirty="0"/>
              <a:t>Non-degree vs. Master’s/Endorsement/Doctoral</a:t>
            </a:r>
          </a:p>
          <a:p>
            <a:endParaRPr lang="en-US" dirty="0"/>
          </a:p>
          <a:p>
            <a:r>
              <a:rPr lang="en-US" dirty="0"/>
              <a:t>Contact Council on Teacher Education with questions! </a:t>
            </a:r>
          </a:p>
          <a:p>
            <a:pPr lvl="1"/>
            <a:r>
              <a:rPr lang="en-US" u="sng" dirty="0">
                <a:ea typeface="+mn-lt"/>
                <a:cs typeface="+mn-lt"/>
                <a:hlinkClick r:id="rId2"/>
              </a:rPr>
              <a:t>cote-waivers@illinois.edu</a:t>
            </a:r>
            <a:endParaRPr lang="en-US" dirty="0"/>
          </a:p>
          <a:p>
            <a:pPr lvl="1"/>
            <a:r>
              <a:rPr lang="en-US" dirty="0">
                <a:ea typeface="+mn-lt"/>
                <a:cs typeface="+mn-lt"/>
                <a:hlinkClick r:id="rId3"/>
              </a:rPr>
              <a:t>https://cote.illinois.edu/cooperating-personnel-supervisors/cp-tuition-fee-waivers</a:t>
            </a:r>
            <a:endParaRPr lang="en-US" u="sng" dirty="0"/>
          </a:p>
          <a:p>
            <a:endParaRPr lang="en-US" dirty="0"/>
          </a:p>
        </p:txBody>
      </p:sp>
    </p:spTree>
    <p:extLst>
      <p:ext uri="{BB962C8B-B14F-4D97-AF65-F5344CB8AC3E}">
        <p14:creationId xmlns:p14="http://schemas.microsoft.com/office/powerpoint/2010/main" val="260232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75F-0FA6-E721-8153-0E1268517F8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DBC36FC-1B83-D76A-39B8-BFEEBF752690}"/>
              </a:ext>
            </a:extLst>
          </p:cNvPr>
          <p:cNvSpPr>
            <a:spLocks noGrp="1"/>
          </p:cNvSpPr>
          <p:nvPr>
            <p:ph idx="1"/>
          </p:nvPr>
        </p:nvSpPr>
        <p:spPr/>
        <p:txBody>
          <a:bodyPr vert="horz" lIns="91440" tIns="45720" rIns="91440" bIns="45720" rtlCol="0" anchor="t">
            <a:normAutofit/>
          </a:bodyPr>
          <a:lstStyle/>
          <a:p>
            <a:r>
              <a:rPr lang="en-US" dirty="0"/>
              <a:t>SCE: </a:t>
            </a:r>
            <a:r>
              <a:rPr lang="en-US" dirty="0">
                <a:ea typeface="+mn-lt"/>
                <a:cs typeface="+mn-lt"/>
                <a:hlinkClick r:id="rId2"/>
              </a:rPr>
              <a:t>https://sce.education.illinois.edu/</a:t>
            </a:r>
            <a:endParaRPr lang="en-US" dirty="0"/>
          </a:p>
          <a:p>
            <a:r>
              <a:rPr lang="en-US" dirty="0"/>
              <a:t>Portal: </a:t>
            </a:r>
            <a:r>
              <a:rPr lang="en-US" dirty="0">
                <a:ea typeface="+mn-lt"/>
                <a:cs typeface="+mn-lt"/>
                <a:hlinkClick r:id="rId3"/>
              </a:rPr>
              <a:t>https://cote.illinois.edu/cote-portal-access</a:t>
            </a:r>
          </a:p>
          <a:p>
            <a:r>
              <a:rPr lang="en-US" dirty="0"/>
              <a:t>Email Cara or SCE directly: </a:t>
            </a:r>
          </a:p>
          <a:p>
            <a:pPr lvl="1"/>
            <a:r>
              <a:rPr lang="en-US" dirty="0">
                <a:hlinkClick r:id="rId4"/>
              </a:rPr>
              <a:t>caraknox@illinois.edu</a:t>
            </a:r>
          </a:p>
          <a:p>
            <a:pPr lvl="1"/>
            <a:r>
              <a:rPr lang="en-US" dirty="0">
                <a:hlinkClick r:id="rId5"/>
              </a:rPr>
              <a:t>Sce@education.illinois.edu</a:t>
            </a:r>
            <a:endParaRPr lang="en-US" dirty="0"/>
          </a:p>
          <a:p>
            <a:pPr lvl="1"/>
            <a:endParaRPr lang="en-US" dirty="0"/>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90922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1A259-97B7-DD06-D607-3A4C64A1F68C}"/>
              </a:ext>
            </a:extLst>
          </p:cNvPr>
          <p:cNvSpPr>
            <a:spLocks noGrp="1"/>
          </p:cNvSpPr>
          <p:nvPr>
            <p:ph type="title"/>
          </p:nvPr>
        </p:nvSpPr>
        <p:spPr>
          <a:xfrm>
            <a:off x="643467" y="2681103"/>
            <a:ext cx="3363974" cy="1495794"/>
          </a:xfrm>
          <a:prstGeom prst="ellipse">
            <a:avLst/>
          </a:prstGeom>
          <a:noFill/>
          <a:ln>
            <a:solidFill>
              <a:schemeClr val="bg1"/>
            </a:solidFill>
          </a:ln>
        </p:spPr>
        <p:txBody>
          <a:bodyPr wrap="square">
            <a:normAutofit/>
          </a:bodyPr>
          <a:lstStyle/>
          <a:p>
            <a:r>
              <a:rPr lang="en-US">
                <a:solidFill>
                  <a:schemeClr val="bg1"/>
                </a:solidFill>
              </a:rPr>
              <a:t>agenda</a:t>
            </a:r>
          </a:p>
        </p:txBody>
      </p:sp>
      <p:graphicFrame>
        <p:nvGraphicFramePr>
          <p:cNvPr id="14" name="Content Placeholder 2">
            <a:extLst>
              <a:ext uri="{FF2B5EF4-FFF2-40B4-BE49-F238E27FC236}">
                <a16:creationId xmlns:a16="http://schemas.microsoft.com/office/drawing/2014/main" id="{F2D00261-9D69-B10A-8701-F278B1642891}"/>
              </a:ext>
            </a:extLst>
          </p:cNvPr>
          <p:cNvGraphicFramePr>
            <a:graphicFrameLocks noGrp="1"/>
          </p:cNvGraphicFramePr>
          <p:nvPr>
            <p:ph idx="1"/>
            <p:extLst>
              <p:ext uri="{D42A27DB-BD31-4B8C-83A1-F6EECF244321}">
                <p14:modId xmlns:p14="http://schemas.microsoft.com/office/powerpoint/2010/main" val="104247833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862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8780D0E-631C-5F1E-A213-32F36EDABEB0}"/>
              </a:ext>
            </a:extLst>
          </p:cNvPr>
          <p:cNvPicPr>
            <a:picLocks noChangeAspect="1"/>
          </p:cNvPicPr>
          <p:nvPr/>
        </p:nvPicPr>
        <p:blipFill>
          <a:blip r:embed="rId2"/>
          <a:stretch>
            <a:fillRect/>
          </a:stretch>
        </p:blipFill>
        <p:spPr>
          <a:xfrm>
            <a:off x="1866900" y="1441450"/>
            <a:ext cx="8458200" cy="3975100"/>
          </a:xfrm>
          <a:prstGeom prst="rect">
            <a:avLst/>
          </a:prstGeom>
        </p:spPr>
      </p:pic>
    </p:spTree>
    <p:extLst>
      <p:ext uri="{BB962C8B-B14F-4D97-AF65-F5344CB8AC3E}">
        <p14:creationId xmlns:p14="http://schemas.microsoft.com/office/powerpoint/2010/main" val="102125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1B0D-938D-3E1B-6299-EFFE23AA27CA}"/>
              </a:ext>
            </a:extLst>
          </p:cNvPr>
          <p:cNvSpPr>
            <a:spLocks noGrp="1"/>
          </p:cNvSpPr>
          <p:nvPr>
            <p:ph type="title"/>
          </p:nvPr>
        </p:nvSpPr>
        <p:spPr/>
        <p:txBody>
          <a:bodyPr/>
          <a:lstStyle/>
          <a:p>
            <a:r>
              <a:rPr lang="en-US" dirty="0"/>
              <a:t>Questions?</a:t>
            </a:r>
          </a:p>
        </p:txBody>
      </p:sp>
      <p:pic>
        <p:nvPicPr>
          <p:cNvPr id="4" name="Graphic 4" descr="Help with solid fill">
            <a:extLst>
              <a:ext uri="{FF2B5EF4-FFF2-40B4-BE49-F238E27FC236}">
                <a16:creationId xmlns:a16="http://schemas.microsoft.com/office/drawing/2014/main" id="{CD01EC8C-51E3-55B8-FF77-7F147643CC7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712454" y="2612208"/>
            <a:ext cx="2762468" cy="2762468"/>
          </a:xfrm>
        </p:spPr>
      </p:pic>
    </p:spTree>
    <p:extLst>
      <p:ext uri="{BB962C8B-B14F-4D97-AF65-F5344CB8AC3E}">
        <p14:creationId xmlns:p14="http://schemas.microsoft.com/office/powerpoint/2010/main" val="55322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7735-025E-0758-3C31-03553C79F9D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BFA7FA44-9ED0-128A-1499-EC26AAE17906}"/>
              </a:ext>
            </a:extLst>
          </p:cNvPr>
          <p:cNvSpPr>
            <a:spLocks noGrp="1"/>
          </p:cNvSpPr>
          <p:nvPr>
            <p:ph idx="1"/>
          </p:nvPr>
        </p:nvSpPr>
        <p:spPr/>
        <p:txBody>
          <a:bodyPr vert="horz" lIns="91440" tIns="45720" rIns="91440" bIns="45720" rtlCol="0" anchor="t">
            <a:normAutofit/>
          </a:bodyPr>
          <a:lstStyle/>
          <a:p>
            <a:r>
              <a:rPr lang="en-US" dirty="0"/>
              <a:t>Share some winter break fun in the chat!</a:t>
            </a:r>
          </a:p>
          <a:p>
            <a:endParaRPr lang="en-US" dirty="0"/>
          </a:p>
          <a:p>
            <a:r>
              <a:rPr lang="en-US" dirty="0"/>
              <a:t>Share a story about a rock star candidate you hosted in the past!</a:t>
            </a:r>
          </a:p>
          <a:p>
            <a:pPr marL="0" indent="0">
              <a:buNone/>
            </a:pPr>
            <a:endParaRPr lang="en-US" dirty="0"/>
          </a:p>
        </p:txBody>
      </p:sp>
    </p:spTree>
    <p:extLst>
      <p:ext uri="{BB962C8B-B14F-4D97-AF65-F5344CB8AC3E}">
        <p14:creationId xmlns:p14="http://schemas.microsoft.com/office/powerpoint/2010/main" val="101495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4BD559-8D4B-2C1E-84BB-E77FA0A19C4C}"/>
              </a:ext>
            </a:extLst>
          </p:cNvPr>
          <p:cNvSpPr>
            <a:spLocks noGrp="1"/>
          </p:cNvSpPr>
          <p:nvPr>
            <p:ph type="body" idx="1"/>
          </p:nvPr>
        </p:nvSpPr>
        <p:spPr/>
        <p:txBody>
          <a:bodyPr/>
          <a:lstStyle/>
          <a:p>
            <a:r>
              <a:rPr lang="en-US" dirty="0"/>
              <a:t>Courses</a:t>
            </a:r>
          </a:p>
        </p:txBody>
      </p:sp>
      <p:sp>
        <p:nvSpPr>
          <p:cNvPr id="3" name="Content Placeholder 2">
            <a:extLst>
              <a:ext uri="{FF2B5EF4-FFF2-40B4-BE49-F238E27FC236}">
                <a16:creationId xmlns:a16="http://schemas.microsoft.com/office/drawing/2014/main" id="{2FCA4A21-9E13-D52B-4300-12775B2A8F48}"/>
              </a:ext>
            </a:extLst>
          </p:cNvPr>
          <p:cNvSpPr>
            <a:spLocks noGrp="1"/>
          </p:cNvSpPr>
          <p:nvPr>
            <p:ph sz="half" idx="2"/>
          </p:nvPr>
        </p:nvSpPr>
        <p:spPr/>
        <p:txBody>
          <a:bodyPr vert="horz" lIns="91440" tIns="45720" rIns="91440" bIns="45720" rtlCol="0" anchor="ctr">
            <a:normAutofit/>
          </a:bodyPr>
          <a:lstStyle/>
          <a:p>
            <a:pPr marL="0" indent="0">
              <a:lnSpc>
                <a:spcPct val="90000"/>
              </a:lnSpc>
              <a:buNone/>
            </a:pPr>
            <a:r>
              <a:rPr lang="en-US" sz="1500" dirty="0">
                <a:solidFill>
                  <a:schemeClr val="tx1">
                    <a:lumMod val="75000"/>
                    <a:lumOff val="25000"/>
                  </a:schemeClr>
                </a:solidFill>
              </a:rPr>
              <a:t>Ci 401: Introduction to Teaching in a Diverse Society</a:t>
            </a:r>
          </a:p>
          <a:p>
            <a:pPr marL="0" indent="0">
              <a:lnSpc>
                <a:spcPct val="90000"/>
              </a:lnSpc>
              <a:buNone/>
            </a:pPr>
            <a:r>
              <a:rPr lang="en-US" sz="1500" dirty="0">
                <a:solidFill>
                  <a:schemeClr val="tx1">
                    <a:lumMod val="75000"/>
                    <a:lumOff val="25000"/>
                  </a:schemeClr>
                </a:solidFill>
              </a:rPr>
              <a:t>CI 473 Disciplinary Literacy</a:t>
            </a:r>
          </a:p>
          <a:p>
            <a:pPr lvl="2">
              <a:lnSpc>
                <a:spcPct val="90000"/>
              </a:lnSpc>
            </a:pPr>
            <a:endParaRPr lang="en-US" sz="15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E37D1DF8-4198-3F7C-7318-0C5697197CCB}"/>
              </a:ext>
            </a:extLst>
          </p:cNvPr>
          <p:cNvSpPr>
            <a:spLocks noGrp="1"/>
          </p:cNvSpPr>
          <p:nvPr>
            <p:ph sz="quarter" idx="4"/>
          </p:nvPr>
        </p:nvSpPr>
        <p:spPr/>
        <p:txBody>
          <a:bodyPr vert="horz" lIns="91440" tIns="45720" rIns="91440" bIns="45720" rtlCol="0" anchor="t">
            <a:normAutofit/>
          </a:bodyPr>
          <a:lstStyle/>
          <a:p>
            <a:r>
              <a:rPr lang="en-US" dirty="0"/>
              <a:t>Fall (MG Only)</a:t>
            </a:r>
          </a:p>
          <a:p>
            <a:pPr lvl="1"/>
            <a:r>
              <a:rPr lang="en-US" dirty="0"/>
              <a:t>3 hours per week</a:t>
            </a:r>
          </a:p>
          <a:p>
            <a:endParaRPr lang="en-US" dirty="0"/>
          </a:p>
          <a:p>
            <a:r>
              <a:rPr lang="en-US" dirty="0"/>
              <a:t>Spring</a:t>
            </a:r>
          </a:p>
          <a:p>
            <a:pPr lvl="1"/>
            <a:r>
              <a:rPr lang="en-US" dirty="0">
                <a:highlight>
                  <a:srgbClr val="FFFF00"/>
                </a:highlight>
                <a:ea typeface="+mn-lt"/>
                <a:cs typeface="+mn-lt"/>
              </a:rPr>
              <a:t>3 hours per week</a:t>
            </a:r>
          </a:p>
        </p:txBody>
      </p:sp>
      <p:sp>
        <p:nvSpPr>
          <p:cNvPr id="6" name="Text Placeholder 5">
            <a:extLst>
              <a:ext uri="{FF2B5EF4-FFF2-40B4-BE49-F238E27FC236}">
                <a16:creationId xmlns:a16="http://schemas.microsoft.com/office/drawing/2014/main" id="{C28ED965-308A-A269-8FCB-E9D41A2C3939}"/>
              </a:ext>
            </a:extLst>
          </p:cNvPr>
          <p:cNvSpPr>
            <a:spLocks noGrp="1"/>
          </p:cNvSpPr>
          <p:nvPr>
            <p:ph type="body" sz="quarter" idx="13"/>
          </p:nvPr>
        </p:nvSpPr>
        <p:spPr/>
        <p:txBody>
          <a:bodyPr/>
          <a:lstStyle/>
          <a:p>
            <a:r>
              <a:rPr lang="en-US" dirty="0"/>
              <a:t>Placements</a:t>
            </a:r>
          </a:p>
        </p:txBody>
      </p:sp>
      <p:sp>
        <p:nvSpPr>
          <p:cNvPr id="2" name="Title 1">
            <a:extLst>
              <a:ext uri="{FF2B5EF4-FFF2-40B4-BE49-F238E27FC236}">
                <a16:creationId xmlns:a16="http://schemas.microsoft.com/office/drawing/2014/main" id="{3AA9BCE1-EBF4-E515-D413-C04C4CED3938}"/>
              </a:ext>
            </a:extLst>
          </p:cNvPr>
          <p:cNvSpPr>
            <a:spLocks noGrp="1"/>
          </p:cNvSpPr>
          <p:nvPr>
            <p:ph type="title"/>
          </p:nvPr>
        </p:nvSpPr>
        <p:spPr>
          <a:prstGeom prst="rect">
            <a:avLst/>
          </a:prstGeom>
          <a:solidFill>
            <a:schemeClr val="accent2"/>
          </a:solidFill>
          <a:ln w="190500" cap="sq" cmpd="thinThick">
            <a:solidFill>
              <a:schemeClr val="accent2"/>
            </a:solidFill>
            <a:miter lim="800000"/>
          </a:ln>
        </p:spPr>
        <p:txBody>
          <a:bodyPr wrap="square" anchor="ctr">
            <a:normAutofit/>
          </a:bodyPr>
          <a:lstStyle/>
          <a:p>
            <a:r>
              <a:rPr lang="en-US" sz="3200" dirty="0">
                <a:solidFill>
                  <a:srgbClr val="FFFFFF"/>
                </a:solidFill>
              </a:rPr>
              <a:t>Course sequence –year 1</a:t>
            </a:r>
          </a:p>
        </p:txBody>
      </p:sp>
    </p:spTree>
    <p:extLst>
      <p:ext uri="{BB962C8B-B14F-4D97-AF65-F5344CB8AC3E}">
        <p14:creationId xmlns:p14="http://schemas.microsoft.com/office/powerpoint/2010/main" val="288457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4BD559-8D4B-2C1E-84BB-E77FA0A19C4C}"/>
              </a:ext>
            </a:extLst>
          </p:cNvPr>
          <p:cNvSpPr>
            <a:spLocks noGrp="1"/>
          </p:cNvSpPr>
          <p:nvPr>
            <p:ph type="body" idx="1"/>
          </p:nvPr>
        </p:nvSpPr>
        <p:spPr/>
        <p:txBody>
          <a:bodyPr/>
          <a:lstStyle/>
          <a:p>
            <a:r>
              <a:rPr lang="en-US" dirty="0"/>
              <a:t>Courses</a:t>
            </a:r>
          </a:p>
        </p:txBody>
      </p:sp>
      <p:sp>
        <p:nvSpPr>
          <p:cNvPr id="3" name="Content Placeholder 2">
            <a:extLst>
              <a:ext uri="{FF2B5EF4-FFF2-40B4-BE49-F238E27FC236}">
                <a16:creationId xmlns:a16="http://schemas.microsoft.com/office/drawing/2014/main" id="{2FCA4A21-9E13-D52B-4300-12775B2A8F48}"/>
              </a:ext>
            </a:extLst>
          </p:cNvPr>
          <p:cNvSpPr>
            <a:spLocks noGrp="1"/>
          </p:cNvSpPr>
          <p:nvPr>
            <p:ph sz="half" idx="2"/>
          </p:nvPr>
        </p:nvSpPr>
        <p:spPr/>
        <p:txBody>
          <a:bodyPr vert="horz" lIns="91440" tIns="45720" rIns="91440" bIns="45720" rtlCol="0" anchor="ctr">
            <a:normAutofit/>
          </a:bodyPr>
          <a:lstStyle/>
          <a:p>
            <a:pPr marL="285750" indent="-285750">
              <a:lnSpc>
                <a:spcPct val="90000"/>
              </a:lnSpc>
            </a:pPr>
            <a:r>
              <a:rPr lang="en-US" sz="1500" dirty="0">
                <a:solidFill>
                  <a:schemeClr val="tx1">
                    <a:lumMod val="75000"/>
                    <a:lumOff val="25000"/>
                  </a:schemeClr>
                </a:solidFill>
              </a:rPr>
              <a:t>Special Education</a:t>
            </a:r>
          </a:p>
          <a:p>
            <a:pPr marL="285750" indent="-285750">
              <a:lnSpc>
                <a:spcPct val="90000"/>
              </a:lnSpc>
            </a:pPr>
            <a:r>
              <a:rPr lang="en-US" sz="1500" dirty="0">
                <a:solidFill>
                  <a:schemeClr val="tx1">
                    <a:lumMod val="75000"/>
                    <a:lumOff val="25000"/>
                  </a:schemeClr>
                </a:solidFill>
              </a:rPr>
              <a:t>Assessment</a:t>
            </a:r>
          </a:p>
          <a:p>
            <a:pPr marL="285750" indent="-285750">
              <a:lnSpc>
                <a:spcPct val="90000"/>
              </a:lnSpc>
            </a:pPr>
            <a:r>
              <a:rPr lang="en-US" sz="1500" dirty="0">
                <a:solidFill>
                  <a:schemeClr val="tx1">
                    <a:lumMod val="75000"/>
                    <a:lumOff val="25000"/>
                  </a:schemeClr>
                </a:solidFill>
              </a:rPr>
              <a:t>CI 403</a:t>
            </a:r>
          </a:p>
          <a:p>
            <a:pPr marL="285750" indent="-285750">
              <a:lnSpc>
                <a:spcPct val="90000"/>
              </a:lnSpc>
            </a:pPr>
            <a:endParaRPr lang="en-US" sz="1500" dirty="0">
              <a:solidFill>
                <a:schemeClr val="tx1">
                  <a:lumMod val="75000"/>
                  <a:lumOff val="25000"/>
                </a:schemeClr>
              </a:solidFill>
            </a:endParaRPr>
          </a:p>
          <a:p>
            <a:pPr marL="285750" indent="-285750">
              <a:lnSpc>
                <a:spcPct val="90000"/>
              </a:lnSpc>
            </a:pPr>
            <a:endParaRPr lang="en-US" sz="1500" dirty="0">
              <a:solidFill>
                <a:schemeClr val="tx1">
                  <a:lumMod val="75000"/>
                  <a:lumOff val="25000"/>
                </a:schemeClr>
              </a:solidFill>
            </a:endParaRPr>
          </a:p>
          <a:p>
            <a:pPr lvl="2">
              <a:lnSpc>
                <a:spcPct val="90000"/>
              </a:lnSpc>
            </a:pPr>
            <a:endParaRPr lang="en-US" sz="15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E37D1DF8-4198-3F7C-7318-0C5697197CCB}"/>
              </a:ext>
            </a:extLst>
          </p:cNvPr>
          <p:cNvSpPr>
            <a:spLocks noGrp="1"/>
          </p:cNvSpPr>
          <p:nvPr>
            <p:ph sz="quarter" idx="4"/>
          </p:nvPr>
        </p:nvSpPr>
        <p:spPr/>
        <p:txBody>
          <a:bodyPr vert="horz" lIns="91440" tIns="45720" rIns="91440" bIns="45720" rtlCol="0" anchor="t">
            <a:normAutofit/>
          </a:bodyPr>
          <a:lstStyle/>
          <a:p>
            <a:r>
              <a:rPr lang="en-US" dirty="0"/>
              <a:t>Fall</a:t>
            </a:r>
          </a:p>
          <a:p>
            <a:pPr lvl="1"/>
            <a:r>
              <a:rPr lang="en-US" sz="1800" dirty="0">
                <a:ea typeface="+mn-lt"/>
                <a:cs typeface="+mn-lt"/>
              </a:rPr>
              <a:t>6 hours/week placement</a:t>
            </a:r>
          </a:p>
          <a:p>
            <a:r>
              <a:rPr lang="en-US" dirty="0"/>
              <a:t>Spring</a:t>
            </a:r>
          </a:p>
          <a:p>
            <a:pPr lvl="1"/>
            <a:r>
              <a:rPr lang="en-US" dirty="0"/>
              <a:t>STUDENT TEACHING </a:t>
            </a:r>
          </a:p>
          <a:p>
            <a:pPr lvl="1"/>
            <a:endParaRPr lang="en-US" dirty="0"/>
          </a:p>
          <a:p>
            <a:pPr lvl="1"/>
            <a:endParaRPr lang="en-US" dirty="0"/>
          </a:p>
        </p:txBody>
      </p:sp>
      <p:sp>
        <p:nvSpPr>
          <p:cNvPr id="6" name="Text Placeholder 5">
            <a:extLst>
              <a:ext uri="{FF2B5EF4-FFF2-40B4-BE49-F238E27FC236}">
                <a16:creationId xmlns:a16="http://schemas.microsoft.com/office/drawing/2014/main" id="{C28ED965-308A-A269-8FCB-E9D41A2C3939}"/>
              </a:ext>
            </a:extLst>
          </p:cNvPr>
          <p:cNvSpPr>
            <a:spLocks noGrp="1"/>
          </p:cNvSpPr>
          <p:nvPr>
            <p:ph type="body" sz="quarter" idx="13"/>
          </p:nvPr>
        </p:nvSpPr>
        <p:spPr/>
        <p:txBody>
          <a:bodyPr/>
          <a:lstStyle/>
          <a:p>
            <a:r>
              <a:rPr lang="en-US" dirty="0"/>
              <a:t>Placements</a:t>
            </a:r>
          </a:p>
        </p:txBody>
      </p:sp>
      <p:sp>
        <p:nvSpPr>
          <p:cNvPr id="2" name="Title 1">
            <a:extLst>
              <a:ext uri="{FF2B5EF4-FFF2-40B4-BE49-F238E27FC236}">
                <a16:creationId xmlns:a16="http://schemas.microsoft.com/office/drawing/2014/main" id="{3AA9BCE1-EBF4-E515-D413-C04C4CED3938}"/>
              </a:ext>
            </a:extLst>
          </p:cNvPr>
          <p:cNvSpPr>
            <a:spLocks noGrp="1"/>
          </p:cNvSpPr>
          <p:nvPr>
            <p:ph type="title"/>
          </p:nvPr>
        </p:nvSpPr>
        <p:spPr>
          <a:prstGeom prst="rect">
            <a:avLst/>
          </a:prstGeom>
          <a:solidFill>
            <a:schemeClr val="accent2"/>
          </a:solidFill>
          <a:ln w="190500" cap="sq" cmpd="thinThick">
            <a:solidFill>
              <a:schemeClr val="accent2"/>
            </a:solidFill>
            <a:miter lim="800000"/>
          </a:ln>
        </p:spPr>
        <p:txBody>
          <a:bodyPr wrap="square" anchor="ctr">
            <a:normAutofit/>
          </a:bodyPr>
          <a:lstStyle/>
          <a:p>
            <a:r>
              <a:rPr lang="en-US" sz="3200" dirty="0">
                <a:solidFill>
                  <a:srgbClr val="FFFFFF"/>
                </a:solidFill>
              </a:rPr>
              <a:t>Course sequence – Year 2</a:t>
            </a:r>
          </a:p>
        </p:txBody>
      </p:sp>
      <p:pic>
        <p:nvPicPr>
          <p:cNvPr id="7" name="Graphic 7" descr="Fireworks with solid fill">
            <a:extLst>
              <a:ext uri="{FF2B5EF4-FFF2-40B4-BE49-F238E27FC236}">
                <a16:creationId xmlns:a16="http://schemas.microsoft.com/office/drawing/2014/main" id="{4ACED96A-2E8E-1ED0-40B8-38233B2D60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9467" y="5280377"/>
            <a:ext cx="914400" cy="914400"/>
          </a:xfrm>
          <a:prstGeom prst="rect">
            <a:avLst/>
          </a:prstGeom>
        </p:spPr>
      </p:pic>
    </p:spTree>
    <p:extLst>
      <p:ext uri="{BB962C8B-B14F-4D97-AF65-F5344CB8AC3E}">
        <p14:creationId xmlns:p14="http://schemas.microsoft.com/office/powerpoint/2010/main" val="569416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2AD5-A93A-492F-7164-0F518177A5FD}"/>
              </a:ext>
            </a:extLst>
          </p:cNvPr>
          <p:cNvSpPr>
            <a:spLocks noGrp="1"/>
          </p:cNvSpPr>
          <p:nvPr>
            <p:ph type="title"/>
          </p:nvPr>
        </p:nvSpPr>
        <p:spPr/>
        <p:txBody>
          <a:bodyPr/>
          <a:lstStyle/>
          <a:p>
            <a:r>
              <a:rPr lang="en-US" dirty="0"/>
              <a:t>Professional expectations</a:t>
            </a:r>
          </a:p>
        </p:txBody>
      </p:sp>
      <p:sp>
        <p:nvSpPr>
          <p:cNvPr id="3" name="Content Placeholder 2">
            <a:extLst>
              <a:ext uri="{FF2B5EF4-FFF2-40B4-BE49-F238E27FC236}">
                <a16:creationId xmlns:a16="http://schemas.microsoft.com/office/drawing/2014/main" id="{4B4BB0E1-CDAC-0FED-CCD0-84885F34CCDB}"/>
              </a:ext>
            </a:extLst>
          </p:cNvPr>
          <p:cNvSpPr>
            <a:spLocks noGrp="1"/>
          </p:cNvSpPr>
          <p:nvPr>
            <p:ph idx="1"/>
          </p:nvPr>
        </p:nvSpPr>
        <p:spPr/>
        <p:txBody>
          <a:bodyPr vert="horz" lIns="91440" tIns="45720" rIns="91440" bIns="45720" rtlCol="0" anchor="t">
            <a:normAutofit/>
          </a:bodyPr>
          <a:lstStyle/>
          <a:p>
            <a:r>
              <a:rPr lang="en-US" dirty="0"/>
              <a:t>Promptness</a:t>
            </a:r>
          </a:p>
          <a:p>
            <a:r>
              <a:rPr lang="en-US" dirty="0"/>
              <a:t>Mature and appropriate attire and hygiene</a:t>
            </a:r>
          </a:p>
          <a:p>
            <a:r>
              <a:rPr lang="en-US" dirty="0"/>
              <a:t>Communication</a:t>
            </a:r>
          </a:p>
          <a:p>
            <a:r>
              <a:rPr lang="en-US" dirty="0"/>
              <a:t>Engagement</a:t>
            </a:r>
          </a:p>
          <a:p>
            <a:pPr marL="0" indent="0">
              <a:buNone/>
            </a:pPr>
            <a:endParaRPr lang="en-US" dirty="0"/>
          </a:p>
          <a:p>
            <a:pPr marL="0" indent="0" algn="ctr">
              <a:buNone/>
            </a:pPr>
            <a:r>
              <a:rPr lang="en-US" b="1" u="sng" dirty="0">
                <a:hlinkClick r:id="rId2"/>
              </a:rPr>
              <a:t>PROFESSIONAL BEHAVIOR CHECKLIST</a:t>
            </a:r>
          </a:p>
          <a:p>
            <a:endParaRPr lang="en-US" dirty="0"/>
          </a:p>
        </p:txBody>
      </p:sp>
    </p:spTree>
    <p:extLst>
      <p:ext uri="{BB962C8B-B14F-4D97-AF65-F5344CB8AC3E}">
        <p14:creationId xmlns:p14="http://schemas.microsoft.com/office/powerpoint/2010/main" val="151231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CF8E-007A-897B-D6D1-1DB64EB3AB2B}"/>
              </a:ext>
            </a:extLst>
          </p:cNvPr>
          <p:cNvSpPr>
            <a:spLocks noGrp="1"/>
          </p:cNvSpPr>
          <p:nvPr>
            <p:ph type="title"/>
          </p:nvPr>
        </p:nvSpPr>
        <p:spPr/>
        <p:txBody>
          <a:bodyPr/>
          <a:lstStyle/>
          <a:p>
            <a:r>
              <a:rPr lang="en-US" dirty="0"/>
              <a:t>Academic expectations</a:t>
            </a:r>
          </a:p>
        </p:txBody>
      </p:sp>
      <p:sp>
        <p:nvSpPr>
          <p:cNvPr id="3" name="Content Placeholder 2">
            <a:extLst>
              <a:ext uri="{FF2B5EF4-FFF2-40B4-BE49-F238E27FC236}">
                <a16:creationId xmlns:a16="http://schemas.microsoft.com/office/drawing/2014/main" id="{61F69054-DA5E-BA70-A84C-7407B4686FAA}"/>
              </a:ext>
            </a:extLst>
          </p:cNvPr>
          <p:cNvSpPr>
            <a:spLocks noGrp="1"/>
          </p:cNvSpPr>
          <p:nvPr>
            <p:ph idx="1"/>
          </p:nvPr>
        </p:nvSpPr>
        <p:spPr/>
        <p:txBody>
          <a:bodyPr vert="horz" lIns="91440" tIns="45720" rIns="91440" bIns="45720" rtlCol="0" anchor="t">
            <a:normAutofit/>
          </a:bodyPr>
          <a:lstStyle/>
          <a:p>
            <a:r>
              <a:rPr lang="en-US" dirty="0"/>
              <a:t>Teach two lessons and ask cooperating teacher for </a:t>
            </a:r>
            <a:r>
              <a:rPr lang="en-US" dirty="0">
                <a:hlinkClick r:id="rId2"/>
              </a:rPr>
              <a:t>written feedback</a:t>
            </a:r>
            <a:endParaRPr lang="en-US" dirty="0"/>
          </a:p>
          <a:p>
            <a:r>
              <a:rPr lang="en-US" dirty="0"/>
              <a:t>Final evaluation</a:t>
            </a:r>
          </a:p>
          <a:p>
            <a:r>
              <a:rPr lang="en-US" dirty="0"/>
              <a:t>Course assignments</a:t>
            </a:r>
          </a:p>
          <a:p>
            <a:pPr marL="0" indent="0">
              <a:buNone/>
            </a:pPr>
            <a:endParaRPr lang="en-US" dirty="0"/>
          </a:p>
        </p:txBody>
      </p:sp>
    </p:spTree>
    <p:extLst>
      <p:ext uri="{BB962C8B-B14F-4D97-AF65-F5344CB8AC3E}">
        <p14:creationId xmlns:p14="http://schemas.microsoft.com/office/powerpoint/2010/main" val="374008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70D4DF5-E39D-6FBB-6BBF-EBCE95A30BDC}"/>
              </a:ext>
            </a:extLst>
          </p:cNvPr>
          <p:cNvGraphicFramePr>
            <a:graphicFrameLocks noGrp="1"/>
          </p:cNvGraphicFramePr>
          <p:nvPr>
            <p:extLst>
              <p:ext uri="{D42A27DB-BD31-4B8C-83A1-F6EECF244321}">
                <p14:modId xmlns:p14="http://schemas.microsoft.com/office/powerpoint/2010/main" val="2837162749"/>
              </p:ext>
            </p:extLst>
          </p:nvPr>
        </p:nvGraphicFramePr>
        <p:xfrm>
          <a:off x="4223597" y="-296077"/>
          <a:ext cx="5937250" cy="10873105"/>
        </p:xfrm>
        <a:graphic>
          <a:graphicData uri="http://schemas.openxmlformats.org/drawingml/2006/table">
            <a:tbl>
              <a:tblPr firstRow="1" firstCol="1" bandRow="1">
                <a:tableStyleId>{5C22544A-7EE6-4342-B048-85BDC9FD1C3A}</a:tableStyleId>
              </a:tblPr>
              <a:tblGrid>
                <a:gridCol w="3444240">
                  <a:extLst>
                    <a:ext uri="{9D8B030D-6E8A-4147-A177-3AD203B41FA5}">
                      <a16:colId xmlns:a16="http://schemas.microsoft.com/office/drawing/2014/main" val="2423319818"/>
                    </a:ext>
                  </a:extLst>
                </a:gridCol>
                <a:gridCol w="513715">
                  <a:extLst>
                    <a:ext uri="{9D8B030D-6E8A-4147-A177-3AD203B41FA5}">
                      <a16:colId xmlns:a16="http://schemas.microsoft.com/office/drawing/2014/main" val="2130520782"/>
                    </a:ext>
                  </a:extLst>
                </a:gridCol>
                <a:gridCol w="546100">
                  <a:extLst>
                    <a:ext uri="{9D8B030D-6E8A-4147-A177-3AD203B41FA5}">
                      <a16:colId xmlns:a16="http://schemas.microsoft.com/office/drawing/2014/main" val="994031261"/>
                    </a:ext>
                  </a:extLst>
                </a:gridCol>
                <a:gridCol w="532765">
                  <a:extLst>
                    <a:ext uri="{9D8B030D-6E8A-4147-A177-3AD203B41FA5}">
                      <a16:colId xmlns:a16="http://schemas.microsoft.com/office/drawing/2014/main" val="2948491584"/>
                    </a:ext>
                  </a:extLst>
                </a:gridCol>
                <a:gridCol w="473710">
                  <a:extLst>
                    <a:ext uri="{9D8B030D-6E8A-4147-A177-3AD203B41FA5}">
                      <a16:colId xmlns:a16="http://schemas.microsoft.com/office/drawing/2014/main" val="3756927894"/>
                    </a:ext>
                  </a:extLst>
                </a:gridCol>
                <a:gridCol w="426720">
                  <a:extLst>
                    <a:ext uri="{9D8B030D-6E8A-4147-A177-3AD203B41FA5}">
                      <a16:colId xmlns:a16="http://schemas.microsoft.com/office/drawing/2014/main" val="205497633"/>
                    </a:ext>
                  </a:extLst>
                </a:gridCol>
              </a:tblGrid>
              <a:tr h="52070">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Candidate:</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Cooperating Teacher: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Supervisor: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Date: </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Always</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Most of the time</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Some of the time </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Rarely</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n/a</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2803603232"/>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is punctual.</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•Arrival and departure times align with assigned hours </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•Attends and participates in required meetings </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•Replies promptly to emails, phone calls, texts, etc.</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4202186950"/>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communicates regarding absences.</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•Plans ahead and informs appropriate personnel of absences</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•Communicates with appropriate personnel regarding unexpected events that impact placement time</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•Submits sub plans when required</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3058871309"/>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is professional in appearance and demeanor.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•Clothing and personal hygiene reflect maturity and professionalism</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•On-site behavior indicates alertness, enthusiasm, and care</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•Actively supports and interacts with students across the day</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•Keeps busy without prompting</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•Cell phones are not in use outside of plan and lunch times</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876910275"/>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shares plans and requirements with cooperating teacher in a timely manner.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•Assignments that require student contact are shared ahead of the due date</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•Lesson plans are approved at least 24 hours in advance of implementation</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1745983921"/>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interactions with staff are professional.</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•Conversations are cordial and polite and do not interfere with instruction</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•Gossip is avoided</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•Confidentiality is maintained</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3309429127"/>
                  </a:ext>
                </a:extLst>
              </a:tr>
              <a:tr h="0">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1091716024"/>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Candidate’s participation in remote meetings/instruction is professional.</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•Camera is on</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•Background is free of distractions</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•Candidate is seated at a desk/table</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352577563"/>
                  </a:ext>
                </a:extLst>
              </a:tr>
              <a:tr h="570865">
                <a:tc gridSpan="6">
                  <a:txBody>
                    <a:bodyPr/>
                    <a:lstStyle/>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Candidates are expected to score “ALWAYS” for all components. If concerns arise, please talk to the candidate directly and follow up with the University supervisor. School and Community Experiences may follow up with a support plan, if appropriate.</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Cooperating teachers, please complete this form at least once per semester. This form may be used more frequently to monitor students who are not meeting expectations. </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2709973"/>
                  </a:ext>
                </a:extLst>
              </a:tr>
              <a:tr h="570865">
                <a:tc gridSpan="6">
                  <a:txBody>
                    <a:bodyPr/>
                    <a:lstStyle/>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COMMENTS: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1627920"/>
                  </a:ext>
                </a:extLst>
              </a:tr>
            </a:tbl>
          </a:graphicData>
        </a:graphic>
      </p:graphicFrame>
      <p:sp>
        <p:nvSpPr>
          <p:cNvPr id="9" name="TextBox 8">
            <a:extLst>
              <a:ext uri="{FF2B5EF4-FFF2-40B4-BE49-F238E27FC236}">
                <a16:creationId xmlns:a16="http://schemas.microsoft.com/office/drawing/2014/main" id="{F84D4C5D-F067-E291-1AA6-995C94B1F844}"/>
              </a:ext>
            </a:extLst>
          </p:cNvPr>
          <p:cNvSpPr txBox="1"/>
          <p:nvPr/>
        </p:nvSpPr>
        <p:spPr>
          <a:xfrm>
            <a:off x="4724400" y="32004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a:t>
            </a:r>
          </a:p>
          <a:p>
            <a:endParaRPr lang="en-US" b="1"/>
          </a:p>
          <a:p>
            <a:pPr algn="ctr"/>
            <a:endParaRPr lang="en-US"/>
          </a:p>
          <a:p>
            <a:endParaRPr lang="en-US"/>
          </a:p>
        </p:txBody>
      </p:sp>
    </p:spTree>
    <p:extLst>
      <p:ext uri="{BB962C8B-B14F-4D97-AF65-F5344CB8AC3E}">
        <p14:creationId xmlns:p14="http://schemas.microsoft.com/office/powerpoint/2010/main" val="328778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BF98-02CF-DAC1-4E66-9CCACFA0B3B6}"/>
              </a:ext>
            </a:extLst>
          </p:cNvPr>
          <p:cNvSpPr>
            <a:spLocks noGrp="1"/>
          </p:cNvSpPr>
          <p:nvPr>
            <p:ph type="title"/>
          </p:nvPr>
        </p:nvSpPr>
        <p:spPr/>
        <p:txBody>
          <a:bodyPr/>
          <a:lstStyle/>
          <a:p>
            <a:r>
              <a:rPr lang="en-US" dirty="0"/>
              <a:t>Giving feedback</a:t>
            </a:r>
          </a:p>
        </p:txBody>
      </p:sp>
      <p:sp>
        <p:nvSpPr>
          <p:cNvPr id="3" name="Content Placeholder 2">
            <a:extLst>
              <a:ext uri="{FF2B5EF4-FFF2-40B4-BE49-F238E27FC236}">
                <a16:creationId xmlns:a16="http://schemas.microsoft.com/office/drawing/2014/main" id="{B3A20ACA-879A-372C-953E-18994B94E333}"/>
              </a:ext>
            </a:extLst>
          </p:cNvPr>
          <p:cNvSpPr>
            <a:spLocks noGrp="1"/>
          </p:cNvSpPr>
          <p:nvPr>
            <p:ph idx="1"/>
          </p:nvPr>
        </p:nvSpPr>
        <p:spPr/>
        <p:txBody>
          <a:bodyPr vert="horz" lIns="91440" tIns="45720" rIns="91440" bIns="45720" rtlCol="0" anchor="t">
            <a:normAutofit/>
          </a:bodyPr>
          <a:lstStyle/>
          <a:p>
            <a:r>
              <a:rPr lang="en-US" dirty="0"/>
              <a:t>How do you reinforce?</a:t>
            </a:r>
          </a:p>
          <a:p>
            <a:endParaRPr lang="en-US" dirty="0"/>
          </a:p>
          <a:p>
            <a:r>
              <a:rPr lang="en-US" dirty="0"/>
              <a:t>How do you correct and shape?</a:t>
            </a:r>
          </a:p>
          <a:p>
            <a:endParaRPr lang="en-US" dirty="0"/>
          </a:p>
          <a:p>
            <a:r>
              <a:rPr lang="en-US" dirty="0"/>
              <a:t>Do you have a way to track your positive to corrective ratio? </a:t>
            </a:r>
          </a:p>
          <a:p>
            <a:endParaRPr lang="en-US" dirty="0"/>
          </a:p>
          <a:p>
            <a:endParaRPr lang="en-US" dirty="0"/>
          </a:p>
        </p:txBody>
      </p:sp>
    </p:spTree>
    <p:extLst>
      <p:ext uri="{BB962C8B-B14F-4D97-AF65-F5344CB8AC3E}">
        <p14:creationId xmlns:p14="http://schemas.microsoft.com/office/powerpoint/2010/main" val="22792788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TotalTime>1665</TotalTime>
  <Words>497</Words>
  <Application>Microsoft Office PowerPoint</Application>
  <PresentationFormat>Widescreen</PresentationFormat>
  <Paragraphs>107</Paragraphs>
  <Slides>21</Slides>
  <Notes>0</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Parcel</vt:lpstr>
      <vt:lpstr>Cooperating teacher orientation</vt:lpstr>
      <vt:lpstr>agenda</vt:lpstr>
      <vt:lpstr>Welcome!</vt:lpstr>
      <vt:lpstr>Course sequence –year 1</vt:lpstr>
      <vt:lpstr>Course sequence – Year 2</vt:lpstr>
      <vt:lpstr>Professional expectations</vt:lpstr>
      <vt:lpstr>Academic expectations</vt:lpstr>
      <vt:lpstr>PowerPoint Presentation</vt:lpstr>
      <vt:lpstr>Giving feedback</vt:lpstr>
      <vt:lpstr>What do candidates  need from you?</vt:lpstr>
      <vt:lpstr>Characteristics of feedback (Positive AND corrective) </vt:lpstr>
      <vt:lpstr>Unexpected negative feedback (It's awkward for everyone)</vt:lpstr>
      <vt:lpstr>PowerPoint Presentation</vt:lpstr>
      <vt:lpstr>evaluations</vt:lpstr>
      <vt:lpstr>supports</vt:lpstr>
      <vt:lpstr>PowerPoint Presentation</vt:lpstr>
      <vt:lpstr>Immediate actions to welcome your candidate</vt:lpstr>
      <vt:lpstr>Tuition waivers</vt:lpstr>
      <vt:lpstr>resources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Gutzmer, Cara</cp:lastModifiedBy>
  <cp:revision>328</cp:revision>
  <dcterms:created xsi:type="dcterms:W3CDTF">2022-04-29T14:14:34Z</dcterms:created>
  <dcterms:modified xsi:type="dcterms:W3CDTF">2024-01-10T00:29:18Z</dcterms:modified>
</cp:coreProperties>
</file>