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70" r:id="rId5"/>
    <p:sldId id="265" r:id="rId6"/>
    <p:sldId id="281" r:id="rId7"/>
    <p:sldId id="260" r:id="rId8"/>
    <p:sldId id="279" r:id="rId9"/>
    <p:sldId id="261" r:id="rId10"/>
    <p:sldId id="272" r:id="rId11"/>
    <p:sldId id="282" r:id="rId12"/>
    <p:sldId id="267" r:id="rId13"/>
    <p:sldId id="271" r:id="rId14"/>
    <p:sldId id="266" r:id="rId15"/>
    <p:sldId id="273" r:id="rId16"/>
    <p:sldId id="278" r:id="rId17"/>
    <p:sldId id="262" r:id="rId18"/>
    <p:sldId id="259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DD13C-2E8A-47A5-98B6-27BE504ECF06}" v="605" dt="2022-04-05T23:30:33.398"/>
    <p1510:client id="{75ACC259-35E6-4935-BBEE-0C324B569776}" v="158" dt="2022-04-06T18:36:55.574"/>
    <p1510:client id="{9F186E87-4534-4C00-B447-3AE49B797210}" v="190" dt="2022-04-05T23:52:53.449"/>
    <p1510:client id="{CFC4083C-8AC0-4163-AF58-237EBAF20D23}" v="472" dt="2022-04-11T13:52:43.300"/>
    <p1510:client id="{EC0AF627-DC39-47AD-AC45-2F6DD1C41518}" v="56" dt="2022-04-11T19:33:45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43DD0-DB49-43B5-A167-CE0D2D2718F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82E1C6-27DC-4354-9CAD-D39A369AFDE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Three</a:t>
          </a:r>
          <a:r>
            <a:rPr lang="en-US" baseline="0" dirty="0">
              <a:solidFill>
                <a:schemeClr val="tx1"/>
              </a:solidFill>
            </a:rPr>
            <a:t> mornings plus one full day</a:t>
          </a:r>
        </a:p>
        <a:p>
          <a:endParaRPr lang="en-US" baseline="0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Complete a VERY supported “mini-takeover” in November</a:t>
          </a:r>
        </a:p>
      </dgm:t>
    </dgm:pt>
    <dgm:pt modelId="{DF7EB22C-C279-4AA9-B1E3-427EE17B64CA}" type="parTrans" cxnId="{56E64897-A2A4-4934-8D44-808CF9C5E9BB}">
      <dgm:prSet/>
      <dgm:spPr/>
      <dgm:t>
        <a:bodyPr/>
        <a:lstStyle/>
        <a:p>
          <a:endParaRPr lang="en-US"/>
        </a:p>
      </dgm:t>
    </dgm:pt>
    <dgm:pt modelId="{A436AF05-A1DC-4138-85C1-12B6E8C2AB4B}" type="sibTrans" cxnId="{56E64897-A2A4-4934-8D44-808CF9C5E9BB}">
      <dgm:prSet/>
      <dgm:spPr/>
      <dgm:t>
        <a:bodyPr/>
        <a:lstStyle/>
        <a:p>
          <a:endParaRPr lang="en-US"/>
        </a:p>
      </dgm:t>
    </dgm:pt>
    <dgm:pt modelId="{14BF5589-C5FA-45A6-A38E-BD32783A9A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Friday morning (8am!) seminar</a:t>
          </a:r>
        </a:p>
        <a:p>
          <a:r>
            <a:rPr lang="en-US" dirty="0">
              <a:solidFill>
                <a:schemeClr val="tx1"/>
              </a:solidFill>
            </a:rPr>
            <a:t>PES class Friday 9am-noon</a:t>
          </a:r>
        </a:p>
      </dgm:t>
    </dgm:pt>
    <dgm:pt modelId="{7117C36E-AB70-4968-93C4-214052E670C6}" type="parTrans" cxnId="{9B2AFDB8-A984-4233-ABE5-BEFAF94F5A95}">
      <dgm:prSet/>
      <dgm:spPr/>
      <dgm:t>
        <a:bodyPr/>
        <a:lstStyle/>
        <a:p>
          <a:endParaRPr lang="en-US"/>
        </a:p>
      </dgm:t>
    </dgm:pt>
    <dgm:pt modelId="{EB52A82B-DC7F-4AA3-81B6-522993818D5E}" type="sibTrans" cxnId="{9B2AFDB8-A984-4233-ABE5-BEFAF94F5A95}">
      <dgm:prSet/>
      <dgm:spPr/>
      <dgm:t>
        <a:bodyPr/>
        <a:lstStyle/>
        <a:p>
          <a:endParaRPr lang="en-US"/>
        </a:p>
      </dgm:t>
    </dgm:pt>
    <dgm:pt modelId="{8211E582-8F2A-4E5F-B5D6-C75E4F10556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Start Monday,  August 21, ends Wednesday, December 6</a:t>
          </a:r>
        </a:p>
      </dgm:t>
    </dgm:pt>
    <dgm:pt modelId="{FEB09083-79A8-4B48-A15D-979750F3B0FB}" type="parTrans" cxnId="{DBC23163-452B-4D3C-BC15-E239C2119EE1}">
      <dgm:prSet/>
      <dgm:spPr/>
      <dgm:t>
        <a:bodyPr/>
        <a:lstStyle/>
        <a:p>
          <a:endParaRPr lang="en-US"/>
        </a:p>
      </dgm:t>
    </dgm:pt>
    <dgm:pt modelId="{B0AF8DE6-46AB-4271-BB32-DE719046BBF6}" type="sibTrans" cxnId="{DBC23163-452B-4D3C-BC15-E239C2119EE1}">
      <dgm:prSet/>
      <dgm:spPr/>
      <dgm:t>
        <a:bodyPr/>
        <a:lstStyle/>
        <a:p>
          <a:endParaRPr lang="en-US"/>
        </a:p>
      </dgm:t>
    </dgm:pt>
    <dgm:pt modelId="{1D364CE8-D086-4CA7-A189-7E2788D801A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Two excused absences for illness and emergency – you must let your coop and supervisor know!</a:t>
          </a:r>
        </a:p>
      </dgm:t>
    </dgm:pt>
    <dgm:pt modelId="{B893F7DB-5119-4C9D-B2E2-381C7DB5D95A}" type="parTrans" cxnId="{FD9C9ADB-C877-4C3A-B43E-F921B1DF5BBF}">
      <dgm:prSet/>
      <dgm:spPr/>
      <dgm:t>
        <a:bodyPr/>
        <a:lstStyle/>
        <a:p>
          <a:endParaRPr lang="en-US"/>
        </a:p>
      </dgm:t>
    </dgm:pt>
    <dgm:pt modelId="{7C6DAB9B-5C0E-4783-8C93-E70F15D67115}" type="sibTrans" cxnId="{FD9C9ADB-C877-4C3A-B43E-F921B1DF5BBF}">
      <dgm:prSet/>
      <dgm:spPr/>
      <dgm:t>
        <a:bodyPr/>
        <a:lstStyle/>
        <a:p>
          <a:endParaRPr lang="en-US"/>
        </a:p>
      </dgm:t>
    </dgm:pt>
    <dgm:pt modelId="{9102B5F3-6096-4CC1-8662-F8D047D58EC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All students can expect to travel at some point their senior year</a:t>
          </a:r>
        </a:p>
      </dgm:t>
    </dgm:pt>
    <dgm:pt modelId="{C79B5DB0-3426-4579-90D4-3AAE7EA4E4B8}" type="parTrans" cxnId="{BBB13A55-3BF2-4A09-ADEA-566E68EB25B1}">
      <dgm:prSet/>
      <dgm:spPr/>
      <dgm:t>
        <a:bodyPr/>
        <a:lstStyle/>
        <a:p>
          <a:endParaRPr lang="en-US"/>
        </a:p>
      </dgm:t>
    </dgm:pt>
    <dgm:pt modelId="{F4A069E6-E459-4E8F-A735-B75E12E71AD8}" type="sibTrans" cxnId="{BBB13A55-3BF2-4A09-ADEA-566E68EB25B1}">
      <dgm:prSet/>
      <dgm:spPr/>
      <dgm:t>
        <a:bodyPr/>
        <a:lstStyle/>
        <a:p>
          <a:endParaRPr lang="en-US"/>
        </a:p>
      </dgm:t>
    </dgm:pt>
    <dgm:pt modelId="{D3D37569-46A5-4DF5-A3BE-AF55F4B5F51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Great opportunity to see a variety of schools!</a:t>
          </a:r>
        </a:p>
      </dgm:t>
    </dgm:pt>
    <dgm:pt modelId="{4D4E201A-EA0D-4135-B7DE-D1EC50219AAF}" type="parTrans" cxnId="{838ED0D9-EA78-4C58-9347-A0BE25407112}">
      <dgm:prSet/>
      <dgm:spPr/>
      <dgm:t>
        <a:bodyPr/>
        <a:lstStyle/>
        <a:p>
          <a:endParaRPr lang="en-US"/>
        </a:p>
      </dgm:t>
    </dgm:pt>
    <dgm:pt modelId="{EACAC7DC-AEDB-4829-9AA9-FC6A3569D825}" type="sibTrans" cxnId="{838ED0D9-EA78-4C58-9347-A0BE25407112}">
      <dgm:prSet/>
      <dgm:spPr/>
      <dgm:t>
        <a:bodyPr/>
        <a:lstStyle/>
        <a:p>
          <a:endParaRPr lang="en-US"/>
        </a:p>
      </dgm:t>
    </dgm:pt>
    <dgm:pt modelId="{38FC799F-2CAC-4E17-B581-3CFC9ABB93B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We want to give you a diverse range of experiences</a:t>
          </a:r>
        </a:p>
      </dgm:t>
    </dgm:pt>
    <dgm:pt modelId="{C4A65CDF-FA72-4497-99B9-3C9AAE304FBE}" type="parTrans" cxnId="{31A233DC-8075-40C9-9CE9-5517AD81A156}">
      <dgm:prSet/>
      <dgm:spPr/>
      <dgm:t>
        <a:bodyPr/>
        <a:lstStyle/>
        <a:p>
          <a:endParaRPr lang="en-US"/>
        </a:p>
      </dgm:t>
    </dgm:pt>
    <dgm:pt modelId="{EFF46EF5-B6C4-4208-8340-07CB89A19205}" type="sibTrans" cxnId="{31A233DC-8075-40C9-9CE9-5517AD81A156}">
      <dgm:prSet/>
      <dgm:spPr/>
      <dgm:t>
        <a:bodyPr/>
        <a:lstStyle/>
        <a:p>
          <a:endParaRPr lang="en-US"/>
        </a:p>
      </dgm:t>
    </dgm:pt>
    <dgm:pt modelId="{09C39F96-EAA1-4A1E-8351-B5166FD003F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CARPOOL to save money and make friends!</a:t>
          </a:r>
        </a:p>
      </dgm:t>
    </dgm:pt>
    <dgm:pt modelId="{4E5C068D-CC07-4AC5-A147-112BC60C1395}" type="parTrans" cxnId="{EB3DA88F-CF05-4C4F-9E6D-584F83CEBFA2}">
      <dgm:prSet/>
      <dgm:spPr/>
      <dgm:t>
        <a:bodyPr/>
        <a:lstStyle/>
        <a:p>
          <a:endParaRPr lang="en-US"/>
        </a:p>
      </dgm:t>
    </dgm:pt>
    <dgm:pt modelId="{8633D531-CCE8-45E0-BBE9-B116BA3A8424}" type="sibTrans" cxnId="{EB3DA88F-CF05-4C4F-9E6D-584F83CEBFA2}">
      <dgm:prSet/>
      <dgm:spPr/>
      <dgm:t>
        <a:bodyPr/>
        <a:lstStyle/>
        <a:p>
          <a:endParaRPr lang="en-US"/>
        </a:p>
      </dgm:t>
    </dgm:pt>
    <dgm:pt modelId="{27AA12D1-D419-41EF-852B-76B44B4398F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Must</a:t>
          </a:r>
          <a:r>
            <a:rPr lang="en-US" dirty="0">
              <a:solidFill>
                <a:schemeClr val="tx1"/>
              </a:solidFill>
            </a:rPr>
            <a:t> complete BBP training and background check prior to your August start date</a:t>
          </a:r>
        </a:p>
      </dgm:t>
    </dgm:pt>
    <dgm:pt modelId="{1F506A46-9D1F-4D00-8A3C-FDBB04687DAF}" type="parTrans" cxnId="{5812FEBE-0895-4CB9-BA06-3F9698A3E21D}">
      <dgm:prSet/>
      <dgm:spPr/>
      <dgm:t>
        <a:bodyPr/>
        <a:lstStyle/>
        <a:p>
          <a:endParaRPr lang="en-US"/>
        </a:p>
      </dgm:t>
    </dgm:pt>
    <dgm:pt modelId="{5E783096-CC38-4558-AF7F-CD19CD225155}" type="sibTrans" cxnId="{5812FEBE-0895-4CB9-BA06-3F9698A3E21D}">
      <dgm:prSet/>
      <dgm:spPr/>
      <dgm:t>
        <a:bodyPr/>
        <a:lstStyle/>
        <a:p>
          <a:endParaRPr lang="en-US"/>
        </a:p>
      </dgm:t>
    </dgm:pt>
    <dgm:pt modelId="{76EF7512-C150-D94A-B362-BF6DDC67D29B}" type="pres">
      <dgm:prSet presAssocID="{BCB43DD0-DB49-43B5-A167-CE0D2D2718FE}" presName="diagram" presStyleCnt="0">
        <dgm:presLayoutVars>
          <dgm:dir/>
          <dgm:resizeHandles val="exact"/>
        </dgm:presLayoutVars>
      </dgm:prSet>
      <dgm:spPr/>
    </dgm:pt>
    <dgm:pt modelId="{9B2F9DAC-C600-6B42-8FDD-8A025EB4D448}" type="pres">
      <dgm:prSet presAssocID="{7882E1C6-27DC-4354-9CAD-D39A369AFDE8}" presName="node" presStyleLbl="node1" presStyleIdx="0" presStyleCnt="6">
        <dgm:presLayoutVars>
          <dgm:bulletEnabled val="1"/>
        </dgm:presLayoutVars>
      </dgm:prSet>
      <dgm:spPr/>
    </dgm:pt>
    <dgm:pt modelId="{D9BF6FEC-88EA-6E48-B85E-4B37F1903AAA}" type="pres">
      <dgm:prSet presAssocID="{A436AF05-A1DC-4138-85C1-12B6E8C2AB4B}" presName="sibTrans" presStyleCnt="0"/>
      <dgm:spPr/>
    </dgm:pt>
    <dgm:pt modelId="{5EE65D07-841C-B242-9708-06B773F0F188}" type="pres">
      <dgm:prSet presAssocID="{14BF5589-C5FA-45A6-A38E-BD32783A9A67}" presName="node" presStyleLbl="node1" presStyleIdx="1" presStyleCnt="6" custLinFactNeighborX="0" custLinFactNeighborY="-1417">
        <dgm:presLayoutVars>
          <dgm:bulletEnabled val="1"/>
        </dgm:presLayoutVars>
      </dgm:prSet>
      <dgm:spPr/>
    </dgm:pt>
    <dgm:pt modelId="{59EDBDBB-A36A-D848-9DB6-240975233E90}" type="pres">
      <dgm:prSet presAssocID="{EB52A82B-DC7F-4AA3-81B6-522993818D5E}" presName="sibTrans" presStyleCnt="0"/>
      <dgm:spPr/>
    </dgm:pt>
    <dgm:pt modelId="{6280DD94-E001-6640-BBB2-41856B37D54D}" type="pres">
      <dgm:prSet presAssocID="{8211E582-8F2A-4E5F-B5D6-C75E4F105569}" presName="node" presStyleLbl="node1" presStyleIdx="2" presStyleCnt="6">
        <dgm:presLayoutVars>
          <dgm:bulletEnabled val="1"/>
        </dgm:presLayoutVars>
      </dgm:prSet>
      <dgm:spPr/>
    </dgm:pt>
    <dgm:pt modelId="{45812A1E-D194-F340-8CF8-50AD35589296}" type="pres">
      <dgm:prSet presAssocID="{B0AF8DE6-46AB-4271-BB32-DE719046BBF6}" presName="sibTrans" presStyleCnt="0"/>
      <dgm:spPr/>
    </dgm:pt>
    <dgm:pt modelId="{FE2CCCF1-2AE3-024F-BFE7-8B62A99280AA}" type="pres">
      <dgm:prSet presAssocID="{1D364CE8-D086-4CA7-A189-7E2788D801A2}" presName="node" presStyleLbl="node1" presStyleIdx="3" presStyleCnt="6">
        <dgm:presLayoutVars>
          <dgm:bulletEnabled val="1"/>
        </dgm:presLayoutVars>
      </dgm:prSet>
      <dgm:spPr/>
    </dgm:pt>
    <dgm:pt modelId="{A50C3238-5ECA-4B45-A72D-567EDB1F52F3}" type="pres">
      <dgm:prSet presAssocID="{7C6DAB9B-5C0E-4783-8C93-E70F15D67115}" presName="sibTrans" presStyleCnt="0"/>
      <dgm:spPr/>
    </dgm:pt>
    <dgm:pt modelId="{76AA0B73-165A-4E43-B413-59FA33AF029C}" type="pres">
      <dgm:prSet presAssocID="{9102B5F3-6096-4CC1-8662-F8D047D58EC8}" presName="node" presStyleLbl="node1" presStyleIdx="4" presStyleCnt="6">
        <dgm:presLayoutVars>
          <dgm:bulletEnabled val="1"/>
        </dgm:presLayoutVars>
      </dgm:prSet>
      <dgm:spPr/>
    </dgm:pt>
    <dgm:pt modelId="{E8B38D73-1E8B-4147-B170-82F8E5643522}" type="pres">
      <dgm:prSet presAssocID="{F4A069E6-E459-4E8F-A735-B75E12E71AD8}" presName="sibTrans" presStyleCnt="0"/>
      <dgm:spPr/>
    </dgm:pt>
    <dgm:pt modelId="{B22B315D-4E2E-044F-A80C-5DD32167DECE}" type="pres">
      <dgm:prSet presAssocID="{27AA12D1-D419-41EF-852B-76B44B4398F4}" presName="node" presStyleLbl="node1" presStyleIdx="5" presStyleCnt="6">
        <dgm:presLayoutVars>
          <dgm:bulletEnabled val="1"/>
        </dgm:presLayoutVars>
      </dgm:prSet>
      <dgm:spPr/>
    </dgm:pt>
  </dgm:ptLst>
  <dgm:cxnLst>
    <dgm:cxn modelId="{B6FDE729-E714-264E-8787-DDE6106532A8}" type="presOf" srcId="{BCB43DD0-DB49-43B5-A167-CE0D2D2718FE}" destId="{76EF7512-C150-D94A-B362-BF6DDC67D29B}" srcOrd="0" destOrd="0" presId="urn:microsoft.com/office/officeart/2005/8/layout/default"/>
    <dgm:cxn modelId="{C8255A3E-8509-764B-9F92-943E2AA0C5B6}" type="presOf" srcId="{D3D37569-46A5-4DF5-A3BE-AF55F4B5F513}" destId="{76AA0B73-165A-4E43-B413-59FA33AF029C}" srcOrd="0" destOrd="1" presId="urn:microsoft.com/office/officeart/2005/8/layout/default"/>
    <dgm:cxn modelId="{8247555B-D615-4648-9178-0FEA97FDFC5D}" type="presOf" srcId="{8211E582-8F2A-4E5F-B5D6-C75E4F105569}" destId="{6280DD94-E001-6640-BBB2-41856B37D54D}" srcOrd="0" destOrd="0" presId="urn:microsoft.com/office/officeart/2005/8/layout/default"/>
    <dgm:cxn modelId="{F7153460-E344-D647-98EC-8096B7DB36A6}" type="presOf" srcId="{9102B5F3-6096-4CC1-8662-F8D047D58EC8}" destId="{76AA0B73-165A-4E43-B413-59FA33AF029C}" srcOrd="0" destOrd="0" presId="urn:microsoft.com/office/officeart/2005/8/layout/default"/>
    <dgm:cxn modelId="{DBC23163-452B-4D3C-BC15-E239C2119EE1}" srcId="{BCB43DD0-DB49-43B5-A167-CE0D2D2718FE}" destId="{8211E582-8F2A-4E5F-B5D6-C75E4F105569}" srcOrd="2" destOrd="0" parTransId="{FEB09083-79A8-4B48-A15D-979750F3B0FB}" sibTransId="{B0AF8DE6-46AB-4271-BB32-DE719046BBF6}"/>
    <dgm:cxn modelId="{D20ADF66-ADEB-CA47-81C1-EAD368621171}" type="presOf" srcId="{14BF5589-C5FA-45A6-A38E-BD32783A9A67}" destId="{5EE65D07-841C-B242-9708-06B773F0F188}" srcOrd="0" destOrd="0" presId="urn:microsoft.com/office/officeart/2005/8/layout/default"/>
    <dgm:cxn modelId="{BBB13A55-3BF2-4A09-ADEA-566E68EB25B1}" srcId="{BCB43DD0-DB49-43B5-A167-CE0D2D2718FE}" destId="{9102B5F3-6096-4CC1-8662-F8D047D58EC8}" srcOrd="4" destOrd="0" parTransId="{C79B5DB0-3426-4579-90D4-3AAE7EA4E4B8}" sibTransId="{F4A069E6-E459-4E8F-A735-B75E12E71AD8}"/>
    <dgm:cxn modelId="{EB3DA88F-CF05-4C4F-9E6D-584F83CEBFA2}" srcId="{9102B5F3-6096-4CC1-8662-F8D047D58EC8}" destId="{09C39F96-EAA1-4A1E-8351-B5166FD003F7}" srcOrd="2" destOrd="0" parTransId="{4E5C068D-CC07-4AC5-A147-112BC60C1395}" sibTransId="{8633D531-CCE8-45E0-BBE9-B116BA3A8424}"/>
    <dgm:cxn modelId="{398AD68F-F5A4-714A-A010-F987B85825D2}" type="presOf" srcId="{1D364CE8-D086-4CA7-A189-7E2788D801A2}" destId="{FE2CCCF1-2AE3-024F-BFE7-8B62A99280AA}" srcOrd="0" destOrd="0" presId="urn:microsoft.com/office/officeart/2005/8/layout/default"/>
    <dgm:cxn modelId="{87C7DC96-EF23-4B40-8651-DAB1D5AD9262}" type="presOf" srcId="{09C39F96-EAA1-4A1E-8351-B5166FD003F7}" destId="{76AA0B73-165A-4E43-B413-59FA33AF029C}" srcOrd="0" destOrd="3" presId="urn:microsoft.com/office/officeart/2005/8/layout/default"/>
    <dgm:cxn modelId="{56E64897-A2A4-4934-8D44-808CF9C5E9BB}" srcId="{BCB43DD0-DB49-43B5-A167-CE0D2D2718FE}" destId="{7882E1C6-27DC-4354-9CAD-D39A369AFDE8}" srcOrd="0" destOrd="0" parTransId="{DF7EB22C-C279-4AA9-B1E3-427EE17B64CA}" sibTransId="{A436AF05-A1DC-4138-85C1-12B6E8C2AB4B}"/>
    <dgm:cxn modelId="{9B2AFDB8-A984-4233-ABE5-BEFAF94F5A95}" srcId="{BCB43DD0-DB49-43B5-A167-CE0D2D2718FE}" destId="{14BF5589-C5FA-45A6-A38E-BD32783A9A67}" srcOrd="1" destOrd="0" parTransId="{7117C36E-AB70-4968-93C4-214052E670C6}" sibTransId="{EB52A82B-DC7F-4AA3-81B6-522993818D5E}"/>
    <dgm:cxn modelId="{5812FEBE-0895-4CB9-BA06-3F9698A3E21D}" srcId="{BCB43DD0-DB49-43B5-A167-CE0D2D2718FE}" destId="{27AA12D1-D419-41EF-852B-76B44B4398F4}" srcOrd="5" destOrd="0" parTransId="{1F506A46-9D1F-4D00-8A3C-FDBB04687DAF}" sibTransId="{5E783096-CC38-4558-AF7F-CD19CD225155}"/>
    <dgm:cxn modelId="{488C59CA-854C-F44C-B66F-8B43B9363D00}" type="presOf" srcId="{38FC799F-2CAC-4E17-B581-3CFC9ABB93B7}" destId="{76AA0B73-165A-4E43-B413-59FA33AF029C}" srcOrd="0" destOrd="2" presId="urn:microsoft.com/office/officeart/2005/8/layout/default"/>
    <dgm:cxn modelId="{838ED0D9-EA78-4C58-9347-A0BE25407112}" srcId="{9102B5F3-6096-4CC1-8662-F8D047D58EC8}" destId="{D3D37569-46A5-4DF5-A3BE-AF55F4B5F513}" srcOrd="0" destOrd="0" parTransId="{4D4E201A-EA0D-4135-B7DE-D1EC50219AAF}" sibTransId="{EACAC7DC-AEDB-4829-9AA9-FC6A3569D825}"/>
    <dgm:cxn modelId="{FD9C9ADB-C877-4C3A-B43E-F921B1DF5BBF}" srcId="{BCB43DD0-DB49-43B5-A167-CE0D2D2718FE}" destId="{1D364CE8-D086-4CA7-A189-7E2788D801A2}" srcOrd="3" destOrd="0" parTransId="{B893F7DB-5119-4C9D-B2E2-381C7DB5D95A}" sibTransId="{7C6DAB9B-5C0E-4783-8C93-E70F15D67115}"/>
    <dgm:cxn modelId="{31A233DC-8075-40C9-9CE9-5517AD81A156}" srcId="{9102B5F3-6096-4CC1-8662-F8D047D58EC8}" destId="{38FC799F-2CAC-4E17-B581-3CFC9ABB93B7}" srcOrd="1" destOrd="0" parTransId="{C4A65CDF-FA72-4497-99B9-3C9AAE304FBE}" sibTransId="{EFF46EF5-B6C4-4208-8340-07CB89A19205}"/>
    <dgm:cxn modelId="{61005FEC-EA6F-A84C-8197-55E80A3DA7C9}" type="presOf" srcId="{27AA12D1-D419-41EF-852B-76B44B4398F4}" destId="{B22B315D-4E2E-044F-A80C-5DD32167DECE}" srcOrd="0" destOrd="0" presId="urn:microsoft.com/office/officeart/2005/8/layout/default"/>
    <dgm:cxn modelId="{D5C63FF0-64F4-F748-9DB6-B544A8A300A8}" type="presOf" srcId="{7882E1C6-27DC-4354-9CAD-D39A369AFDE8}" destId="{9B2F9DAC-C600-6B42-8FDD-8A025EB4D448}" srcOrd="0" destOrd="0" presId="urn:microsoft.com/office/officeart/2005/8/layout/default"/>
    <dgm:cxn modelId="{23C028A5-7829-7C42-B17A-EFC6CFBAB734}" type="presParOf" srcId="{76EF7512-C150-D94A-B362-BF6DDC67D29B}" destId="{9B2F9DAC-C600-6B42-8FDD-8A025EB4D448}" srcOrd="0" destOrd="0" presId="urn:microsoft.com/office/officeart/2005/8/layout/default"/>
    <dgm:cxn modelId="{95B790C1-8707-704F-8F34-755FEDD11F34}" type="presParOf" srcId="{76EF7512-C150-D94A-B362-BF6DDC67D29B}" destId="{D9BF6FEC-88EA-6E48-B85E-4B37F1903AAA}" srcOrd="1" destOrd="0" presId="urn:microsoft.com/office/officeart/2005/8/layout/default"/>
    <dgm:cxn modelId="{63C84E3E-FDCF-DB49-A2D2-2DEDAE744F8D}" type="presParOf" srcId="{76EF7512-C150-D94A-B362-BF6DDC67D29B}" destId="{5EE65D07-841C-B242-9708-06B773F0F188}" srcOrd="2" destOrd="0" presId="urn:microsoft.com/office/officeart/2005/8/layout/default"/>
    <dgm:cxn modelId="{A3B4EE53-ACC2-EE43-9524-5D0715C0B809}" type="presParOf" srcId="{76EF7512-C150-D94A-B362-BF6DDC67D29B}" destId="{59EDBDBB-A36A-D848-9DB6-240975233E90}" srcOrd="3" destOrd="0" presId="urn:microsoft.com/office/officeart/2005/8/layout/default"/>
    <dgm:cxn modelId="{BCE500E5-A3AB-A140-8ACE-EBAD14BDA8AF}" type="presParOf" srcId="{76EF7512-C150-D94A-B362-BF6DDC67D29B}" destId="{6280DD94-E001-6640-BBB2-41856B37D54D}" srcOrd="4" destOrd="0" presId="urn:microsoft.com/office/officeart/2005/8/layout/default"/>
    <dgm:cxn modelId="{4581930B-5357-5742-AED3-38DF056B6ECF}" type="presParOf" srcId="{76EF7512-C150-D94A-B362-BF6DDC67D29B}" destId="{45812A1E-D194-F340-8CF8-50AD35589296}" srcOrd="5" destOrd="0" presId="urn:microsoft.com/office/officeart/2005/8/layout/default"/>
    <dgm:cxn modelId="{94344F60-8F84-7846-84E5-06839AB8BCEE}" type="presParOf" srcId="{76EF7512-C150-D94A-B362-BF6DDC67D29B}" destId="{FE2CCCF1-2AE3-024F-BFE7-8B62A99280AA}" srcOrd="6" destOrd="0" presId="urn:microsoft.com/office/officeart/2005/8/layout/default"/>
    <dgm:cxn modelId="{DE82AA91-F2E1-2342-808C-C45338E14F4C}" type="presParOf" srcId="{76EF7512-C150-D94A-B362-BF6DDC67D29B}" destId="{A50C3238-5ECA-4B45-A72D-567EDB1F52F3}" srcOrd="7" destOrd="0" presId="urn:microsoft.com/office/officeart/2005/8/layout/default"/>
    <dgm:cxn modelId="{C4A0E183-0870-D947-BBBD-710C8061CC46}" type="presParOf" srcId="{76EF7512-C150-D94A-B362-BF6DDC67D29B}" destId="{76AA0B73-165A-4E43-B413-59FA33AF029C}" srcOrd="8" destOrd="0" presId="urn:microsoft.com/office/officeart/2005/8/layout/default"/>
    <dgm:cxn modelId="{2393467D-D76C-B44F-A4FF-95E1E3CBAFD9}" type="presParOf" srcId="{76EF7512-C150-D94A-B362-BF6DDC67D29B}" destId="{E8B38D73-1E8B-4147-B170-82F8E5643522}" srcOrd="9" destOrd="0" presId="urn:microsoft.com/office/officeart/2005/8/layout/default"/>
    <dgm:cxn modelId="{1899AB22-237E-3749-8287-5F67A17E8634}" type="presParOf" srcId="{76EF7512-C150-D94A-B362-BF6DDC67D29B}" destId="{B22B315D-4E2E-044F-A80C-5DD32167DEC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F9DAC-C600-6B42-8FDD-8A025EB4D448}">
      <dsp:nvSpPr>
        <dsp:cNvPr id="0" name=""/>
        <dsp:cNvSpPr/>
      </dsp:nvSpPr>
      <dsp:spPr>
        <a:xfrm>
          <a:off x="1306750" y="353"/>
          <a:ext cx="2390030" cy="1434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Three</a:t>
          </a:r>
          <a:r>
            <a:rPr lang="en-US" sz="1300" kern="1200" baseline="0" dirty="0">
              <a:solidFill>
                <a:schemeClr val="tx1"/>
              </a:solidFill>
            </a:rPr>
            <a:t> mornings plus one full day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baseline="0" dirty="0">
            <a:solidFill>
              <a:schemeClr val="tx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Complete a VERY supported “mini-takeover” in November</a:t>
          </a:r>
        </a:p>
      </dsp:txBody>
      <dsp:txXfrm>
        <a:off x="1306750" y="353"/>
        <a:ext cx="2390030" cy="1434018"/>
      </dsp:txXfrm>
    </dsp:sp>
    <dsp:sp modelId="{5EE65D07-841C-B242-9708-06B773F0F188}">
      <dsp:nvSpPr>
        <dsp:cNvPr id="0" name=""/>
        <dsp:cNvSpPr/>
      </dsp:nvSpPr>
      <dsp:spPr>
        <a:xfrm>
          <a:off x="3935784" y="0"/>
          <a:ext cx="2390030" cy="1434018"/>
        </a:xfrm>
        <a:prstGeom prst="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Friday morning (8am!) seminar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PES class Friday 9am-noon</a:t>
          </a:r>
        </a:p>
      </dsp:txBody>
      <dsp:txXfrm>
        <a:off x="3935784" y="0"/>
        <a:ext cx="2390030" cy="1434018"/>
      </dsp:txXfrm>
    </dsp:sp>
    <dsp:sp modelId="{6280DD94-E001-6640-BBB2-41856B37D54D}">
      <dsp:nvSpPr>
        <dsp:cNvPr id="0" name=""/>
        <dsp:cNvSpPr/>
      </dsp:nvSpPr>
      <dsp:spPr>
        <a:xfrm>
          <a:off x="6564818" y="353"/>
          <a:ext cx="2390030" cy="1434018"/>
        </a:xfrm>
        <a:prstGeom prst="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Start Monday,  August 21, ends Wednesday, December 6</a:t>
          </a:r>
        </a:p>
      </dsp:txBody>
      <dsp:txXfrm>
        <a:off x="6564818" y="353"/>
        <a:ext cx="2390030" cy="1434018"/>
      </dsp:txXfrm>
    </dsp:sp>
    <dsp:sp modelId="{FE2CCCF1-2AE3-024F-BFE7-8B62A99280AA}">
      <dsp:nvSpPr>
        <dsp:cNvPr id="0" name=""/>
        <dsp:cNvSpPr/>
      </dsp:nvSpPr>
      <dsp:spPr>
        <a:xfrm>
          <a:off x="1306750" y="1673375"/>
          <a:ext cx="2390030" cy="1434018"/>
        </a:xfrm>
        <a:prstGeom prst="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Two excused absences for illness and emergency – you must let your coop and supervisor know!</a:t>
          </a:r>
        </a:p>
      </dsp:txBody>
      <dsp:txXfrm>
        <a:off x="1306750" y="1673375"/>
        <a:ext cx="2390030" cy="1434018"/>
      </dsp:txXfrm>
    </dsp:sp>
    <dsp:sp modelId="{76AA0B73-165A-4E43-B413-59FA33AF029C}">
      <dsp:nvSpPr>
        <dsp:cNvPr id="0" name=""/>
        <dsp:cNvSpPr/>
      </dsp:nvSpPr>
      <dsp:spPr>
        <a:xfrm>
          <a:off x="3935784" y="1673375"/>
          <a:ext cx="2390030" cy="1434018"/>
        </a:xfrm>
        <a:prstGeom prst="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All students can expect to travel at some point their senior year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tx1"/>
              </a:solidFill>
            </a:rPr>
            <a:t>Great opportunity to see a variety of schools!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tx1"/>
              </a:solidFill>
            </a:rPr>
            <a:t>We want to give you a diverse range of experiences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tx1"/>
              </a:solidFill>
            </a:rPr>
            <a:t>CARPOOL to save money and make friends!</a:t>
          </a:r>
        </a:p>
      </dsp:txBody>
      <dsp:txXfrm>
        <a:off x="3935784" y="1673375"/>
        <a:ext cx="2390030" cy="1434018"/>
      </dsp:txXfrm>
    </dsp:sp>
    <dsp:sp modelId="{B22B315D-4E2E-044F-A80C-5DD32167DECE}">
      <dsp:nvSpPr>
        <dsp:cNvPr id="0" name=""/>
        <dsp:cNvSpPr/>
      </dsp:nvSpPr>
      <dsp:spPr>
        <a:xfrm>
          <a:off x="6564818" y="1673375"/>
          <a:ext cx="2390030" cy="1434018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Must</a:t>
          </a:r>
          <a:r>
            <a:rPr lang="en-US" sz="1300" kern="1200" dirty="0">
              <a:solidFill>
                <a:schemeClr val="tx1"/>
              </a:solidFill>
            </a:rPr>
            <a:t> complete BBP training and background check prior to your August start date</a:t>
          </a:r>
        </a:p>
      </dsp:txBody>
      <dsp:txXfrm>
        <a:off x="6564818" y="1673375"/>
        <a:ext cx="2390030" cy="1434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weiss3/9091585033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craig@Illinois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ce@education.illinois.edu" TargetMode="External"/><Relationship Id="rId2" Type="http://schemas.openxmlformats.org/officeDocument/2006/relationships/hyperlink" Target="https://cote.illinois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.nesinc.com/TestView.aspx?f=HTML_FRAG/IL305_TestPag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EDPR250 EL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April 12,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3FEC-5AA1-5822-1130-B9E5DF57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behaviors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51AE2B-7DF3-5695-11B1-D2319B139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Checklist: Available on SCE website for your reference. </a:t>
            </a:r>
          </a:p>
          <a:p>
            <a:r>
              <a:rPr lang="en-US" dirty="0"/>
              <a:t>Punctuality</a:t>
            </a:r>
          </a:p>
          <a:p>
            <a:r>
              <a:rPr lang="en-US" dirty="0"/>
              <a:t>Professional dress – no sweats, no logos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Relationship with cooperating teacher and supervisor</a:t>
            </a:r>
          </a:p>
          <a:p>
            <a:r>
              <a:rPr lang="en-US" dirty="0"/>
              <a:t>Here are some actual quotes from cooperating teachers and supervisors:</a:t>
            </a:r>
          </a:p>
          <a:p>
            <a:pPr lvl="1"/>
            <a:r>
              <a:rPr lang="en-US" dirty="0"/>
              <a:t>"My student teacher is a BLESSING. I don't know what I would do without her!"</a:t>
            </a:r>
          </a:p>
          <a:p>
            <a:pPr lvl="1"/>
            <a:r>
              <a:rPr lang="en-US" dirty="0"/>
              <a:t>"EM is an incredible asset to our school. She is making my job </a:t>
            </a:r>
            <a:r>
              <a:rPr lang="en-US" i="1" dirty="0"/>
              <a:t>easier! </a:t>
            </a:r>
            <a:r>
              <a:rPr lang="en-US" dirty="0"/>
              <a:t>I feel like she's more like my co-teacher than a student!"</a:t>
            </a:r>
          </a:p>
          <a:p>
            <a:pPr lvl="1"/>
            <a:r>
              <a:rPr lang="en-US" dirty="0"/>
              <a:t>"We are having so much FUN together!"</a:t>
            </a:r>
          </a:p>
          <a:p>
            <a:pPr lvl="1"/>
            <a:r>
              <a:rPr lang="en-US" dirty="0"/>
              <a:t>"JP has stepped up in every way possible. He shares data during referral meetings, is fearless in his interactions with some of our hard-to-reach students, and is active and 'present' every day." </a:t>
            </a:r>
          </a:p>
          <a:p>
            <a:pPr lvl="1"/>
            <a:r>
              <a:rPr lang="en-US" dirty="0"/>
              <a:t>“They are teaching me SO MUCH! I feel so rejuvenated and excited to teach! I will be at a loss when they leave. Can I keep them???”</a:t>
            </a:r>
          </a:p>
        </p:txBody>
      </p:sp>
    </p:spTree>
    <p:extLst>
      <p:ext uri="{BB962C8B-B14F-4D97-AF65-F5344CB8AC3E}">
        <p14:creationId xmlns:p14="http://schemas.microsoft.com/office/powerpoint/2010/main" val="222301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6371-9E2E-FF75-3D8C-29E8CD12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975F-12AD-3789-9E31-2B685A6E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TIRED! It takes time for your body and mind to adjust to the new hours and expectations. Your stamina will build over time.</a:t>
            </a:r>
          </a:p>
          <a:p>
            <a:endParaRPr lang="en-US" dirty="0"/>
          </a:p>
          <a:p>
            <a:r>
              <a:rPr lang="en-US" dirty="0"/>
              <a:t>You may not have very much time between placement and class. Pack a lunch and something to drink. Pack any meds or personal items you may need. </a:t>
            </a:r>
          </a:p>
          <a:p>
            <a:endParaRPr lang="en-US" dirty="0"/>
          </a:p>
          <a:p>
            <a:r>
              <a:rPr lang="en-US" dirty="0"/>
              <a:t>Good communication matters! Our support options are best if you tell us your needs!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Four domains</a:t>
            </a:r>
          </a:p>
          <a:p>
            <a:r>
              <a:rPr lang="en-US" dirty="0"/>
              <a:t>22 components</a:t>
            </a:r>
          </a:p>
          <a:p>
            <a:r>
              <a:rPr lang="en-US" dirty="0"/>
              <a:t>MANY indicators</a:t>
            </a:r>
          </a:p>
          <a:p>
            <a:r>
              <a:rPr lang="en-US" dirty="0"/>
              <a:t>On-stage vs. Off-stage</a:t>
            </a:r>
          </a:p>
          <a:p>
            <a:r>
              <a:rPr lang="en-US" dirty="0"/>
              <a:t>Big themes:</a:t>
            </a:r>
          </a:p>
          <a:p>
            <a:pPr lvl="1"/>
            <a:r>
              <a:rPr lang="en-US" dirty="0"/>
              <a:t>Student-centered</a:t>
            </a:r>
          </a:p>
          <a:p>
            <a:pPr lvl="1"/>
            <a:r>
              <a:rPr lang="en-US" dirty="0"/>
              <a:t>Engagement-driven</a:t>
            </a:r>
          </a:p>
          <a:p>
            <a:pPr lvl="1"/>
            <a:r>
              <a:rPr lang="en-US" dirty="0"/>
              <a:t>Differentiated</a:t>
            </a:r>
          </a:p>
          <a:p>
            <a:pPr lvl="1"/>
            <a:r>
              <a:rPr lang="en-US" dirty="0"/>
              <a:t>Reflective/responsive</a:t>
            </a:r>
          </a:p>
          <a:p>
            <a:r>
              <a:rPr lang="en-US" dirty="0"/>
              <a:t>Why does this matter?</a:t>
            </a:r>
          </a:p>
          <a:p>
            <a:pPr lvl="1"/>
            <a:r>
              <a:rPr lang="en-US" dirty="0"/>
              <a:t>EFE/ST Evaluations</a:t>
            </a:r>
          </a:p>
          <a:p>
            <a:pPr lvl="1"/>
            <a:r>
              <a:rPr lang="en-US" dirty="0"/>
              <a:t>Teacher evaluations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Danielson framework for teaching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2F0BA54-CF89-664B-A2A5-A0929B0E7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09" y="2303193"/>
            <a:ext cx="4834861" cy="37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5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5CE3-71F5-49D5-C570-615C2188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supervisor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ED00-74A5-6D5D-3307-1DFA01A50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dirty="0"/>
              <a:t>You are assigned a university supervisor who will teach your Friday seminar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dirty="0"/>
              <a:t>Four observations (pre/post conference)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dirty="0"/>
              <a:t>Midterm/Final evaluation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dirty="0"/>
              <a:t>They will be your best support/coach/mentor!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dirty="0"/>
              <a:t>Often initiate support plans</a:t>
            </a:r>
          </a:p>
        </p:txBody>
      </p:sp>
    </p:spTree>
    <p:extLst>
      <p:ext uri="{BB962C8B-B14F-4D97-AF65-F5344CB8AC3E}">
        <p14:creationId xmlns:p14="http://schemas.microsoft.com/office/powerpoint/2010/main" val="36076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Education Teacher Performance Assessment (</a:t>
            </a:r>
            <a:r>
              <a:rPr lang="en-US" dirty="0" err="1"/>
              <a:t>edTPA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State licensure performance examination for prospective teachers</a:t>
            </a:r>
          </a:p>
          <a:p>
            <a:pPr lvl="1"/>
            <a:r>
              <a:rPr lang="en-US" dirty="0"/>
              <a:t>Completed during student teaching (final semester) </a:t>
            </a:r>
          </a:p>
          <a:p>
            <a:pPr lvl="1"/>
            <a:r>
              <a:rPr lang="en-US" dirty="0"/>
              <a:t>You will submit before spring break</a:t>
            </a:r>
          </a:p>
          <a:p>
            <a:pPr lvl="1"/>
            <a:r>
              <a:rPr lang="en-US" dirty="0"/>
              <a:t>Portfolio-based w/ video</a:t>
            </a:r>
          </a:p>
          <a:p>
            <a:pPr lvl="1"/>
            <a:r>
              <a:rPr lang="en-US" dirty="0"/>
              <a:t>LOTS of formative experiences and staff/faculty support along the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EDTPA?</a:t>
            </a:r>
          </a:p>
        </p:txBody>
      </p:sp>
    </p:spTree>
    <p:extLst>
      <p:ext uri="{BB962C8B-B14F-4D97-AF65-F5344CB8AC3E}">
        <p14:creationId xmlns:p14="http://schemas.microsoft.com/office/powerpoint/2010/main" val="68449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3E1E-11A4-2A55-E3A8-A85CD2B0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 abroad!!!</a:t>
            </a:r>
            <a:br>
              <a:rPr lang="en-US" dirty="0"/>
            </a:br>
            <a:r>
              <a:rPr lang="en-US" dirty="0"/>
              <a:t>Dr. Wei Liu, associate director of international programs</a:t>
            </a:r>
          </a:p>
        </p:txBody>
      </p:sp>
      <p:pic>
        <p:nvPicPr>
          <p:cNvPr id="4" name="Picture 4" descr="A picture containing sky, outdoor, building, people&#10;&#10;Description automatically generated">
            <a:extLst>
              <a:ext uri="{FF2B5EF4-FFF2-40B4-BE49-F238E27FC236}">
                <a16:creationId xmlns:a16="http://schemas.microsoft.com/office/drawing/2014/main" id="{26CDA94F-48E6-5B15-1E20-96B91E75B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4054" y="2638425"/>
            <a:ext cx="4643892" cy="31019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951963-238A-334C-326B-0141843CB27B}"/>
              </a:ext>
            </a:extLst>
          </p:cNvPr>
          <p:cNvSpPr txBox="1"/>
          <p:nvPr/>
        </p:nvSpPr>
        <p:spPr>
          <a:xfrm>
            <a:off x="3773488" y="5740400"/>
            <a:ext cx="4645025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1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Wei at weiliu1@Illinois.edu</a:t>
            </a:r>
          </a:p>
        </p:txBody>
      </p:sp>
    </p:spTree>
    <p:extLst>
      <p:ext uri="{BB962C8B-B14F-4D97-AF65-F5344CB8AC3E}">
        <p14:creationId xmlns:p14="http://schemas.microsoft.com/office/powerpoint/2010/main" val="388866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BCDC-B4D5-A84F-900D-6005E067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teaching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090C3-3830-E140-B2C3-940ABF8D8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Northern placements</a:t>
            </a:r>
          </a:p>
          <a:p>
            <a:pPr lvl="1"/>
            <a:r>
              <a:rPr lang="en-US" dirty="0"/>
              <a:t>Might have to interview</a:t>
            </a:r>
          </a:p>
          <a:p>
            <a:pPr lvl="1"/>
            <a:r>
              <a:rPr lang="en-US" dirty="0"/>
              <a:t>Take this process VERY SERIOUSLY</a:t>
            </a:r>
          </a:p>
          <a:p>
            <a:pPr lvl="1"/>
            <a:r>
              <a:rPr lang="en-US" dirty="0"/>
              <a:t>Placement confirmation comes from SCE, not from the district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All placements will be announced in late November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r>
              <a:rPr lang="en-US" dirty="0"/>
              <a:t>REMEMBER that you follow the calendar of the district to which you are assigned!</a:t>
            </a:r>
          </a:p>
          <a:p>
            <a:pPr lvl="1"/>
            <a:r>
              <a:rPr lang="en-US" dirty="0"/>
              <a:t>Placements begin January 8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78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F206-6F09-D145-A517-1916606A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Wrapping up the semester</a:t>
            </a:r>
            <a:br>
              <a:rPr lang="en-US" dirty="0"/>
            </a:br>
            <a:r>
              <a:rPr lang="en-US" sz="2000" dirty="0"/>
              <a:t>(checklist will be 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AA95-17DE-6B4C-8404-B32A1E002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Upload</a:t>
            </a:r>
            <a:r>
              <a:rPr lang="en-US" dirty="0">
                <a:solidFill>
                  <a:schemeClr val="tx1"/>
                </a:solidFill>
              </a:rPr>
              <a:t> your two observation feedback forms to Canvas by Friday, May 5 at 5pm (Many of you have 	already done this. Good job!)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Enter</a:t>
            </a:r>
            <a:r>
              <a:rPr lang="en-US" dirty="0">
                <a:solidFill>
                  <a:schemeClr val="tx1"/>
                </a:solidFill>
              </a:rPr>
              <a:t> your hours on the timesheet on COTE (minimum 80)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 Remind</a:t>
            </a:r>
            <a:r>
              <a:rPr lang="en-US" dirty="0">
                <a:solidFill>
                  <a:schemeClr val="tx1"/>
                </a:solidFill>
              </a:rPr>
              <a:t> your cooperating teacher to complete your final evaluation (COTE)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Complete</a:t>
            </a:r>
            <a:r>
              <a:rPr lang="en-US" dirty="0">
                <a:solidFill>
                  <a:schemeClr val="tx1"/>
                </a:solidFill>
              </a:rPr>
              <a:t> the cooperating teacher evaluation on COTE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If you are pursuing an endorsement, ask your cooperating teacher to write a letter to verify your hours.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You will submit that letter to Robin Craig (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rcraig@Illinois.edu</a:t>
            </a:r>
            <a:r>
              <a:rPr lang="en-US" dirty="0">
                <a:solidFill>
                  <a:schemeClr val="tx1"/>
                </a:solidFill>
              </a:rPr>
              <a:t>) at COTE.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THE LETTER MUST BE ON SCHOOL LETTERHEAD OR COME FROM THE TEACHER’S SCHOOL EMAIL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Please send an email or write a note to your cooperating teacher to say thank you for hosting you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Send an introductory email to your fall cooperating teacher 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Background checks, BBP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Have a safe and wonderful summer break!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47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F647-0746-AC4F-B25C-795EB65F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27BAD-20E3-4D41-9587-3365C505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Check everything off the end of the semester list (posted on Canvas next week!)</a:t>
            </a:r>
          </a:p>
          <a:p>
            <a:endParaRPr lang="en-US" dirty="0"/>
          </a:p>
          <a:p>
            <a:r>
              <a:rPr lang="en-US" dirty="0"/>
              <a:t>Respond quickly and professionally to any outreach from northern districts</a:t>
            </a:r>
          </a:p>
          <a:p>
            <a:endParaRPr lang="en-US" dirty="0"/>
          </a:p>
          <a:p>
            <a:r>
              <a:rPr lang="en-US" dirty="0"/>
              <a:t>Wait patiently for fall placement information and take care of everything immediately for a smooth start in August.</a:t>
            </a:r>
          </a:p>
          <a:p>
            <a:endParaRPr lang="en-US" dirty="0"/>
          </a:p>
          <a:p>
            <a:r>
              <a:rPr lang="en-US" dirty="0"/>
              <a:t>Register for the content test</a:t>
            </a:r>
          </a:p>
          <a:p>
            <a:endParaRPr lang="en-US" dirty="0"/>
          </a:p>
          <a:p>
            <a:r>
              <a:rPr lang="en-US" dirty="0"/>
              <a:t>Do not freak out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8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AC8F-1251-457E-8280-E0F22DF2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4B75-082D-4D96-B47E-33F3093D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8CCF478-0DB2-714D-94A9-74DB88B3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123" y="2628965"/>
            <a:ext cx="3515754" cy="26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8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7C6B7-1BEF-D84A-AE98-ACE5CBD0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418891"/>
            <a:ext cx="899160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/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25ECAAC1-D3DE-4528-A6D6-A32534129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7820" y="640079"/>
            <a:ext cx="2456360" cy="24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1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323B6-3F13-4118-8F8D-185B1ABE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1CC4-71FA-467D-A345-019BF0B19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/>
              <a:t>Welcome!</a:t>
            </a:r>
          </a:p>
          <a:p>
            <a:r>
              <a:rPr lang="en-US" dirty="0"/>
              <a:t>People and places to know</a:t>
            </a:r>
          </a:p>
          <a:p>
            <a:r>
              <a:rPr lang="en-US" dirty="0"/>
              <a:t>Content test</a:t>
            </a:r>
          </a:p>
          <a:p>
            <a:r>
              <a:rPr lang="en-US" dirty="0"/>
              <a:t>Fall placements</a:t>
            </a:r>
          </a:p>
          <a:p>
            <a:r>
              <a:rPr lang="en-US" dirty="0"/>
              <a:t>Danielson</a:t>
            </a:r>
          </a:p>
          <a:p>
            <a:r>
              <a:rPr lang="en-US" dirty="0"/>
              <a:t>The supervisor’s role</a:t>
            </a:r>
          </a:p>
          <a:p>
            <a:r>
              <a:rPr lang="en-US" dirty="0" err="1"/>
              <a:t>edTPA</a:t>
            </a:r>
            <a:endParaRPr lang="en-US" dirty="0"/>
          </a:p>
          <a:p>
            <a:r>
              <a:rPr lang="en-US" dirty="0"/>
              <a:t>Student teaching update</a:t>
            </a:r>
          </a:p>
          <a:p>
            <a:r>
              <a:rPr lang="en-US" dirty="0">
                <a:ea typeface="+mn-lt"/>
                <a:cs typeface="+mn-lt"/>
              </a:rPr>
              <a:t>Wrapping up this semester</a:t>
            </a:r>
            <a:endParaRPr lang="en-US" dirty="0"/>
          </a:p>
          <a:p>
            <a:r>
              <a:rPr lang="en-US" dirty="0"/>
              <a:t>Action items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5509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BA754-AD7A-16B3-E096-D7A1514E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AED5-8501-FB10-81BF-6820557DC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/>
              <a:t>In the chat, describe briefly how your cooperating teacher effectively gets the class’s attention.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400" dirty="0"/>
              <a:t>ATTENTION SIGNALS are one of the many basic competencies we will look for in the fall. Steal all the ideas you can! </a:t>
            </a:r>
            <a:r>
              <a:rPr lang="en-US" sz="2400" dirty="0">
                <a:sym typeface="Wingdings" pitchFamily="2" charset="2"/>
              </a:rPr>
              <a:t>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9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dirty="0"/>
              <a:t>Helpful resources:</a:t>
            </a:r>
          </a:p>
          <a:p>
            <a:pPr lvl="1"/>
            <a:r>
              <a:rPr lang="en-US" dirty="0"/>
              <a:t>Websites:</a:t>
            </a:r>
          </a:p>
          <a:p>
            <a:pPr lvl="2"/>
            <a:r>
              <a:rPr lang="en-US" dirty="0">
                <a:ea typeface="+mn-lt"/>
                <a:cs typeface="+mn-lt"/>
              </a:rPr>
              <a:t>http://sce.education.illinois.edu</a:t>
            </a:r>
            <a:r>
              <a:rPr lang="en-US" dirty="0"/>
              <a:t> (School and Community Experiences)</a:t>
            </a:r>
          </a:p>
          <a:p>
            <a:pPr lvl="2"/>
            <a:r>
              <a:rPr lang="en-US" dirty="0">
                <a:ea typeface="+mn-lt"/>
                <a:cs typeface="+mn-lt"/>
                <a:hlinkClick r:id="rId2"/>
              </a:rPr>
              <a:t>https://cote.illinois.edu</a:t>
            </a:r>
            <a:r>
              <a:rPr lang="en-US" dirty="0"/>
              <a:t> (Council on Teacher Education)</a:t>
            </a:r>
          </a:p>
          <a:p>
            <a:pPr lvl="2"/>
            <a:r>
              <a:rPr lang="en-US" dirty="0">
                <a:hlinkClick r:id="rId3"/>
              </a:rPr>
              <a:t>sce@education.illinois.edu</a:t>
            </a:r>
            <a:r>
              <a:rPr lang="en-US" dirty="0"/>
              <a:t> (email to contact our office)</a:t>
            </a:r>
          </a:p>
          <a:p>
            <a:pPr lvl="2"/>
            <a:r>
              <a:rPr lang="en-US" dirty="0"/>
              <a:t>There will also be a Canvas site for the class</a:t>
            </a:r>
          </a:p>
          <a:p>
            <a:pPr lvl="2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E9FDA3-7483-134A-A9F8-609EEDE2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</p:spTree>
    <p:extLst>
      <p:ext uri="{BB962C8B-B14F-4D97-AF65-F5344CB8AC3E}">
        <p14:creationId xmlns:p14="http://schemas.microsoft.com/office/powerpoint/2010/main" val="296801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443C-3EFB-B1B5-C134-12641CAF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2EDB-4997-9020-7BD6-8E36296F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dirty="0"/>
              <a:t>Dr. Cara </a:t>
            </a:r>
            <a:r>
              <a:rPr lang="en-US" dirty="0" err="1"/>
              <a:t>Gutzmer</a:t>
            </a:r>
            <a:r>
              <a:rPr lang="en-US" dirty="0"/>
              <a:t>, Director, School and Community Experiences</a:t>
            </a:r>
          </a:p>
          <a:p>
            <a:pPr lvl="3"/>
            <a:r>
              <a:rPr lang="en-US" dirty="0"/>
              <a:t>Sue Talbott, Clinical Experiences Specialist, SCE</a:t>
            </a:r>
          </a:p>
          <a:p>
            <a:pPr lvl="3"/>
            <a:r>
              <a:rPr lang="en-US" dirty="0"/>
              <a:t>Danielle </a:t>
            </a:r>
            <a:r>
              <a:rPr lang="en-US" dirty="0" err="1"/>
              <a:t>Galardy</a:t>
            </a:r>
            <a:r>
              <a:rPr lang="en-US" dirty="0"/>
              <a:t>, Office Manager, SCE</a:t>
            </a:r>
          </a:p>
          <a:p>
            <a:pPr lvl="3"/>
            <a:r>
              <a:rPr lang="en-US" dirty="0"/>
              <a:t>Robin Craig, Licensure officer, </a:t>
            </a:r>
            <a:r>
              <a:rPr lang="en-US" dirty="0" err="1"/>
              <a:t>CoTE</a:t>
            </a:r>
            <a:endParaRPr lang="en-US" dirty="0"/>
          </a:p>
          <a:p>
            <a:pPr lvl="3"/>
            <a:r>
              <a:rPr lang="en-US" dirty="0"/>
              <a:t>Lynn Burdick, Program Coordinator, </a:t>
            </a:r>
            <a:r>
              <a:rPr lang="en-US" dirty="0" err="1"/>
              <a:t>edTPA</a:t>
            </a:r>
            <a:r>
              <a:rPr lang="en-US" dirty="0"/>
              <a:t> support </a:t>
            </a:r>
          </a:p>
          <a:p>
            <a:pPr lvl="3"/>
            <a:r>
              <a:rPr lang="en-US" dirty="0"/>
              <a:t>Amira, Keri, and Stacy – advisors</a:t>
            </a:r>
          </a:p>
          <a:p>
            <a:pPr lvl="3"/>
            <a:r>
              <a:rPr lang="en-US" dirty="0"/>
              <a:t>Wei Liu, Study Abroad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4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7F53-FE06-9343-89E5-9821631A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8B201-F03D-0A4F-B2B1-290381DA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38400"/>
            <a:ext cx="7729728" cy="368808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https://www.il.nesinc.com/TestView.aspx?f=HTML_FRAG/IL305_TestPage.html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/>
              <a:t>Elementary (305)</a:t>
            </a:r>
          </a:p>
          <a:p>
            <a:endParaRPr lang="en-US" dirty="0"/>
          </a:p>
          <a:p>
            <a:r>
              <a:rPr lang="en-US" dirty="0"/>
              <a:t>Accommodations – GET YOUR DOCUMENTATION IN ORDER!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0070C0"/>
                </a:solidFill>
              </a:rPr>
              <a:t>You must take and pass it by December 15 in order to begin student teaching in January</a:t>
            </a:r>
          </a:p>
          <a:p>
            <a:endParaRPr lang="en-US" dirty="0"/>
          </a:p>
          <a:p>
            <a:r>
              <a:rPr lang="en-US" dirty="0"/>
              <a:t>Consider taking it this summer</a:t>
            </a:r>
          </a:p>
          <a:p>
            <a:endParaRPr lang="en-US" dirty="0"/>
          </a:p>
          <a:p>
            <a:r>
              <a:rPr lang="en-US" dirty="0"/>
              <a:t>STUDY!!!</a:t>
            </a:r>
          </a:p>
          <a:p>
            <a:pPr lvl="1"/>
            <a:r>
              <a:rPr lang="en-US" dirty="0"/>
              <a:t>Materials are available on your </a:t>
            </a:r>
            <a:r>
              <a:rPr lang="en-US" dirty="0" err="1"/>
              <a:t>CoTE</a:t>
            </a:r>
            <a:r>
              <a:rPr lang="en-US" dirty="0"/>
              <a:t> portal. 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Under the ”</a:t>
            </a:r>
            <a:r>
              <a:rPr lang="en-US" b="0" i="0" u="none" strike="noStrike" dirty="0">
                <a:solidFill>
                  <a:srgbClr val="070706"/>
                </a:solidFill>
                <a:effectLst/>
                <a:latin typeface="Calibri" panose="020F0502020204030204" pitchFamily="34" charset="0"/>
              </a:rPr>
              <a:t>Content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u="none" strike="noStrike" dirty="0">
                <a:solidFill>
                  <a:srgbClr val="070706"/>
                </a:solidFill>
                <a:effectLst/>
                <a:latin typeface="Calibri" panose="020F0502020204030204" pitchFamily="34" charset="0"/>
              </a:rPr>
              <a:t>Test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R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equirement” you will see “Click here for available </a:t>
            </a:r>
            <a:r>
              <a:rPr lang="en-US" b="0" i="0" u="none" strike="noStrike" dirty="0">
                <a:solidFill>
                  <a:srgbClr val="070706"/>
                </a:solidFill>
                <a:effectLst/>
                <a:latin typeface="Calibri" panose="020F0502020204030204" pitchFamily="34" charset="0"/>
              </a:rPr>
              <a:t>content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u="none" strike="noStrike" dirty="0">
                <a:solidFill>
                  <a:srgbClr val="070706"/>
                </a:solidFill>
                <a:effectLst/>
                <a:latin typeface="Calibri" panose="020F0502020204030204" pitchFamily="34" charset="0"/>
              </a:rPr>
              <a:t>test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study resources.” Contact Room 25 if you need assistance with the VPN.</a:t>
            </a: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2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0FEC-B468-6F48-8569-3BFBA02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fall placements….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3DF49-F397-A849-AD34-8777EFC8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Grade level considerations</a:t>
            </a:r>
          </a:p>
          <a:p>
            <a:endParaRPr lang="en-US" dirty="0"/>
          </a:p>
          <a:p>
            <a:r>
              <a:rPr lang="en-US" dirty="0"/>
              <a:t>Everyone will be in a classroom – no intervention or ESL support placements.</a:t>
            </a:r>
          </a:p>
          <a:p>
            <a:endParaRPr lang="en-US" dirty="0"/>
          </a:p>
          <a:p>
            <a:r>
              <a:rPr lang="en-US" dirty="0"/>
              <a:t>Think about how you will build a great relationship with your supervisor and cooperating teacher. </a:t>
            </a:r>
          </a:p>
          <a:p>
            <a:endParaRPr lang="en-US" dirty="0"/>
          </a:p>
          <a:p>
            <a:r>
              <a:rPr lang="en-US" dirty="0"/>
              <a:t>CARPOOL!!!!!</a:t>
            </a:r>
          </a:p>
        </p:txBody>
      </p:sp>
    </p:spTree>
    <p:extLst>
      <p:ext uri="{BB962C8B-B14F-4D97-AF65-F5344CB8AC3E}">
        <p14:creationId xmlns:p14="http://schemas.microsoft.com/office/powerpoint/2010/main" val="408226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3ABA-83A5-A74B-9A8F-96DDB8B7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Fall placements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5670A8-1ED3-F883-EB01-062E2146A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382341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61119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1478</TotalTime>
  <Words>1108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Wingdings</vt:lpstr>
      <vt:lpstr>Parcel</vt:lpstr>
      <vt:lpstr>EDPR250 EL orientation</vt:lpstr>
      <vt:lpstr>Welcome!</vt:lpstr>
      <vt:lpstr>agenda</vt:lpstr>
      <vt:lpstr>Celebrations!</vt:lpstr>
      <vt:lpstr>websites</vt:lpstr>
      <vt:lpstr>People to know</vt:lpstr>
      <vt:lpstr>Content test</vt:lpstr>
      <vt:lpstr>About fall placements….</vt:lpstr>
      <vt:lpstr>Fall placements</vt:lpstr>
      <vt:lpstr>Professional behaviors</vt:lpstr>
      <vt:lpstr>Planning ahead</vt:lpstr>
      <vt:lpstr>Danielson framework for teaching</vt:lpstr>
      <vt:lpstr>Your supervisor</vt:lpstr>
      <vt:lpstr>What is the EDTPA?</vt:lpstr>
      <vt:lpstr>Teach abroad!!! Dr. Wei Liu, associate director of international programs</vt:lpstr>
      <vt:lpstr>Questions? </vt:lpstr>
      <vt:lpstr>Student teaching updates</vt:lpstr>
      <vt:lpstr>Wrapping up the semester (checklist will be sent)</vt:lpstr>
      <vt:lpstr>MORE Action items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</dc:creator>
  <cp:lastModifiedBy>Galardy, Danielle Musiala</cp:lastModifiedBy>
  <cp:revision>276</cp:revision>
  <dcterms:created xsi:type="dcterms:W3CDTF">2021-04-13T13:33:24Z</dcterms:created>
  <dcterms:modified xsi:type="dcterms:W3CDTF">2023-04-13T20:04:17Z</dcterms:modified>
</cp:coreProperties>
</file>