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10"/>
  </p:notesMasterIdLst>
  <p:sldIdLst>
    <p:sldId id="256" r:id="rId2"/>
    <p:sldId id="257" r:id="rId3"/>
    <p:sldId id="272" r:id="rId4"/>
    <p:sldId id="258" r:id="rId5"/>
    <p:sldId id="259" r:id="rId6"/>
    <p:sldId id="268" r:id="rId7"/>
    <p:sldId id="27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8"/>
    <p:restoredTop sz="94830"/>
  </p:normalViewPr>
  <p:slideViewPr>
    <p:cSldViewPr>
      <p:cViewPr varScale="1">
        <p:scale>
          <a:sx n="121" d="100"/>
          <a:sy n="121" d="100"/>
        </p:scale>
        <p:origin x="181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2A029-0929-B541-AAED-CEC32DF8FA4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A13A-B4DE-EE44-852D-CC0F38E60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A5A13A-B4DE-EE44-852D-CC0F38E60A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69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4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8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7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6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5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7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0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5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2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8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534C06-005C-43B9-A90B-4F5C9FC33327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32868923-19F6-470E-ADF5-B34B27B6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3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te.illinois.edu/" TargetMode="External"/><Relationship Id="rId2" Type="http://schemas.openxmlformats.org/officeDocument/2006/relationships/hyperlink" Target="http://sce.education.illinois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ce@education.Illinois.ed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araknox@Illino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 410 orientation</a:t>
            </a:r>
            <a:br>
              <a:rPr lang="en-US" dirty="0"/>
            </a:br>
            <a:r>
              <a:rPr lang="en-US" dirty="0"/>
              <a:t>Fall 2022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26, 2022</a:t>
            </a:r>
          </a:p>
        </p:txBody>
      </p:sp>
    </p:spTree>
    <p:extLst>
      <p:ext uri="{BB962C8B-B14F-4D97-AF65-F5344CB8AC3E}">
        <p14:creationId xmlns:p14="http://schemas.microsoft.com/office/powerpoint/2010/main" val="417609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Welcome </a:t>
            </a:r>
          </a:p>
          <a:p>
            <a:r>
              <a:rPr lang="en-US" dirty="0"/>
              <a:t>Fall 2022 placement overview</a:t>
            </a:r>
          </a:p>
          <a:p>
            <a:r>
              <a:rPr lang="en-US" dirty="0"/>
              <a:t>Professional behaviors</a:t>
            </a:r>
          </a:p>
          <a:p>
            <a:r>
              <a:rPr lang="en-US" dirty="0"/>
              <a:t>Next steps/Action items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92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BA754-AD7A-16B3-E096-D7A1514E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Celebrations!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9AED5-8501-FB10-81BF-6820557DC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What’s the best thing you learned this semester? Type it in the chat!</a:t>
            </a:r>
          </a:p>
          <a:p>
            <a:endParaRPr lang="en-US" dirty="0"/>
          </a:p>
          <a:p>
            <a:r>
              <a:rPr lang="en-US" dirty="0"/>
              <a:t>Unmute and share out loud!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0292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9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and updates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Helpful resources:</a:t>
            </a:r>
          </a:p>
          <a:p>
            <a:pPr lvl="1"/>
            <a:r>
              <a:rPr lang="en-US" dirty="0"/>
              <a:t>Websites:</a:t>
            </a:r>
          </a:p>
          <a:p>
            <a:pPr lvl="2"/>
            <a:r>
              <a:rPr lang="en-US" dirty="0">
                <a:hlinkClick r:id="rId2"/>
              </a:rPr>
              <a:t>http://sce.education.illinois.edu</a:t>
            </a:r>
            <a:r>
              <a:rPr lang="en-US" dirty="0"/>
              <a:t>,(School and Community Experiences</a:t>
            </a:r>
          </a:p>
          <a:p>
            <a:pPr lvl="2"/>
            <a:r>
              <a:rPr lang="en-US" dirty="0">
                <a:hlinkClick r:id="rId3"/>
              </a:rPr>
              <a:t>http://www.cote.illinois.edu</a:t>
            </a:r>
            <a:r>
              <a:rPr lang="en-US" dirty="0"/>
              <a:t> (Council on Teacher Education)</a:t>
            </a:r>
          </a:p>
          <a:p>
            <a:pPr lvl="2"/>
            <a:r>
              <a:rPr lang="en-US" dirty="0">
                <a:hlinkClick r:id="rId4"/>
              </a:rPr>
              <a:t>sce@education.Illinois.edu</a:t>
            </a:r>
            <a:r>
              <a:rPr lang="en-US" dirty="0"/>
              <a:t> (email to contact our office)</a:t>
            </a:r>
          </a:p>
          <a:p>
            <a:pPr lvl="1"/>
            <a:r>
              <a:rPr lang="en-US" dirty="0"/>
              <a:t>Staff:</a:t>
            </a:r>
          </a:p>
          <a:p>
            <a:pPr lvl="2"/>
            <a:r>
              <a:rPr lang="en-US" dirty="0"/>
              <a:t>Cara </a:t>
            </a:r>
            <a:r>
              <a:rPr lang="en-US" dirty="0" err="1"/>
              <a:t>Gutzmer</a:t>
            </a:r>
            <a:r>
              <a:rPr lang="en-US" dirty="0"/>
              <a:t>, Ph.D., Director of School and Community Experiences</a:t>
            </a:r>
          </a:p>
          <a:p>
            <a:pPr lvl="2"/>
            <a:r>
              <a:rPr lang="en-US" dirty="0"/>
              <a:t>Sue Talbott, Clinical Experiences Specialist, SCE</a:t>
            </a:r>
          </a:p>
          <a:p>
            <a:pPr lvl="2"/>
            <a:r>
              <a:rPr lang="en-US" dirty="0"/>
              <a:t>Danielle </a:t>
            </a:r>
            <a:r>
              <a:rPr lang="en-US" dirty="0" err="1"/>
              <a:t>Galardy</a:t>
            </a:r>
            <a:r>
              <a:rPr lang="en-US" dirty="0"/>
              <a:t>, Office Manager, SCE</a:t>
            </a:r>
          </a:p>
          <a:p>
            <a:pPr lvl="2"/>
            <a:r>
              <a:rPr lang="en-US" dirty="0"/>
              <a:t>Brenda Clevenger Evans and Robin Craig, Licensure officers, </a:t>
            </a:r>
            <a:r>
              <a:rPr lang="en-US" dirty="0" err="1"/>
              <a:t>CoTE</a:t>
            </a:r>
            <a:endParaRPr lang="en-US" dirty="0"/>
          </a:p>
          <a:p>
            <a:pPr lvl="2"/>
            <a:r>
              <a:rPr lang="en-US" dirty="0"/>
              <a:t>Lynn Burdick, Program Coordinator</a:t>
            </a:r>
          </a:p>
        </p:txBody>
      </p:sp>
    </p:spTree>
    <p:extLst>
      <p:ext uri="{BB962C8B-B14F-4D97-AF65-F5344CB8AC3E}">
        <p14:creationId xmlns:p14="http://schemas.microsoft.com/office/powerpoint/2010/main" val="1375111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 410 overview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</a:t>
            </a:r>
          </a:p>
          <a:p>
            <a:pPr lvl="1"/>
            <a:r>
              <a:rPr lang="en-US" dirty="0"/>
              <a:t>CI 410</a:t>
            </a:r>
          </a:p>
          <a:p>
            <a:r>
              <a:rPr lang="en-US" dirty="0"/>
              <a:t>Field Placement</a:t>
            </a:r>
          </a:p>
          <a:p>
            <a:pPr lvl="1"/>
            <a:r>
              <a:rPr lang="en-US" dirty="0"/>
              <a:t>Begins first week of semester (August)</a:t>
            </a:r>
          </a:p>
          <a:p>
            <a:pPr lvl="1"/>
            <a:r>
              <a:rPr lang="en-US" dirty="0"/>
              <a:t>3-hours per week for the duration of the semester</a:t>
            </a:r>
          </a:p>
          <a:p>
            <a:pPr lvl="1"/>
            <a:r>
              <a:rPr lang="en-US" dirty="0"/>
              <a:t>45 TOTAL HOURS –</a:t>
            </a:r>
          </a:p>
          <a:p>
            <a:pPr lvl="1"/>
            <a:r>
              <a:rPr lang="en-US" dirty="0"/>
              <a:t>Placement partners – one cooperating teacher, two candidates – you will go at different times</a:t>
            </a:r>
          </a:p>
          <a:p>
            <a:pPr lvl="1"/>
            <a:r>
              <a:rPr lang="en-US" dirty="0"/>
              <a:t>Placed within a 50-mile radius. Consider carpooling! </a:t>
            </a:r>
          </a:p>
          <a:p>
            <a:pPr marL="742950" lvl="1" indent="-285750"/>
            <a:r>
              <a:rPr lang="en-US" dirty="0"/>
              <a:t>Teach two lessons (minimum) and turn in written feedback from cooperating teacher</a:t>
            </a:r>
          </a:p>
          <a:p>
            <a:pPr marL="742950" lvl="1" indent="-285750"/>
            <a:r>
              <a:rPr lang="en-US" dirty="0"/>
              <a:t>Time card on </a:t>
            </a:r>
            <a:r>
              <a:rPr lang="en-US" dirty="0" err="1"/>
              <a:t>CoTE</a:t>
            </a:r>
            <a:r>
              <a:rPr lang="en-US" dirty="0"/>
              <a:t> portal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2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2F28E-B752-5E41-ACA4-B06EA74ED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8" y="1123838"/>
            <a:ext cx="2401111" cy="4601183"/>
          </a:xfrm>
        </p:spPr>
        <p:txBody>
          <a:bodyPr>
            <a:normAutofit/>
          </a:bodyPr>
          <a:lstStyle/>
          <a:p>
            <a:r>
              <a:rPr lang="en-US" sz="2400" dirty="0"/>
              <a:t>PROFESSIONAL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E76BF-EA39-EB4B-AC6A-77B8D6D32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dress </a:t>
            </a:r>
          </a:p>
          <a:p>
            <a:r>
              <a:rPr lang="en-US" dirty="0"/>
              <a:t>Appropriate language</a:t>
            </a:r>
          </a:p>
          <a:p>
            <a:r>
              <a:rPr lang="en-US" dirty="0"/>
              <a:t>Respectful interactions with students and co-workers</a:t>
            </a:r>
          </a:p>
          <a:p>
            <a:r>
              <a:rPr lang="en-US" dirty="0"/>
              <a:t>Being on time or early</a:t>
            </a:r>
          </a:p>
          <a:p>
            <a:r>
              <a:rPr lang="en-US" dirty="0"/>
              <a:t>Put devices away!</a:t>
            </a:r>
          </a:p>
          <a:p>
            <a:r>
              <a:rPr lang="en-US" dirty="0"/>
              <a:t>Reliable</a:t>
            </a:r>
          </a:p>
          <a:p>
            <a:r>
              <a:rPr lang="en-US" dirty="0"/>
              <a:t>Communication- timely</a:t>
            </a:r>
          </a:p>
          <a:p>
            <a:r>
              <a:rPr lang="en-US" dirty="0"/>
              <a:t>Healthy boundaries</a:t>
            </a:r>
          </a:p>
          <a:p>
            <a:r>
              <a:rPr lang="en-US" dirty="0"/>
              <a:t>Stick to deadlines</a:t>
            </a:r>
          </a:p>
          <a:p>
            <a:r>
              <a:rPr lang="en-US" dirty="0"/>
              <a:t>Be proactive</a:t>
            </a:r>
          </a:p>
          <a:p>
            <a:r>
              <a:rPr lang="en-US" dirty="0"/>
              <a:t>Professional Behavior Checklist</a:t>
            </a:r>
          </a:p>
          <a:p>
            <a:pPr lvl="1"/>
            <a:r>
              <a:rPr lang="en-US" dirty="0"/>
              <a:t>LET’S TAKE A LOOK!</a:t>
            </a:r>
          </a:p>
        </p:txBody>
      </p:sp>
    </p:spTree>
    <p:extLst>
      <p:ext uri="{BB962C8B-B14F-4D97-AF65-F5344CB8AC3E}">
        <p14:creationId xmlns:p14="http://schemas.microsoft.com/office/powerpoint/2010/main" val="1111738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2F28E-B752-5E41-ACA4-B06EA74ED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8" y="1123838"/>
            <a:ext cx="2401111" cy="4601183"/>
          </a:xfrm>
        </p:spPr>
        <p:txBody>
          <a:bodyPr>
            <a:normAutofit/>
          </a:bodyPr>
          <a:lstStyle/>
          <a:p>
            <a:r>
              <a:rPr lang="en-US" sz="2400" dirty="0"/>
              <a:t>Sample 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E76BF-EA39-EB4B-AC6A-77B8D6D32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Dear Cooperating Teacher,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am assigned to work with you in the fall and I’m so excited to meet you and your students! I will be attending placement for three hours per week, which we can arrange as soon as you know your schedule.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let me know if there is anything I can do to help prepare for my semester at School X.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look forward to hearing from you.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Sincerely,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Student</a:t>
            </a:r>
          </a:p>
        </p:txBody>
      </p:sp>
    </p:spTree>
    <p:extLst>
      <p:ext uri="{BB962C8B-B14F-4D97-AF65-F5344CB8AC3E}">
        <p14:creationId xmlns:p14="http://schemas.microsoft.com/office/powerpoint/2010/main" val="2979034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Next steps/ action items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Anxiously await your placement letter</a:t>
            </a:r>
          </a:p>
          <a:p>
            <a:r>
              <a:rPr lang="en-US" dirty="0"/>
              <a:t>Compose a polite and professional email and send it to your cooperating teacher.</a:t>
            </a:r>
          </a:p>
          <a:p>
            <a:r>
              <a:rPr lang="en-US" dirty="0"/>
              <a:t>Look at your fall schedule and decide when you are able to attend placement</a:t>
            </a:r>
          </a:p>
          <a:p>
            <a:r>
              <a:rPr lang="en-US" dirty="0"/>
              <a:t>Communicate this to your cooperating teacher </a:t>
            </a:r>
          </a:p>
          <a:p>
            <a:r>
              <a:rPr lang="en-US" dirty="0"/>
              <a:t>Wait for information on the background check requirements and get started on it right away</a:t>
            </a:r>
          </a:p>
          <a:p>
            <a:endParaRPr lang="en-US" dirty="0"/>
          </a:p>
          <a:p>
            <a:r>
              <a:rPr lang="en-US" dirty="0"/>
              <a:t>CONTACT ME (</a:t>
            </a:r>
            <a:r>
              <a:rPr lang="en-US" dirty="0">
                <a:hlinkClick r:id="rId3"/>
              </a:rPr>
              <a:t>caraknox@Illinois.edu</a:t>
            </a:r>
            <a:r>
              <a:rPr lang="en-US" dirty="0"/>
              <a:t>) with any questions or concerns. I’m here for you!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47542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{AC952C49-7457-2A42-818E-89ACDF329FE7}tf10001124</Template>
  <TotalTime>18623</TotalTime>
  <Words>418</Words>
  <Application>Microsoft Macintosh PowerPoint</Application>
  <PresentationFormat>On-screen Show (4:3)</PresentationFormat>
  <Paragraphs>70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Corbel</vt:lpstr>
      <vt:lpstr>Wingdings 2</vt:lpstr>
      <vt:lpstr>Frame</vt:lpstr>
      <vt:lpstr>CI 410 orientation Fall 2022</vt:lpstr>
      <vt:lpstr>Agenda</vt:lpstr>
      <vt:lpstr>Celebrations!</vt:lpstr>
      <vt:lpstr>Welcome and updates</vt:lpstr>
      <vt:lpstr>CI 410 overview</vt:lpstr>
      <vt:lpstr>PROFESSIONAL BEHAVIOR</vt:lpstr>
      <vt:lpstr>Sample letter</vt:lpstr>
      <vt:lpstr>Next steps/ action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401 orientation spring 2019</dc:title>
  <dc:creator>Mann, Jay Anthony</dc:creator>
  <cp:lastModifiedBy>Gutzmer, Cara</cp:lastModifiedBy>
  <cp:revision>28</cp:revision>
  <cp:lastPrinted>2021-04-09T13:12:24Z</cp:lastPrinted>
  <dcterms:created xsi:type="dcterms:W3CDTF">2018-10-25T13:46:23Z</dcterms:created>
  <dcterms:modified xsi:type="dcterms:W3CDTF">2022-04-26T21:26:17Z</dcterms:modified>
</cp:coreProperties>
</file>