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iToUW1UF10Fdw4VNUwqU64QdSY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05FBB6-D170-4549-A31E-845E1FD80AAE}">
  <a:tblStyle styleId="{B905FBB6-D170-4549-A31E-845E1FD80AA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cd43b99aa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3cd43b99aa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Orange">
  <p:cSld name="Presentation Title Orang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4"/>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24"/>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3" name="Google Shape;13;p24"/>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Cloud">
  <p:cSld name="Presentation Title Cloud">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33"/>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7" name="Google Shape;57;p33"/>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Blue Image">
  <p:cSld name="Presentation Title Blue Imag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34"/>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34"/>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1" name="Google Shape;61;p34"/>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Orange Image">
  <p:cSld name="Presentation Title Orange Image">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35"/>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35"/>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5" name="Google Shape;65;p35"/>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Cloud Image">
  <p:cSld name="Presentation Title Cloud Image">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36"/>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36"/>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9" name="Google Shape;69;p36"/>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lue Image" type="obj">
  <p:cSld name="OBJECT">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37"/>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37"/>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3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Orange Image">
  <p:cSld name="Heading Orange Image">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38"/>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p38"/>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3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Cloud Image">
  <p:cSld name="Heading Cloud Image">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39"/>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8000"/>
              <a:buFont typeface="Arial"/>
              <a:buNone/>
              <a:defRPr b="1" i="0" sz="8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39"/>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400"/>
              <a:buFont typeface="Arial"/>
              <a:buNone/>
              <a:defRPr b="0" i="0" sz="24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39"/>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lue">
  <p:cSld name="Heading Blue">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40"/>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40"/>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Orange">
  <p:cSld name="Heading Orange">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41"/>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41"/>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Cloud">
  <p:cSld name="Heading Cloud">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42"/>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42"/>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Vertical Subheads">
  <p:cSld name="Slide Title Vertical Subheads">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5"/>
          <p:cNvSpPr txBox="1"/>
          <p:nvPr>
            <p:ph type="title"/>
          </p:nvPr>
        </p:nvSpPr>
        <p:spPr>
          <a:xfrm>
            <a:off x="740226" y="578197"/>
            <a:ext cx="10726431"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5"/>
          <p:cNvSpPr txBox="1"/>
          <p:nvPr>
            <p:ph idx="1" type="body"/>
          </p:nvPr>
        </p:nvSpPr>
        <p:spPr>
          <a:xfrm>
            <a:off x="740226" y="2135164"/>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25"/>
          <p:cNvSpPr txBox="1"/>
          <p:nvPr>
            <p:ph idx="2" type="body"/>
          </p:nvPr>
        </p:nvSpPr>
        <p:spPr>
          <a:xfrm>
            <a:off x="740226" y="4100201"/>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25"/>
          <p:cNvSpPr txBox="1"/>
          <p:nvPr>
            <p:ph idx="3" type="body"/>
          </p:nvPr>
        </p:nvSpPr>
        <p:spPr>
          <a:xfrm>
            <a:off x="740226" y="3016907"/>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5"/>
          <p:cNvSpPr txBox="1"/>
          <p:nvPr>
            <p:ph idx="4" type="body"/>
          </p:nvPr>
        </p:nvSpPr>
        <p:spPr>
          <a:xfrm>
            <a:off x="740226" y="4981944"/>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25"/>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p:cSld name="Large Quote">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43"/>
          <p:cNvSpPr txBox="1"/>
          <p:nvPr>
            <p:ph type="title"/>
          </p:nvPr>
        </p:nvSpPr>
        <p:spPr>
          <a:xfrm>
            <a:off x="3004457" y="1709008"/>
            <a:ext cx="6183086" cy="249686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 name="Google Shape;93;p43"/>
          <p:cNvSpPr txBox="1"/>
          <p:nvPr/>
        </p:nvSpPr>
        <p:spPr>
          <a:xfrm>
            <a:off x="7020732" y="4229530"/>
            <a:ext cx="216681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0E1744"/>
                </a:solidFill>
                <a:latin typeface="Arial"/>
                <a:ea typeface="Arial"/>
                <a:cs typeface="Arial"/>
                <a:sym typeface="Arial"/>
              </a:rPr>
              <a:t>Author</a:t>
            </a:r>
            <a:endParaRPr b="0" i="0" sz="1400" u="none" cap="none" strike="noStrike">
              <a:solidFill>
                <a:srgbClr val="000000"/>
              </a:solidFill>
              <a:latin typeface="Arial"/>
              <a:ea typeface="Arial"/>
              <a:cs typeface="Arial"/>
              <a:sym typeface="Arial"/>
            </a:endParaRPr>
          </a:p>
        </p:txBody>
      </p:sp>
      <p:sp>
        <p:nvSpPr>
          <p:cNvPr id="94" name="Google Shape;94;p43"/>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Two Images">
  <p:cSld name="Slide Title Left Two Images">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44"/>
          <p:cNvSpPr txBox="1"/>
          <p:nvPr>
            <p:ph type="title"/>
          </p:nvPr>
        </p:nvSpPr>
        <p:spPr>
          <a:xfrm>
            <a:off x="740226" y="578197"/>
            <a:ext cx="10515599"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44"/>
          <p:cNvSpPr txBox="1"/>
          <p:nvPr>
            <p:ph idx="1" type="body"/>
          </p:nvPr>
        </p:nvSpPr>
        <p:spPr>
          <a:xfrm>
            <a:off x="5676181" y="185253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44"/>
          <p:cNvSpPr txBox="1"/>
          <p:nvPr>
            <p:ph idx="2" type="body"/>
          </p:nvPr>
        </p:nvSpPr>
        <p:spPr>
          <a:xfrm>
            <a:off x="5676181" y="398382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44"/>
          <p:cNvSpPr txBox="1"/>
          <p:nvPr>
            <p:ph idx="3" type="body"/>
          </p:nvPr>
        </p:nvSpPr>
        <p:spPr>
          <a:xfrm>
            <a:off x="5676181" y="273427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44"/>
          <p:cNvSpPr txBox="1"/>
          <p:nvPr>
            <p:ph idx="4" type="body"/>
          </p:nvPr>
        </p:nvSpPr>
        <p:spPr>
          <a:xfrm>
            <a:off x="5676181" y="486556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44"/>
          <p:cNvSpPr/>
          <p:nvPr>
            <p:ph idx="5" type="pic"/>
          </p:nvPr>
        </p:nvSpPr>
        <p:spPr>
          <a:xfrm>
            <a:off x="620713" y="1797094"/>
            <a:ext cx="4738687" cy="2042930"/>
          </a:xfrm>
          <a:prstGeom prst="rect">
            <a:avLst/>
          </a:prstGeom>
          <a:solidFill>
            <a:srgbClr val="D8D8D8"/>
          </a:solidFill>
          <a:ln>
            <a:noFill/>
          </a:ln>
        </p:spPr>
      </p:sp>
      <p:sp>
        <p:nvSpPr>
          <p:cNvPr id="102" name="Google Shape;102;p44"/>
          <p:cNvSpPr/>
          <p:nvPr>
            <p:ph idx="6" type="pic"/>
          </p:nvPr>
        </p:nvSpPr>
        <p:spPr>
          <a:xfrm>
            <a:off x="620712" y="3960479"/>
            <a:ext cx="4738687" cy="2042930"/>
          </a:xfrm>
          <a:prstGeom prst="rect">
            <a:avLst/>
          </a:prstGeom>
          <a:solidFill>
            <a:srgbClr val="D8D8D8"/>
          </a:solidFill>
          <a:ln>
            <a:noFill/>
          </a:ln>
        </p:spPr>
      </p:sp>
      <p:sp>
        <p:nvSpPr>
          <p:cNvPr id="103" name="Google Shape;103;p44"/>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Two Images">
  <p:cSld name="Slide Title Right Two Images">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45"/>
          <p:cNvSpPr txBox="1"/>
          <p:nvPr>
            <p:ph type="title"/>
          </p:nvPr>
        </p:nvSpPr>
        <p:spPr>
          <a:xfrm>
            <a:off x="740227" y="578197"/>
            <a:ext cx="10613572"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 name="Google Shape;106;p45"/>
          <p:cNvSpPr txBox="1"/>
          <p:nvPr>
            <p:ph idx="1" type="body"/>
          </p:nvPr>
        </p:nvSpPr>
        <p:spPr>
          <a:xfrm>
            <a:off x="647904" y="184917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45"/>
          <p:cNvSpPr txBox="1"/>
          <p:nvPr>
            <p:ph idx="2" type="body"/>
          </p:nvPr>
        </p:nvSpPr>
        <p:spPr>
          <a:xfrm>
            <a:off x="647904" y="398046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45"/>
          <p:cNvSpPr txBox="1"/>
          <p:nvPr>
            <p:ph idx="3" type="body"/>
          </p:nvPr>
        </p:nvSpPr>
        <p:spPr>
          <a:xfrm>
            <a:off x="647904" y="273091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45"/>
          <p:cNvSpPr txBox="1"/>
          <p:nvPr>
            <p:ph idx="4" type="body"/>
          </p:nvPr>
        </p:nvSpPr>
        <p:spPr>
          <a:xfrm>
            <a:off x="647904" y="486220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45"/>
          <p:cNvSpPr/>
          <p:nvPr>
            <p:ph idx="5" type="pic"/>
          </p:nvPr>
        </p:nvSpPr>
        <p:spPr>
          <a:xfrm>
            <a:off x="6615113" y="1817080"/>
            <a:ext cx="4738687" cy="2042930"/>
          </a:xfrm>
          <a:prstGeom prst="rect">
            <a:avLst/>
          </a:prstGeom>
          <a:solidFill>
            <a:srgbClr val="D8D8D8"/>
          </a:solidFill>
          <a:ln>
            <a:noFill/>
          </a:ln>
        </p:spPr>
      </p:sp>
      <p:sp>
        <p:nvSpPr>
          <p:cNvPr id="111" name="Google Shape;111;p45"/>
          <p:cNvSpPr/>
          <p:nvPr>
            <p:ph idx="6" type="pic"/>
          </p:nvPr>
        </p:nvSpPr>
        <p:spPr>
          <a:xfrm>
            <a:off x="6615112" y="3980465"/>
            <a:ext cx="4738687" cy="2042930"/>
          </a:xfrm>
          <a:prstGeom prst="rect">
            <a:avLst/>
          </a:prstGeom>
          <a:solidFill>
            <a:srgbClr val="D8D8D8"/>
          </a:solidFill>
          <a:ln>
            <a:noFill/>
          </a:ln>
        </p:spPr>
      </p:sp>
      <p:sp>
        <p:nvSpPr>
          <p:cNvPr id="112" name="Google Shape;112;p45"/>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Single Image">
  <p:cSld name="Slide Title Right Single Image">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46"/>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 name="Google Shape;115;p46"/>
          <p:cNvSpPr txBox="1"/>
          <p:nvPr>
            <p:ph idx="1" type="body"/>
          </p:nvPr>
        </p:nvSpPr>
        <p:spPr>
          <a:xfrm>
            <a:off x="612875" y="193677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46"/>
          <p:cNvSpPr txBox="1"/>
          <p:nvPr>
            <p:ph idx="2" type="body"/>
          </p:nvPr>
        </p:nvSpPr>
        <p:spPr>
          <a:xfrm>
            <a:off x="612875" y="2818518"/>
            <a:ext cx="5579645" cy="2910854"/>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46"/>
          <p:cNvSpPr/>
          <p:nvPr>
            <p:ph idx="3" type="pic"/>
          </p:nvPr>
        </p:nvSpPr>
        <p:spPr>
          <a:xfrm>
            <a:off x="6615113" y="1969241"/>
            <a:ext cx="4738687" cy="3760131"/>
          </a:xfrm>
          <a:prstGeom prst="rect">
            <a:avLst/>
          </a:prstGeom>
          <a:solidFill>
            <a:srgbClr val="D8D8D8"/>
          </a:solidFill>
          <a:ln>
            <a:noFill/>
          </a:ln>
        </p:spPr>
      </p:sp>
      <p:sp>
        <p:nvSpPr>
          <p:cNvPr id="118" name="Google Shape;118;p46"/>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Chart/Graph">
  <p:cSld name="Slide Title Left Chart/Graph">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47"/>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1" name="Google Shape;121;p47"/>
          <p:cNvSpPr/>
          <p:nvPr>
            <p:ph idx="2" type="chart"/>
          </p:nvPr>
        </p:nvSpPr>
        <p:spPr>
          <a:xfrm>
            <a:off x="681038" y="1936750"/>
            <a:ext cx="6024562" cy="3890309"/>
          </a:xfrm>
          <a:prstGeom prst="rect">
            <a:avLst/>
          </a:prstGeom>
          <a:solidFill>
            <a:srgbClr val="D8D8D8"/>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lvl="1"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47"/>
          <p:cNvSpPr txBox="1"/>
          <p:nvPr>
            <p:ph idx="1" type="body"/>
          </p:nvPr>
        </p:nvSpPr>
        <p:spPr>
          <a:xfrm>
            <a:off x="7297271" y="1936750"/>
            <a:ext cx="4056529"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47"/>
          <p:cNvSpPr txBox="1"/>
          <p:nvPr>
            <p:ph idx="3" type="body"/>
          </p:nvPr>
        </p:nvSpPr>
        <p:spPr>
          <a:xfrm>
            <a:off x="7297271" y="2818493"/>
            <a:ext cx="4056529" cy="30085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4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Chart/Graph">
  <p:cSld name="Slide Title Right Chart/Graph">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48"/>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 name="Google Shape;127;p48"/>
          <p:cNvSpPr/>
          <p:nvPr>
            <p:ph idx="2" type="chart"/>
          </p:nvPr>
        </p:nvSpPr>
        <p:spPr>
          <a:xfrm>
            <a:off x="5329238" y="1936750"/>
            <a:ext cx="6024562" cy="3890309"/>
          </a:xfrm>
          <a:prstGeom prst="rect">
            <a:avLst/>
          </a:prstGeom>
          <a:solidFill>
            <a:srgbClr val="D8D8D8"/>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lvl="1"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48"/>
          <p:cNvSpPr txBox="1"/>
          <p:nvPr>
            <p:ph idx="1" type="body"/>
          </p:nvPr>
        </p:nvSpPr>
        <p:spPr>
          <a:xfrm>
            <a:off x="681038" y="1936750"/>
            <a:ext cx="4056529"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48"/>
          <p:cNvSpPr txBox="1"/>
          <p:nvPr>
            <p:ph idx="3" type="body"/>
          </p:nvPr>
        </p:nvSpPr>
        <p:spPr>
          <a:xfrm>
            <a:off x="681038" y="2818493"/>
            <a:ext cx="4056529" cy="30085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4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Blue">
  <p:cSld name="Thank You Blue">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49"/>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3" name="Google Shape;133;p49"/>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range">
  <p:cSld name="Thank You Orange">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50"/>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 name="Google Shape;136;p50"/>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Blue">
  <p:cSld name="Great Minds Blue">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Cloud">
  <p:cSld name="Great Minds Cloud">
    <p:bg>
      <p:bgPr>
        <a:blipFill>
          <a:blip r:embed="rId2">
            <a:alphaModFix/>
          </a:blip>
          <a:stretch>
            <a:fillRect/>
          </a:stretch>
        </a:blipFill>
      </p:bgPr>
    </p:bg>
    <p:spTree>
      <p:nvGrpSpPr>
        <p:cNvPr id="138" name="Shape 1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2-Column Subheads">
  <p:cSld name="Slide Title 2-Column Subheads">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26"/>
          <p:cNvSpPr txBox="1"/>
          <p:nvPr>
            <p:ph type="title"/>
          </p:nvPr>
        </p:nvSpPr>
        <p:spPr>
          <a:xfrm>
            <a:off x="740227" y="578197"/>
            <a:ext cx="10711548"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26"/>
          <p:cNvSpPr txBox="1"/>
          <p:nvPr>
            <p:ph idx="1" type="body"/>
          </p:nvPr>
        </p:nvSpPr>
        <p:spPr>
          <a:xfrm>
            <a:off x="740227"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26"/>
          <p:cNvSpPr txBox="1"/>
          <p:nvPr>
            <p:ph idx="2" type="body"/>
          </p:nvPr>
        </p:nvSpPr>
        <p:spPr>
          <a:xfrm>
            <a:off x="740227" y="3016907"/>
            <a:ext cx="5056416" cy="232253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26"/>
          <p:cNvSpPr txBox="1"/>
          <p:nvPr>
            <p:ph idx="3" type="body"/>
          </p:nvPr>
        </p:nvSpPr>
        <p:spPr>
          <a:xfrm>
            <a:off x="6395359"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26"/>
          <p:cNvSpPr txBox="1"/>
          <p:nvPr>
            <p:ph idx="4" type="body"/>
          </p:nvPr>
        </p:nvSpPr>
        <p:spPr>
          <a:xfrm>
            <a:off x="6395359" y="3016907"/>
            <a:ext cx="5056416" cy="232253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26"/>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Blue Image">
  <p:cSld name="Great Minds Blue Image">
    <p:bg>
      <p:bgPr>
        <a:blipFill>
          <a:blip r:embed="rId2">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Orange Image">
  <p:cSld name="Great Minds Orange Image">
    <p:bg>
      <p:bgPr>
        <a:blipFill>
          <a:blip r:embed="rId2">
            <a:alphaModFix/>
          </a:blip>
          <a:stretch>
            <a:fillRect/>
          </a:stretch>
        </a:blipFill>
      </p:bgPr>
    </p:bg>
    <p:spTree>
      <p:nvGrpSpPr>
        <p:cNvPr id="140" name="Shape 14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Cloud Image">
  <p:cSld name="Great Minds Cloud Image">
    <p:bg>
      <p:bgPr>
        <a:blipFill>
          <a:blip r:embed="rId2">
            <a:alphaModFix/>
          </a:blip>
          <a:stretch>
            <a:fillRect/>
          </a:stretch>
        </a:blipFill>
      </p:bgPr>
    </p:bg>
    <p:spTree>
      <p:nvGrpSpPr>
        <p:cNvPr id="141" name="Shape 1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2-Column Bullets">
  <p:cSld name="Slide Title 2-Column Bullets">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27"/>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27"/>
          <p:cNvSpPr txBox="1"/>
          <p:nvPr>
            <p:ph idx="1" type="body"/>
          </p:nvPr>
        </p:nvSpPr>
        <p:spPr>
          <a:xfrm>
            <a:off x="740227"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27"/>
          <p:cNvSpPr txBox="1"/>
          <p:nvPr>
            <p:ph idx="2" type="body"/>
          </p:nvPr>
        </p:nvSpPr>
        <p:spPr>
          <a:xfrm>
            <a:off x="740227" y="3016907"/>
            <a:ext cx="5056416" cy="232253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0E1744"/>
              </a:buClr>
              <a:buSzPts val="2000"/>
              <a:buFont typeface="Courier New"/>
              <a:buChar char="o"/>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27"/>
          <p:cNvSpPr txBox="1"/>
          <p:nvPr>
            <p:ph idx="3" type="body"/>
          </p:nvPr>
        </p:nvSpPr>
        <p:spPr>
          <a:xfrm>
            <a:off x="6395359"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27"/>
          <p:cNvSpPr txBox="1"/>
          <p:nvPr>
            <p:ph idx="4" type="body"/>
          </p:nvPr>
        </p:nvSpPr>
        <p:spPr>
          <a:xfrm>
            <a:off x="6395359" y="3016907"/>
            <a:ext cx="5056416" cy="232253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0E1744"/>
              </a:buClr>
              <a:buSzPts val="2000"/>
              <a:buFont typeface="Courier New"/>
              <a:buChar char="o"/>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2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Centered Image">
  <p:cSld name="Slide Title Centered Image">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28"/>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p28"/>
          <p:cNvSpPr txBox="1"/>
          <p:nvPr>
            <p:ph idx="1" type="body"/>
          </p:nvPr>
        </p:nvSpPr>
        <p:spPr>
          <a:xfrm>
            <a:off x="680652" y="5463998"/>
            <a:ext cx="10673148" cy="5876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28"/>
          <p:cNvSpPr/>
          <p:nvPr>
            <p:ph idx="2" type="pic"/>
          </p:nvPr>
        </p:nvSpPr>
        <p:spPr>
          <a:xfrm>
            <a:off x="680653" y="1969241"/>
            <a:ext cx="10673148" cy="3190071"/>
          </a:xfrm>
          <a:prstGeom prst="rect">
            <a:avLst/>
          </a:prstGeom>
          <a:solidFill>
            <a:srgbClr val="D8D8D8"/>
          </a:solidFill>
          <a:ln>
            <a:noFill/>
          </a:ln>
        </p:spPr>
      </p:sp>
      <p:sp>
        <p:nvSpPr>
          <p:cNvPr id="39" name="Google Shape;39;p2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Single Image">
  <p:cSld name="Slide Title Left Single Image">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29"/>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Google Shape;42;p29"/>
          <p:cNvSpPr txBox="1"/>
          <p:nvPr>
            <p:ph idx="1" type="body"/>
          </p:nvPr>
        </p:nvSpPr>
        <p:spPr>
          <a:xfrm>
            <a:off x="5774154" y="1928553"/>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29"/>
          <p:cNvSpPr txBox="1"/>
          <p:nvPr>
            <p:ph idx="2" type="body"/>
          </p:nvPr>
        </p:nvSpPr>
        <p:spPr>
          <a:xfrm>
            <a:off x="5774154" y="2810296"/>
            <a:ext cx="5579645" cy="287838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29"/>
          <p:cNvSpPr/>
          <p:nvPr>
            <p:ph idx="3" type="pic"/>
          </p:nvPr>
        </p:nvSpPr>
        <p:spPr>
          <a:xfrm>
            <a:off x="620713" y="1928553"/>
            <a:ext cx="4738687" cy="3760131"/>
          </a:xfrm>
          <a:prstGeom prst="rect">
            <a:avLst/>
          </a:prstGeom>
          <a:solidFill>
            <a:srgbClr val="D8D8D8"/>
          </a:solidFill>
          <a:ln>
            <a:noFill/>
          </a:ln>
        </p:spPr>
      </p:sp>
      <p:sp>
        <p:nvSpPr>
          <p:cNvPr id="45" name="Google Shape;45;p29"/>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Orange">
  <p:cSld name="Great Minds Orange">
    <p:bg>
      <p:bgPr>
        <a:blipFill>
          <a:blip r:embed="rId2">
            <a:alphaModFix/>
          </a:blip>
          <a:stretch>
            <a:fillRect/>
          </a:stretch>
        </a:blipFill>
      </p:bgPr>
    </p:bg>
    <p:spTree>
      <p:nvGrpSpPr>
        <p:cNvPr id="46" name="Shape 4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loud">
  <p:cSld name="Thank You Cloud">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30"/>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30"/>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Blue">
  <p:cSld name="Presentation Title Blue">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32"/>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32"/>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3" name="Google Shape;53;p32"/>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34" Type="http://schemas.openxmlformats.org/officeDocument/2006/relationships/theme" Target="../theme/theme2.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ote.illinois.edu/cote-portal-acces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sce.education.illinois.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appserv7.admin.uillinois.edu/FormBuilderSurvey/Survey/6fcca4c2-7618-4bad-8da8-af1700999620/Surve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mailto:stalbott@illinois.edu" TargetMode="External"/><Relationship Id="rId4" Type="http://schemas.openxmlformats.org/officeDocument/2006/relationships/hyperlink" Target="mailto:info@cote.Illinois.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lang="en-US"/>
              <a:t>Professional Education Sequence (PES) Induction</a:t>
            </a:r>
            <a:endParaRPr/>
          </a:p>
        </p:txBody>
      </p:sp>
      <p:sp>
        <p:nvSpPr>
          <p:cNvPr id="147" name="Google Shape;147;p1"/>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i="1" lang="en-US" sz="4400"/>
              <a:t>Elementary Education</a:t>
            </a:r>
            <a:endParaRPr/>
          </a:p>
        </p:txBody>
      </p:sp>
      <p:sp>
        <p:nvSpPr>
          <p:cNvPr id="148" name="Google Shape;148;p1"/>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a:t>March 5</a:t>
            </a:r>
            <a:r>
              <a:rPr baseline="30000" lang="en-US"/>
              <a:t>th</a:t>
            </a:r>
            <a:r>
              <a:rPr lang="en-US"/>
              <a:t>,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8"/>
          <p:cNvSpPr txBox="1"/>
          <p:nvPr>
            <p:ph type="title"/>
          </p:nvPr>
        </p:nvSpPr>
        <p:spPr>
          <a:xfrm>
            <a:off x="740227" y="702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Junior Year Visual - Fall</a:t>
            </a:r>
            <a:endParaRPr sz="2300"/>
          </a:p>
        </p:txBody>
      </p:sp>
      <p:pic>
        <p:nvPicPr>
          <p:cNvPr id="213" name="Google Shape;213;p58"/>
          <p:cNvPicPr preferRelativeResize="0"/>
          <p:nvPr/>
        </p:nvPicPr>
        <p:blipFill rotWithShape="1">
          <a:blip r:embed="rId3">
            <a:alphaModFix/>
          </a:blip>
          <a:srcRect b="0" l="0" r="0" t="0"/>
          <a:stretch/>
        </p:blipFill>
        <p:spPr>
          <a:xfrm>
            <a:off x="1556313" y="1467473"/>
            <a:ext cx="9079328" cy="43846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9"/>
          <p:cNvSpPr txBox="1"/>
          <p:nvPr>
            <p:ph type="title"/>
          </p:nvPr>
        </p:nvSpPr>
        <p:spPr>
          <a:xfrm>
            <a:off x="740227" y="702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Junior Year Visual - Spring</a:t>
            </a:r>
            <a:endParaRPr sz="2300"/>
          </a:p>
        </p:txBody>
      </p:sp>
      <p:pic>
        <p:nvPicPr>
          <p:cNvPr id="219" name="Google Shape;219;p59"/>
          <p:cNvPicPr preferRelativeResize="0"/>
          <p:nvPr/>
        </p:nvPicPr>
        <p:blipFill rotWithShape="1">
          <a:blip r:embed="rId3">
            <a:alphaModFix/>
          </a:blip>
          <a:srcRect b="0" l="0" r="0" t="0"/>
          <a:stretch/>
        </p:blipFill>
        <p:spPr>
          <a:xfrm>
            <a:off x="1919206" y="1477284"/>
            <a:ext cx="8353588" cy="47870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7"/>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CoTE Website – The Portal </a:t>
            </a:r>
            <a:endParaRPr/>
          </a:p>
        </p:txBody>
      </p:sp>
      <p:sp>
        <p:nvSpPr>
          <p:cNvPr id="225" name="Google Shape;225;p7"/>
          <p:cNvSpPr txBox="1"/>
          <p:nvPr>
            <p:ph idx="4" type="body"/>
          </p:nvPr>
        </p:nvSpPr>
        <p:spPr>
          <a:xfrm>
            <a:off x="740227" y="2379518"/>
            <a:ext cx="10711548" cy="359151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The CoTE website deals with licensure, field-related requirements, and documentation. Please bookmark it and refer to it frequently when you have questions. </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Licensure information</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Time sheets</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Evaluations</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Required Trainings</a:t>
            </a:r>
            <a:endParaRPr/>
          </a:p>
          <a:p>
            <a:pPr indent="-190500" lvl="0" marL="342900" rtl="0" algn="l">
              <a:lnSpc>
                <a:spcPct val="90000"/>
              </a:lnSpc>
              <a:spcBef>
                <a:spcPts val="1000"/>
              </a:spcBef>
              <a:spcAft>
                <a:spcPts val="0"/>
              </a:spcAft>
              <a:buClr>
                <a:srgbClr val="0E1744"/>
              </a:buClr>
              <a:buSzPts val="2400"/>
              <a:buFont typeface="Arial"/>
              <a:buNone/>
            </a:pPr>
            <a:r>
              <a:rPr b="1" lang="en-US" sz="2400">
                <a:solidFill>
                  <a:srgbClr val="FF5B13"/>
                </a:solidFill>
              </a:rPr>
              <a:t>*You must complete the required trainings in your CoTE portal to be able to register for FA26 PES classes. </a:t>
            </a:r>
            <a:endParaRPr b="1" sz="2400">
              <a:solidFill>
                <a:srgbClr val="FF5B13"/>
              </a:solidFill>
            </a:endParaRPr>
          </a:p>
          <a:p>
            <a:pPr indent="0" lvl="1" marL="685800" rtl="0" algn="l">
              <a:lnSpc>
                <a:spcPct val="90000"/>
              </a:lnSpc>
              <a:spcBef>
                <a:spcPts val="500"/>
              </a:spcBef>
              <a:spcAft>
                <a:spcPts val="0"/>
              </a:spcAft>
              <a:buClr>
                <a:srgbClr val="FF5B13"/>
              </a:buClr>
              <a:buSzPts val="2400"/>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
        <p:nvSpPr>
          <p:cNvPr id="226" name="Google Shape;226;p7"/>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https://cote.Illinois.edu/cote-portal-access</a:t>
            </a:r>
            <a:r>
              <a:rPr b="1" i="0" lang="en-US" sz="2400" u="none" cap="none" strike="noStrike">
                <a:solidFill>
                  <a:srgbClr val="FF5B13"/>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rgbClr val="0E1744"/>
              </a:buClr>
              <a:buSzPts val="2400"/>
              <a:buFont typeface="Arial"/>
              <a:buNone/>
            </a:pPr>
            <a:r>
              <a:t/>
            </a:r>
            <a:endParaRPr b="1" i="0" sz="2400" u="none" cap="none" strike="noStrike">
              <a:solidFill>
                <a:srgbClr val="FF0000"/>
              </a:solidFill>
              <a:latin typeface="Arial"/>
              <a:ea typeface="Arial"/>
              <a:cs typeface="Arial"/>
              <a:sym typeface="Arial"/>
            </a:endParaRPr>
          </a:p>
          <a:p>
            <a:pPr indent="0" lvl="1" marL="6858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a:p>
            <a:pPr indent="-190500" lvl="1" marL="10287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8"/>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Licensure Requirements</a:t>
            </a:r>
            <a:endParaRPr/>
          </a:p>
        </p:txBody>
      </p:sp>
      <p:sp>
        <p:nvSpPr>
          <p:cNvPr id="232" name="Google Shape;232;p8"/>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fontScale="92500" lnSpcReduction="10000"/>
          </a:bodyPr>
          <a:lstStyle/>
          <a:p>
            <a:pPr indent="-331470" lvl="0" marL="342900" rtl="0" algn="l">
              <a:lnSpc>
                <a:spcPct val="90000"/>
              </a:lnSpc>
              <a:spcBef>
                <a:spcPts val="0"/>
              </a:spcBef>
              <a:spcAft>
                <a:spcPts val="0"/>
              </a:spcAft>
              <a:buClr>
                <a:srgbClr val="0E1744"/>
              </a:buClr>
              <a:buSzPct val="100000"/>
              <a:buFont typeface="Arial"/>
              <a:buChar char="•"/>
            </a:pPr>
            <a:r>
              <a:rPr lang="en-US" sz="2400"/>
              <a:t>ELED Licensure: Grades 1-6</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You must </a:t>
            </a:r>
            <a:r>
              <a:rPr lang="en-US" sz="2400"/>
              <a:t>continue to monitor your email and review the CoTE website for up-to-date requirements</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C- o</a:t>
            </a:r>
            <a:r>
              <a:rPr lang="en-US" sz="2400"/>
              <a:t>r higher necessary for all qualifying coursework</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Students must take and pass </a:t>
            </a:r>
            <a:r>
              <a:rPr lang="en-US" sz="2400"/>
              <a:t>their</a:t>
            </a:r>
            <a:r>
              <a:rPr lang="en-US" sz="2400">
                <a:solidFill>
                  <a:srgbClr val="0E1744"/>
                </a:solidFill>
              </a:rPr>
              <a:t> content exam(s) prior to student teaching</a:t>
            </a:r>
            <a:endParaRPr/>
          </a:p>
          <a:p>
            <a:pPr indent="-331469"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CoTE has access to study resources/vouchers  </a:t>
            </a:r>
            <a:endParaRPr/>
          </a:p>
          <a:p>
            <a:pPr indent="-190500" lvl="0" marL="342900" rtl="0" algn="l">
              <a:lnSpc>
                <a:spcPct val="90000"/>
              </a:lnSpc>
              <a:spcBef>
                <a:spcPts val="1000"/>
              </a:spcBef>
              <a:spcAft>
                <a:spcPts val="0"/>
              </a:spcAft>
              <a:buClr>
                <a:srgbClr val="0E1744"/>
              </a:buClr>
              <a:buSzPct val="1000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19050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9"/>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Endorsements</a:t>
            </a:r>
            <a:endParaRPr/>
          </a:p>
        </p:txBody>
      </p:sp>
      <p:sp>
        <p:nvSpPr>
          <p:cNvPr id="238" name="Google Shape;238;p9"/>
          <p:cNvSpPr txBox="1"/>
          <p:nvPr>
            <p:ph idx="1" type="body"/>
          </p:nvPr>
        </p:nvSpPr>
        <p:spPr>
          <a:xfrm>
            <a:off x="755109"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t>ESL</a:t>
            </a:r>
            <a:endParaRPr/>
          </a:p>
        </p:txBody>
      </p:sp>
      <p:sp>
        <p:nvSpPr>
          <p:cNvPr id="239" name="Google Shape;239;p9"/>
          <p:cNvSpPr txBox="1"/>
          <p:nvPr>
            <p:ph idx="2" type="body"/>
          </p:nvPr>
        </p:nvSpPr>
        <p:spPr>
          <a:xfrm>
            <a:off x="755109" y="2358736"/>
            <a:ext cx="5056416" cy="250272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Courier New"/>
              <a:buChar char="o"/>
            </a:pPr>
            <a:r>
              <a:rPr lang="en-US" sz="2400"/>
              <a:t>18 credit hours from specific coursework</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5 course areas</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100 clinical clock hours in an ESL classroom</a:t>
            </a:r>
            <a:endParaRPr/>
          </a:p>
        </p:txBody>
      </p:sp>
      <p:sp>
        <p:nvSpPr>
          <p:cNvPr id="240" name="Google Shape;240;p9"/>
          <p:cNvSpPr txBox="1"/>
          <p:nvPr>
            <p:ph idx="3" type="body"/>
          </p:nvPr>
        </p:nvSpPr>
        <p:spPr>
          <a:xfrm>
            <a:off x="6410241"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solidFill>
                  <a:srgbClr val="FF5B13"/>
                </a:solidFill>
              </a:rPr>
              <a:t>BILINGUAL</a:t>
            </a:r>
            <a:endParaRPr/>
          </a:p>
        </p:txBody>
      </p:sp>
      <p:sp>
        <p:nvSpPr>
          <p:cNvPr id="241" name="Google Shape;241;p9"/>
          <p:cNvSpPr txBox="1"/>
          <p:nvPr>
            <p:ph idx="4" type="body"/>
          </p:nvPr>
        </p:nvSpPr>
        <p:spPr>
          <a:xfrm>
            <a:off x="6410241" y="2358735"/>
            <a:ext cx="5056416" cy="2502725"/>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rgbClr val="0E1744"/>
              </a:buClr>
              <a:buSzPct val="100000"/>
              <a:buFont typeface="Courier New"/>
              <a:buChar char="o"/>
            </a:pPr>
            <a:r>
              <a:rPr lang="en-US" sz="2400"/>
              <a:t>18 credit hours from specific coursework</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5 course areas</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100 clinical clock hours in a Bilingual classroom</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Passing applicable Proficiency Test OR holding the Seal of Biliteracy </a:t>
            </a:r>
            <a:endParaRPr/>
          </a:p>
        </p:txBody>
      </p:sp>
      <p:sp>
        <p:nvSpPr>
          <p:cNvPr id="242" name="Google Shape;242;p9"/>
          <p:cNvSpPr txBox="1"/>
          <p:nvPr/>
        </p:nvSpPr>
        <p:spPr>
          <a:xfrm>
            <a:off x="755108" y="5060453"/>
            <a:ext cx="10711549"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2600"/>
              <a:buFont typeface="Arial"/>
              <a:buNone/>
            </a:pPr>
            <a:r>
              <a:rPr b="1" i="1" lang="en-US" sz="2600" u="none" cap="none" strike="noStrike">
                <a:solidFill>
                  <a:srgbClr val="FF5B13"/>
                </a:solidFill>
                <a:latin typeface="Arial"/>
                <a:ea typeface="Arial"/>
                <a:cs typeface="Arial"/>
                <a:sym typeface="Arial"/>
              </a:rPr>
              <a:t>Talk to your advisor about how to fit endorsement classes into your schedule!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0"/>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4400"/>
              <a:t>School and Community Experiences (SCE)</a:t>
            </a:r>
            <a:endParaRPr/>
          </a:p>
        </p:txBody>
      </p:sp>
      <p:sp>
        <p:nvSpPr>
          <p:cNvPr id="248" name="Google Shape;248;p10"/>
          <p:cNvSpPr txBox="1"/>
          <p:nvPr>
            <p:ph idx="4" type="body"/>
          </p:nvPr>
        </p:nvSpPr>
        <p:spPr>
          <a:xfrm>
            <a:off x="740227" y="2168791"/>
            <a:ext cx="10711548" cy="33443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None/>
            </a:pPr>
            <a:r>
              <a:rPr b="1" lang="en-US" sz="3200">
                <a:solidFill>
                  <a:srgbClr val="FF0000"/>
                </a:solidFill>
              </a:rPr>
              <a:t>SCE Staff:</a:t>
            </a:r>
            <a:endParaRPr/>
          </a:p>
          <a:p>
            <a:pPr indent="-342900" lvl="0" marL="342900" rtl="0" algn="l">
              <a:lnSpc>
                <a:spcPct val="90000"/>
              </a:lnSpc>
              <a:spcBef>
                <a:spcPts val="1000"/>
              </a:spcBef>
              <a:spcAft>
                <a:spcPts val="0"/>
              </a:spcAft>
              <a:buClr>
                <a:srgbClr val="0E1744"/>
              </a:buClr>
              <a:buSzPts val="2800"/>
              <a:buFont typeface="Arial"/>
              <a:buChar char="•"/>
            </a:pPr>
            <a:r>
              <a:rPr lang="en-US" sz="2800"/>
              <a:t>Dr. Cara Gutzmer, Director</a:t>
            </a:r>
            <a:endParaRPr/>
          </a:p>
          <a:p>
            <a:pPr indent="-342900" lvl="0" marL="342900" rtl="0" algn="l">
              <a:lnSpc>
                <a:spcPct val="90000"/>
              </a:lnSpc>
              <a:spcBef>
                <a:spcPts val="1000"/>
              </a:spcBef>
              <a:spcAft>
                <a:spcPts val="0"/>
              </a:spcAft>
              <a:buClr>
                <a:srgbClr val="0E1744"/>
              </a:buClr>
              <a:buSzPts val="2800"/>
              <a:buFont typeface="Arial"/>
              <a:buChar char="•"/>
            </a:pPr>
            <a:r>
              <a:rPr lang="en-US" sz="2800"/>
              <a:t>Sue Talbott, Clinical Experiences Specialist</a:t>
            </a:r>
            <a:endParaRPr/>
          </a:p>
          <a:p>
            <a:pPr indent="-342900" lvl="0" marL="342900" rtl="0" algn="l">
              <a:lnSpc>
                <a:spcPct val="90000"/>
              </a:lnSpc>
              <a:spcBef>
                <a:spcPts val="1000"/>
              </a:spcBef>
              <a:spcAft>
                <a:spcPts val="0"/>
              </a:spcAft>
              <a:buClr>
                <a:srgbClr val="0E1744"/>
              </a:buClr>
              <a:buSzPts val="2800"/>
              <a:buFont typeface="Arial"/>
              <a:buChar char="•"/>
            </a:pPr>
            <a:r>
              <a:rPr lang="en-US" sz="2800"/>
              <a:t>Danielle Galardy, Office Manager</a:t>
            </a:r>
            <a:endParaRPr/>
          </a:p>
          <a:p>
            <a:pPr indent="0" lvl="1" marL="685800" rtl="0" algn="l">
              <a:lnSpc>
                <a:spcPct val="90000"/>
              </a:lnSpc>
              <a:spcBef>
                <a:spcPts val="500"/>
              </a:spcBef>
              <a:spcAft>
                <a:spcPts val="0"/>
              </a:spcAft>
              <a:buClr>
                <a:srgbClr val="FF5B13"/>
              </a:buClr>
              <a:buSzPts val="2400"/>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1"/>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SCE Website</a:t>
            </a:r>
            <a:endParaRPr/>
          </a:p>
        </p:txBody>
      </p:sp>
      <p:sp>
        <p:nvSpPr>
          <p:cNvPr id="254" name="Google Shape;254;p11"/>
          <p:cNvSpPr txBox="1"/>
          <p:nvPr>
            <p:ph idx="4" type="body"/>
          </p:nvPr>
        </p:nvSpPr>
        <p:spPr>
          <a:xfrm>
            <a:off x="740227" y="2379518"/>
            <a:ext cx="10711548" cy="3344388"/>
          </a:xfrm>
          <a:prstGeom prst="rect">
            <a:avLst/>
          </a:prstGeom>
          <a:noFill/>
          <a:ln>
            <a:noFill/>
          </a:ln>
        </p:spPr>
        <p:txBody>
          <a:bodyPr anchorCtr="0" anchor="t" bIns="45700" lIns="91425" spcFirstLastPara="1" rIns="91425" wrap="square" tIns="45700">
            <a:normAutofit lnSpcReduction="10000"/>
          </a:bodyPr>
          <a:lstStyle/>
          <a:p>
            <a:pPr indent="-331470" lvl="0" marL="342900" rtl="0" algn="l">
              <a:lnSpc>
                <a:spcPct val="90000"/>
              </a:lnSpc>
              <a:spcBef>
                <a:spcPts val="0"/>
              </a:spcBef>
              <a:spcAft>
                <a:spcPts val="0"/>
              </a:spcAft>
              <a:buClr>
                <a:srgbClr val="0E1744"/>
              </a:buClr>
              <a:buSzPts val="2400"/>
              <a:buFont typeface="Arial"/>
              <a:buChar char="•"/>
            </a:pPr>
            <a:r>
              <a:rPr lang="en-US" sz="2400"/>
              <a:t>The SCE website is for field placement information and clinical assignments. Please bookmark it and refer to it frequently when you have questions</a:t>
            </a:r>
            <a:endParaRPr/>
          </a:p>
          <a:p>
            <a:pPr indent="-331469"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Forms used in clinical experiences</a:t>
            </a:r>
            <a:endParaRPr/>
          </a:p>
          <a:p>
            <a:pPr indent="-331469"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Handbooks, timelines, guidelines</a:t>
            </a:r>
            <a:endParaRPr/>
          </a:p>
          <a:p>
            <a:pPr indent="-331469"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Professional Behavior Checklist</a:t>
            </a:r>
            <a:endParaRPr/>
          </a:p>
          <a:p>
            <a:pPr indent="-331469"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Information for cooperating teachers, supervisors, and students pertaining to clinical experiences</a:t>
            </a:r>
            <a:endParaRPr/>
          </a:p>
          <a:p>
            <a:pPr indent="-331469"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Links to presentations and other resources</a:t>
            </a:r>
            <a:endParaRPr/>
          </a:p>
          <a:p>
            <a:pPr indent="-190500" lvl="0" marL="342900" rtl="0" algn="l">
              <a:lnSpc>
                <a:spcPct val="90000"/>
              </a:lnSpc>
              <a:spcBef>
                <a:spcPts val="1000"/>
              </a:spcBef>
              <a:spcAft>
                <a:spcPts val="0"/>
              </a:spcAft>
              <a:buClr>
                <a:srgbClr val="0E1744"/>
              </a:buClr>
              <a:buSzPts val="24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ts val="2400"/>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
        <p:nvSpPr>
          <p:cNvPr id="255" name="Google Shape;255;p11"/>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https://sce.education.Illinois.edu</a:t>
            </a:r>
            <a:r>
              <a:rPr b="1" i="0" lang="en-US" sz="2400" u="none" cap="none" strike="noStrike">
                <a:solidFill>
                  <a:srgbClr val="FF5B13"/>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rgbClr val="0E1744"/>
              </a:buClr>
              <a:buSzPts val="2400"/>
              <a:buFont typeface="Arial"/>
              <a:buNone/>
            </a:pPr>
            <a:r>
              <a:t/>
            </a:r>
            <a:endParaRPr b="1" i="0" sz="2400" u="none" cap="none" strike="noStrike">
              <a:solidFill>
                <a:srgbClr val="FF0000"/>
              </a:solidFill>
              <a:latin typeface="Arial"/>
              <a:ea typeface="Arial"/>
              <a:cs typeface="Arial"/>
              <a:sym typeface="Arial"/>
            </a:endParaRPr>
          </a:p>
          <a:p>
            <a:pPr indent="0" lvl="1" marL="6858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a:p>
            <a:pPr indent="-190500" lvl="1" marL="10287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2"/>
          <p:cNvSpPr txBox="1"/>
          <p:nvPr>
            <p:ph type="title"/>
          </p:nvPr>
        </p:nvSpPr>
        <p:spPr>
          <a:xfrm>
            <a:off x="740227" y="495070"/>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Placements</a:t>
            </a:r>
            <a:endParaRPr/>
          </a:p>
        </p:txBody>
      </p:sp>
      <p:graphicFrame>
        <p:nvGraphicFramePr>
          <p:cNvPr id="261" name="Google Shape;261;p12"/>
          <p:cNvGraphicFramePr/>
          <p:nvPr/>
        </p:nvGraphicFramePr>
        <p:xfrm>
          <a:off x="806532" y="1405659"/>
          <a:ext cx="3000000" cy="3000000"/>
        </p:xfrm>
        <a:graphic>
          <a:graphicData uri="http://schemas.openxmlformats.org/drawingml/2006/table">
            <a:tbl>
              <a:tblPr bandRow="1" firstRow="1">
                <a:noFill/>
                <a:tableStyleId>{B905FBB6-D170-4549-A31E-845E1FD80AAE}</a:tableStyleId>
              </a:tblPr>
              <a:tblGrid>
                <a:gridCol w="2644725"/>
                <a:gridCol w="2644725"/>
                <a:gridCol w="2644725"/>
                <a:gridCol w="26447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One – Fall</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One – Spring</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Two – Fall</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Two – Spring</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STUDENT TEACHING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This placement is tied to your CI 405 class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Three hours per week, arranged by you and your cooperating teacher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Teach lessons, receive written feedback</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Other course assignments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EDPR 250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One full day – Tuesday OR Thursday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Teach two lessons, receive written feedback</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Other course assignments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EDPR 250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Two consecutive full days (M/T or W/Th)</a:t>
                      </a:r>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Supervisor observes a minimum of four lessons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Seminar at 8am on Fridays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EDPR 432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All day, every day!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Begins January 3, 2028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Supervisor observes a minimum of five lessons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Seminar arranged by supervisor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CI 407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Northern placements </a:t>
                      </a:r>
                      <a:endParaRPr sz="14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Student Teaching</a:t>
            </a:r>
            <a:endParaRPr/>
          </a:p>
        </p:txBody>
      </p:sp>
      <p:sp>
        <p:nvSpPr>
          <p:cNvPr id="267" name="Google Shape;267;p13"/>
          <p:cNvSpPr txBox="1"/>
          <p:nvPr>
            <p:ph idx="4" type="body"/>
          </p:nvPr>
        </p:nvSpPr>
        <p:spPr>
          <a:xfrm>
            <a:off x="740227" y="1787236"/>
            <a:ext cx="10711548" cy="4000499"/>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rgbClr val="0E1744"/>
              </a:buClr>
              <a:buSzPct val="100000"/>
              <a:buFont typeface="Arial"/>
              <a:buChar char="•"/>
            </a:pPr>
            <a:r>
              <a:rPr lang="en-US" sz="2400"/>
              <a:t>Option to teach locally or in northern suburbs/Chicago Public Schools</a:t>
            </a:r>
            <a:endParaRPr/>
          </a:p>
          <a:p>
            <a:pPr indent="-34290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Option to participate in Teach Abroad program</a:t>
            </a:r>
            <a:endParaRPr/>
          </a:p>
          <a:p>
            <a:pPr indent="-342900" lvl="0" marL="342900" rtl="0" algn="l">
              <a:lnSpc>
                <a:spcPct val="90000"/>
              </a:lnSpc>
              <a:spcBef>
                <a:spcPts val="1000"/>
              </a:spcBef>
              <a:spcAft>
                <a:spcPts val="0"/>
              </a:spcAft>
              <a:buClr>
                <a:srgbClr val="0E1744"/>
              </a:buClr>
              <a:buSzPct val="100000"/>
              <a:buFont typeface="Arial"/>
              <a:buChar char="•"/>
            </a:pPr>
            <a:r>
              <a:rPr b="1" lang="en-US" sz="2400"/>
              <a:t>You follow the calendar of your assigned district</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Your spring break may be different from UIUC’s</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 will begin your placement before UIUC classes begin</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 will have a few days off sprinkled in your experience (school holidays!)</a:t>
            </a:r>
            <a:endParaRPr/>
          </a:p>
          <a:p>
            <a:pPr indent="-342900" lvl="0" marL="342900" rtl="0" algn="l">
              <a:lnSpc>
                <a:spcPct val="90000"/>
              </a:lnSpc>
              <a:spcBef>
                <a:spcPts val="1000"/>
              </a:spcBef>
              <a:spcAft>
                <a:spcPts val="0"/>
              </a:spcAft>
              <a:buClr>
                <a:srgbClr val="0E1744"/>
              </a:buClr>
              <a:buSzPct val="100000"/>
              <a:buFont typeface="Arial"/>
              <a:buChar char="•"/>
            </a:pPr>
            <a:r>
              <a:rPr lang="en-US" sz="2400"/>
              <a:t>Most candidates have only two course requirements during student teaching</a:t>
            </a:r>
            <a:endParaRPr/>
          </a:p>
          <a:p>
            <a:pPr indent="-342900" lvl="1" marL="1028700" rtl="0" algn="l">
              <a:lnSpc>
                <a:spcPct val="90000"/>
              </a:lnSpc>
              <a:spcBef>
                <a:spcPts val="500"/>
              </a:spcBef>
              <a:spcAft>
                <a:spcPts val="0"/>
              </a:spcAft>
              <a:buClr>
                <a:srgbClr val="0E1744"/>
              </a:buClr>
              <a:buSzPct val="100000"/>
              <a:buFont typeface="Arial"/>
              <a:buChar char="•"/>
            </a:pPr>
            <a:r>
              <a:rPr lang="en-US" sz="2600">
                <a:solidFill>
                  <a:srgbClr val="0E1744"/>
                </a:solidFill>
              </a:rPr>
              <a:t>Seminar for EDPR 432 (arranged by supervisor)</a:t>
            </a:r>
            <a:endParaRPr/>
          </a:p>
          <a:p>
            <a:pPr indent="-342900" lvl="1" marL="1028700" rtl="0" algn="l">
              <a:lnSpc>
                <a:spcPct val="90000"/>
              </a:lnSpc>
              <a:spcBef>
                <a:spcPts val="500"/>
              </a:spcBef>
              <a:spcAft>
                <a:spcPts val="0"/>
              </a:spcAft>
              <a:buClr>
                <a:srgbClr val="0E1744"/>
              </a:buClr>
              <a:buSzPct val="100000"/>
              <a:buFont typeface="Arial"/>
              <a:buChar char="•"/>
            </a:pPr>
            <a:r>
              <a:rPr lang="en-US" sz="2600">
                <a:solidFill>
                  <a:srgbClr val="0E1744"/>
                </a:solidFill>
              </a:rPr>
              <a:t>CI 407 (online in evening)</a:t>
            </a:r>
            <a:endParaRPr/>
          </a:p>
          <a:p>
            <a:pPr indent="-342900" lvl="1" marL="1028700" rtl="0" algn="l">
              <a:lnSpc>
                <a:spcPct val="90000"/>
              </a:lnSpc>
              <a:spcBef>
                <a:spcPts val="500"/>
              </a:spcBef>
              <a:spcAft>
                <a:spcPts val="0"/>
              </a:spcAft>
              <a:buClr>
                <a:srgbClr val="FF5B13"/>
              </a:buClr>
              <a:buSzPct val="100000"/>
              <a:buFont typeface="Arial"/>
              <a:buChar char="•"/>
            </a:pPr>
            <a:r>
              <a:rPr b="1" lang="en-US" sz="2600"/>
              <a:t>Any additional classes must be approved by your advisor and SCE staff prior to Spring 2028 registration</a:t>
            </a:r>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20193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4"/>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Placement Application</a:t>
            </a:r>
            <a:endParaRPr/>
          </a:p>
        </p:txBody>
      </p:sp>
      <p:sp>
        <p:nvSpPr>
          <p:cNvPr id="273" name="Google Shape;273;p14"/>
          <p:cNvSpPr txBox="1"/>
          <p:nvPr>
            <p:ph idx="4" type="body"/>
          </p:nvPr>
        </p:nvSpPr>
        <p:spPr>
          <a:xfrm>
            <a:off x="740227" y="2660073"/>
            <a:ext cx="10711548" cy="2222166"/>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rgbClr val="0E1744"/>
              </a:buClr>
              <a:buSzPct val="108108"/>
              <a:buFont typeface="Arial"/>
              <a:buChar char="•"/>
            </a:pPr>
            <a:r>
              <a:rPr lang="en-US" sz="2400"/>
              <a:t>Due </a:t>
            </a:r>
            <a:r>
              <a:rPr b="1" lang="en-US" sz="2400"/>
              <a:t>March 27 at 5:00 pm</a:t>
            </a:r>
            <a:endParaRPr b="1" sz="2400"/>
          </a:p>
          <a:p>
            <a:pPr indent="-342900" lvl="0" marL="342900" rtl="0" algn="l">
              <a:lnSpc>
                <a:spcPct val="90000"/>
              </a:lnSpc>
              <a:spcBef>
                <a:spcPts val="1000"/>
              </a:spcBef>
              <a:spcAft>
                <a:spcPts val="0"/>
              </a:spcAft>
              <a:buClr>
                <a:srgbClr val="0E1744"/>
              </a:buClr>
              <a:buSzPct val="108108"/>
              <a:buFont typeface="Arial"/>
              <a:buChar char="•"/>
            </a:pPr>
            <a:r>
              <a:rPr lang="en-US" sz="2400">
                <a:solidFill>
                  <a:srgbClr val="0E1744"/>
                </a:solidFill>
              </a:rPr>
              <a:t>Look at grade level preferences carefully and think about what you want for student teaching</a:t>
            </a:r>
            <a:endParaRPr/>
          </a:p>
          <a:p>
            <a:pPr indent="-342900" lvl="0" marL="342900" rtl="0" algn="l">
              <a:lnSpc>
                <a:spcPct val="90000"/>
              </a:lnSpc>
              <a:spcBef>
                <a:spcPts val="1000"/>
              </a:spcBef>
              <a:spcAft>
                <a:spcPts val="0"/>
              </a:spcAft>
              <a:buSzPct val="108108"/>
              <a:buFont typeface="Arial"/>
              <a:buChar char="•"/>
            </a:pPr>
            <a:r>
              <a:rPr lang="en-US" sz="2400"/>
              <a:t>Transportation</a:t>
            </a:r>
            <a:endParaRPr/>
          </a:p>
          <a:p>
            <a:pPr indent="-342900" lvl="0" marL="342900" rtl="0" algn="l">
              <a:lnSpc>
                <a:spcPct val="90000"/>
              </a:lnSpc>
              <a:spcBef>
                <a:spcPts val="1000"/>
              </a:spcBef>
              <a:spcAft>
                <a:spcPts val="0"/>
              </a:spcAft>
              <a:buClr>
                <a:srgbClr val="0E1744"/>
              </a:buClr>
              <a:buSzPct val="108108"/>
              <a:buFont typeface="Arial"/>
              <a:buChar char="•"/>
            </a:pPr>
            <a:r>
              <a:rPr lang="en-US" sz="2400"/>
              <a:t>Use the comment box!</a:t>
            </a:r>
            <a:endParaRPr/>
          </a:p>
          <a:p>
            <a:pPr indent="-342900" lvl="0" marL="342900" rtl="0" algn="l">
              <a:lnSpc>
                <a:spcPct val="90000"/>
              </a:lnSpc>
              <a:spcBef>
                <a:spcPts val="1000"/>
              </a:spcBef>
              <a:spcAft>
                <a:spcPts val="0"/>
              </a:spcAft>
              <a:buClr>
                <a:srgbClr val="0E1744"/>
              </a:buClr>
              <a:buSzPct val="108108"/>
              <a:buFont typeface="Arial"/>
              <a:buChar char="•"/>
            </a:pPr>
            <a:r>
              <a:rPr lang="en-US" sz="2400">
                <a:solidFill>
                  <a:srgbClr val="0E1744"/>
                </a:solidFill>
              </a:rPr>
              <a:t>Application FAQs are posted on SCE website </a:t>
            </a:r>
            <a:r>
              <a:rPr lang="en-US" sz="2400"/>
              <a:t>for your reference</a:t>
            </a:r>
            <a:endParaRPr sz="2400">
              <a:solidFill>
                <a:srgbClr val="0E1744"/>
              </a:solidFill>
            </a:endParaRPr>
          </a:p>
        </p:txBody>
      </p:sp>
      <p:sp>
        <p:nvSpPr>
          <p:cNvPr id="274" name="Google Shape;274;p14"/>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Application link</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
          <p:cNvSpPr txBox="1"/>
          <p:nvPr>
            <p:ph idx="3" type="body"/>
          </p:nvPr>
        </p:nvSpPr>
        <p:spPr>
          <a:xfrm>
            <a:off x="892626" y="3412795"/>
            <a:ext cx="10726431" cy="82311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Licensure Requirements &amp; Student Portal</a:t>
            </a:r>
            <a:endParaRPr/>
          </a:p>
        </p:txBody>
      </p:sp>
      <p:sp>
        <p:nvSpPr>
          <p:cNvPr id="154" name="Google Shape;154;p2"/>
          <p:cNvSpPr txBox="1"/>
          <p:nvPr>
            <p:ph idx="1" type="body"/>
          </p:nvPr>
        </p:nvSpPr>
        <p:spPr>
          <a:xfrm>
            <a:off x="740226" y="1675523"/>
            <a:ext cx="10726431"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000"/>
              <a:buNone/>
            </a:pPr>
            <a:r>
              <a:rPr lang="en-US"/>
              <a:t>Academic Advisors</a:t>
            </a:r>
            <a:endParaRPr/>
          </a:p>
        </p:txBody>
      </p:sp>
      <p:sp>
        <p:nvSpPr>
          <p:cNvPr id="155" name="Google Shape;155;p2"/>
          <p:cNvSpPr txBox="1"/>
          <p:nvPr>
            <p:ph type="title"/>
          </p:nvPr>
        </p:nvSpPr>
        <p:spPr>
          <a:xfrm>
            <a:off x="740226" y="578197"/>
            <a:ext cx="10726431"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6000"/>
              <a:buFont typeface="Arial"/>
              <a:buNone/>
            </a:pPr>
            <a:r>
              <a:rPr lang="en-US" sz="6000"/>
              <a:t>Agenda</a:t>
            </a:r>
            <a:endParaRPr/>
          </a:p>
        </p:txBody>
      </p:sp>
      <p:sp>
        <p:nvSpPr>
          <p:cNvPr id="156" name="Google Shape;156;p2"/>
          <p:cNvSpPr txBox="1"/>
          <p:nvPr/>
        </p:nvSpPr>
        <p:spPr>
          <a:xfrm>
            <a:off x="740226" y="2848110"/>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Council on Teacher Education (CoTE)</a:t>
            </a:r>
            <a:endParaRPr b="0" i="0" sz="1400" u="none" cap="none" strike="noStrike">
              <a:solidFill>
                <a:srgbClr val="000000"/>
              </a:solidFill>
              <a:latin typeface="Arial"/>
              <a:ea typeface="Arial"/>
              <a:cs typeface="Arial"/>
              <a:sym typeface="Arial"/>
            </a:endParaRPr>
          </a:p>
        </p:txBody>
      </p:sp>
      <p:sp>
        <p:nvSpPr>
          <p:cNvPr id="157" name="Google Shape;157;p2"/>
          <p:cNvSpPr txBox="1"/>
          <p:nvPr/>
        </p:nvSpPr>
        <p:spPr>
          <a:xfrm>
            <a:off x="892626" y="2239481"/>
            <a:ext cx="10726431" cy="823117"/>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Degree Requirements &amp; Helpful Reminders</a:t>
            </a:r>
            <a:endParaRPr b="0" i="0" sz="1400" u="none" cap="none" strike="noStrike">
              <a:solidFill>
                <a:srgbClr val="000000"/>
              </a:solidFill>
              <a:latin typeface="Arial"/>
              <a:ea typeface="Arial"/>
              <a:cs typeface="Arial"/>
              <a:sym typeface="Arial"/>
            </a:endParaRPr>
          </a:p>
        </p:txBody>
      </p:sp>
      <p:sp>
        <p:nvSpPr>
          <p:cNvPr id="158" name="Google Shape;158;p2"/>
          <p:cNvSpPr txBox="1"/>
          <p:nvPr/>
        </p:nvSpPr>
        <p:spPr>
          <a:xfrm>
            <a:off x="740226" y="4004138"/>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School and Community Experiences (SCE)</a:t>
            </a:r>
            <a:endParaRPr b="0" i="0" sz="1400" u="none" cap="none" strike="noStrike">
              <a:solidFill>
                <a:srgbClr val="000000"/>
              </a:solidFill>
              <a:latin typeface="Arial"/>
              <a:ea typeface="Arial"/>
              <a:cs typeface="Arial"/>
              <a:sym typeface="Arial"/>
            </a:endParaRPr>
          </a:p>
        </p:txBody>
      </p:sp>
      <p:sp>
        <p:nvSpPr>
          <p:cNvPr id="159" name="Google Shape;159;p2"/>
          <p:cNvSpPr txBox="1"/>
          <p:nvPr/>
        </p:nvSpPr>
        <p:spPr>
          <a:xfrm>
            <a:off x="892626" y="4590964"/>
            <a:ext cx="10726431" cy="823117"/>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Student Teaching &amp; Placements</a:t>
            </a:r>
            <a:endParaRPr b="0" i="0" sz="1400" u="none" cap="none" strike="noStrike">
              <a:solidFill>
                <a:srgbClr val="000000"/>
              </a:solidFill>
              <a:latin typeface="Arial"/>
              <a:ea typeface="Arial"/>
              <a:cs typeface="Arial"/>
              <a:sym typeface="Arial"/>
            </a:endParaRPr>
          </a:p>
        </p:txBody>
      </p:sp>
      <p:sp>
        <p:nvSpPr>
          <p:cNvPr id="160" name="Google Shape;160;p2"/>
          <p:cNvSpPr txBox="1"/>
          <p:nvPr/>
        </p:nvSpPr>
        <p:spPr>
          <a:xfrm>
            <a:off x="740226" y="5178118"/>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Wrap Up/Next Steps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5"/>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4400"/>
              <a:t>Local Map :55-mile radius from campus</a:t>
            </a:r>
            <a:endParaRPr/>
          </a:p>
        </p:txBody>
      </p:sp>
      <p:pic>
        <p:nvPicPr>
          <p:cNvPr id="280" name="Google Shape;280;p15"/>
          <p:cNvPicPr preferRelativeResize="0"/>
          <p:nvPr/>
        </p:nvPicPr>
        <p:blipFill rotWithShape="1">
          <a:blip r:embed="rId3">
            <a:alphaModFix/>
          </a:blip>
          <a:srcRect b="0" l="0" r="0" t="0"/>
          <a:stretch/>
        </p:blipFill>
        <p:spPr>
          <a:xfrm>
            <a:off x="1759925" y="1947675"/>
            <a:ext cx="8574174" cy="4159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6"/>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4400"/>
              <a:t>Northern Placement Map </a:t>
            </a:r>
            <a:r>
              <a:rPr lang="en-US" sz="2400"/>
              <a:t>(Student Teaching Only)</a:t>
            </a:r>
            <a:endParaRPr sz="3600"/>
          </a:p>
        </p:txBody>
      </p:sp>
      <p:pic>
        <p:nvPicPr>
          <p:cNvPr descr="Map&#10;&#10;Description automatically generated" id="286" name="Google Shape;286;p16"/>
          <p:cNvPicPr preferRelativeResize="0"/>
          <p:nvPr/>
        </p:nvPicPr>
        <p:blipFill rotWithShape="1">
          <a:blip r:embed="rId3">
            <a:alphaModFix/>
          </a:blip>
          <a:srcRect b="0" l="0" r="0" t="0"/>
          <a:stretch/>
        </p:blipFill>
        <p:spPr>
          <a:xfrm>
            <a:off x="2846739" y="1269769"/>
            <a:ext cx="6498522" cy="45896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7"/>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If you have concerns</a:t>
            </a:r>
            <a:endParaRPr/>
          </a:p>
        </p:txBody>
      </p:sp>
      <p:sp>
        <p:nvSpPr>
          <p:cNvPr id="292" name="Google Shape;292;p17"/>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COMMUNICATE! We are all here to support you in your journey!</a:t>
            </a:r>
            <a:endParaRPr/>
          </a:p>
          <a:p>
            <a:pPr indent="-342900" lvl="0" marL="342900" rtl="0" algn="l">
              <a:lnSpc>
                <a:spcPct val="90000"/>
              </a:lnSpc>
              <a:spcBef>
                <a:spcPts val="1000"/>
              </a:spcBef>
              <a:spcAft>
                <a:spcPts val="0"/>
              </a:spcAft>
              <a:buClr>
                <a:srgbClr val="0E1744"/>
              </a:buClr>
              <a:buSzPts val="2400"/>
              <a:buFont typeface="Arial"/>
              <a:buChar char="•"/>
            </a:pPr>
            <a:r>
              <a:rPr lang="en-US" sz="2400">
                <a:solidFill>
                  <a:srgbClr val="0E1744"/>
                </a:solidFill>
              </a:rPr>
              <a:t>Start with instructors/cooperating teachers/supervisors</a:t>
            </a:r>
            <a:endParaRPr sz="2400"/>
          </a:p>
          <a:p>
            <a:pPr indent="-342900" lvl="0" marL="342900" rtl="0" algn="l">
              <a:lnSpc>
                <a:spcPct val="90000"/>
              </a:lnSpc>
              <a:spcBef>
                <a:spcPts val="1000"/>
              </a:spcBef>
              <a:spcAft>
                <a:spcPts val="0"/>
              </a:spcAft>
              <a:buSzPts val="2400"/>
              <a:buFont typeface="Arial"/>
              <a:buChar char="•"/>
            </a:pPr>
            <a:r>
              <a:rPr lang="en-US" sz="2400">
                <a:solidFill>
                  <a:srgbClr val="0E1744"/>
                </a:solidFill>
              </a:rPr>
              <a:t>If you need further assistance, talk to Sue, your Academic Advisor, the program </a:t>
            </a:r>
            <a:r>
              <a:rPr lang="en-US" sz="2400"/>
              <a:t>coordinator</a:t>
            </a:r>
            <a:r>
              <a:rPr lang="en-US" sz="2400">
                <a:solidFill>
                  <a:srgbClr val="0E1744"/>
                </a:solidFill>
              </a:rPr>
              <a:t>, Scott Filkins, or </a:t>
            </a:r>
            <a:r>
              <a:rPr lang="en-US" sz="2400"/>
              <a:t>assistant</a:t>
            </a:r>
            <a:r>
              <a:rPr lang="en-US" sz="2400">
                <a:solidFill>
                  <a:srgbClr val="0E1744"/>
                </a:solidFill>
              </a:rPr>
              <a:t> </a:t>
            </a:r>
            <a:r>
              <a:rPr lang="en-US" sz="2400"/>
              <a:t>dean</a:t>
            </a:r>
            <a:r>
              <a:rPr lang="en-US" sz="2400">
                <a:solidFill>
                  <a:srgbClr val="0E1744"/>
                </a:solidFill>
              </a:rPr>
              <a:t>, Kelli Halfman. </a:t>
            </a:r>
            <a:r>
              <a:rPr lang="en-US" sz="2400"/>
              <a:t>We are here to help!</a:t>
            </a:r>
            <a:endParaRPr/>
          </a:p>
          <a:p>
            <a:pPr indent="-342900" lvl="0" marL="342900" rtl="0" algn="l">
              <a:lnSpc>
                <a:spcPct val="90000"/>
              </a:lnSpc>
              <a:spcBef>
                <a:spcPts val="1000"/>
              </a:spcBef>
              <a:spcAft>
                <a:spcPts val="0"/>
              </a:spcAft>
              <a:buSzPts val="2400"/>
              <a:buFont typeface="Arial"/>
              <a:buChar char="•"/>
            </a:pPr>
            <a:r>
              <a:rPr lang="en-US" sz="2400"/>
              <a:t>Please note that Dr. Mouza, Dean of the College of Education, oversees the general functioning of the college and is not directly involved in individual student issues. Please refrain from contacting her with concerns. </a:t>
            </a:r>
            <a:endParaRPr sz="2400">
              <a:solidFill>
                <a:srgbClr val="0E174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8"/>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Helpful Hints</a:t>
            </a:r>
            <a:endParaRPr/>
          </a:p>
        </p:txBody>
      </p:sp>
      <p:sp>
        <p:nvSpPr>
          <p:cNvPr id="298" name="Google Shape;298;p18"/>
          <p:cNvSpPr txBox="1"/>
          <p:nvPr>
            <p:ph idx="4" type="body"/>
          </p:nvPr>
        </p:nvSpPr>
        <p:spPr>
          <a:xfrm>
            <a:off x="740226" y="1995054"/>
            <a:ext cx="11035291" cy="3847333"/>
          </a:xfrm>
          <a:prstGeom prst="rect">
            <a:avLst/>
          </a:prstGeom>
          <a:noFill/>
          <a:ln>
            <a:noFill/>
          </a:ln>
        </p:spPr>
        <p:txBody>
          <a:bodyPr anchorCtr="0" anchor="t" bIns="45700" lIns="91425" spcFirstLastPara="1" rIns="91425" wrap="square" tIns="45700">
            <a:normAutofit fontScale="92500" lnSpcReduction="10000"/>
          </a:bodyPr>
          <a:lstStyle/>
          <a:p>
            <a:pPr indent="-330835" lvl="0" marL="342900" rtl="0" algn="l">
              <a:lnSpc>
                <a:spcPct val="90000"/>
              </a:lnSpc>
              <a:spcBef>
                <a:spcPts val="0"/>
              </a:spcBef>
              <a:spcAft>
                <a:spcPts val="0"/>
              </a:spcAft>
              <a:buSzPct val="100000"/>
              <a:buFont typeface="Arial"/>
              <a:buChar char="•"/>
            </a:pPr>
            <a:r>
              <a:rPr lang="en-US" sz="2400"/>
              <a:t>Plan to make an excellent first impression in your placements. Professional behaviors, such as punctuality, maturity, good hygiene, clothing appropriate to the setting, and positive communication are critical.</a:t>
            </a:r>
            <a:endParaRPr/>
          </a:p>
          <a:p>
            <a:pPr indent="-330835"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Lock down your social media!!</a:t>
            </a:r>
            <a:endParaRPr/>
          </a:p>
          <a:p>
            <a:pPr indent="-330835" lvl="0" marL="342900" rtl="0" algn="l">
              <a:lnSpc>
                <a:spcPct val="90000"/>
              </a:lnSpc>
              <a:spcBef>
                <a:spcPts val="1000"/>
              </a:spcBef>
              <a:spcAft>
                <a:spcPts val="0"/>
              </a:spcAft>
              <a:buClr>
                <a:srgbClr val="0E1744"/>
              </a:buClr>
              <a:buSzPct val="100000"/>
              <a:buFont typeface="Arial"/>
              <a:buChar char="•"/>
            </a:pPr>
            <a:r>
              <a:rPr lang="en-US" sz="2400"/>
              <a:t>If you work during the semester – you need to plan your hours around your courses and your placement requirements. Holding a job during your last semester is very difficult. </a:t>
            </a:r>
            <a:endParaRPr/>
          </a:p>
          <a:p>
            <a:pPr indent="-330835" lvl="0" marL="342900" rtl="0" algn="l">
              <a:lnSpc>
                <a:spcPct val="90000"/>
              </a:lnSpc>
              <a:spcBef>
                <a:spcPts val="1000"/>
              </a:spcBef>
              <a:spcAft>
                <a:spcPts val="0"/>
              </a:spcAft>
              <a:buSzPct val="100000"/>
              <a:buFont typeface="Arial"/>
              <a:buChar char="•"/>
            </a:pPr>
            <a:r>
              <a:rPr lang="en-US" sz="2400"/>
              <a:t>Carpooling is a great idea!</a:t>
            </a:r>
            <a:endParaRPr/>
          </a:p>
          <a:p>
            <a:pPr indent="-330835" lvl="0" marL="342900" rtl="0" algn="l">
              <a:lnSpc>
                <a:spcPct val="90000"/>
              </a:lnSpc>
              <a:spcBef>
                <a:spcPts val="1000"/>
              </a:spcBef>
              <a:spcAft>
                <a:spcPts val="0"/>
              </a:spcAft>
              <a:buSzPct val="100000"/>
              <a:buFont typeface="Arial"/>
              <a:buChar char="•"/>
            </a:pPr>
            <a:r>
              <a:rPr lang="en-US" sz="2400">
                <a:solidFill>
                  <a:srgbClr val="0E1744"/>
                </a:solidFill>
              </a:rPr>
              <a:t>If you want to student teach in the </a:t>
            </a:r>
            <a:r>
              <a:rPr lang="en-US" sz="2400"/>
              <a:t>suburbs or Chicago</a:t>
            </a:r>
            <a:r>
              <a:rPr lang="en-US" sz="2400">
                <a:solidFill>
                  <a:srgbClr val="0E1744"/>
                </a:solidFill>
              </a:rPr>
              <a:t>, pla</a:t>
            </a:r>
            <a:r>
              <a:rPr lang="en-US" sz="2400"/>
              <a:t>n your campus housing early. </a:t>
            </a:r>
            <a:endParaRPr/>
          </a:p>
          <a:p>
            <a:pPr indent="-330835"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Make us proud</a:t>
            </a:r>
            <a:r>
              <a:rPr lang="en-US" sz="2400"/>
              <a:t>!</a:t>
            </a:r>
            <a:endParaRPr/>
          </a:p>
          <a:p>
            <a:pPr indent="-201930" lvl="0" marL="342900" rtl="0" algn="l">
              <a:lnSpc>
                <a:spcPct val="90000"/>
              </a:lnSpc>
              <a:spcBef>
                <a:spcPts val="1000"/>
              </a:spcBef>
              <a:spcAft>
                <a:spcPts val="0"/>
              </a:spcAft>
              <a:buClr>
                <a:srgbClr val="0E1744"/>
              </a:buClr>
              <a:buSzPct val="1000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20193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9"/>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Next Steps</a:t>
            </a:r>
            <a:endParaRPr/>
          </a:p>
        </p:txBody>
      </p:sp>
      <p:sp>
        <p:nvSpPr>
          <p:cNvPr id="304" name="Google Shape;304;p19"/>
          <p:cNvSpPr txBox="1"/>
          <p:nvPr>
            <p:ph idx="1" type="body"/>
          </p:nvPr>
        </p:nvSpPr>
        <p:spPr>
          <a:xfrm>
            <a:off x="755109"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t>SCE &amp; CoTE</a:t>
            </a:r>
            <a:endParaRPr/>
          </a:p>
        </p:txBody>
      </p:sp>
      <p:sp>
        <p:nvSpPr>
          <p:cNvPr id="305" name="Google Shape;305;p19"/>
          <p:cNvSpPr txBox="1"/>
          <p:nvPr>
            <p:ph idx="2" type="body"/>
          </p:nvPr>
        </p:nvSpPr>
        <p:spPr>
          <a:xfrm>
            <a:off x="755109" y="2358736"/>
            <a:ext cx="5056416" cy="312766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Courier New"/>
              <a:buChar char="o"/>
            </a:pPr>
            <a:r>
              <a:rPr lang="en-US" sz="2400"/>
              <a:t>Complete placement application by </a:t>
            </a:r>
            <a:r>
              <a:rPr b="1" lang="en-US" sz="2400"/>
              <a:t>March 27 at 5:00 pm</a:t>
            </a:r>
            <a:endParaRPr b="1" sz="2400"/>
          </a:p>
          <a:p>
            <a:pPr indent="-342900" lvl="0" marL="342900" rtl="0" algn="l">
              <a:lnSpc>
                <a:spcPct val="90000"/>
              </a:lnSpc>
              <a:spcBef>
                <a:spcPts val="1000"/>
              </a:spcBef>
              <a:spcAft>
                <a:spcPts val="0"/>
              </a:spcAft>
              <a:buClr>
                <a:srgbClr val="0E1744"/>
              </a:buClr>
              <a:buSzPts val="2400"/>
              <a:buFont typeface="Courier New"/>
              <a:buChar char="o"/>
            </a:pPr>
            <a:r>
              <a:rPr lang="en-US" sz="2400"/>
              <a:t>Review SCE and CoTE websites</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Complete mandatory orientations and trainings in CoTE portal </a:t>
            </a:r>
            <a:endParaRPr/>
          </a:p>
          <a:p>
            <a:pPr indent="0" lvl="0" marL="0" rtl="0" algn="l">
              <a:lnSpc>
                <a:spcPct val="90000"/>
              </a:lnSpc>
              <a:spcBef>
                <a:spcPts val="1000"/>
              </a:spcBef>
              <a:spcAft>
                <a:spcPts val="0"/>
              </a:spcAft>
              <a:buClr>
                <a:srgbClr val="FF5B13"/>
              </a:buClr>
              <a:buSzPts val="2400"/>
              <a:buNone/>
            </a:pPr>
            <a:r>
              <a:rPr lang="en-US" sz="2400" u="sng">
                <a:solidFill>
                  <a:srgbClr val="FF5B13"/>
                </a:solidFill>
                <a:hlinkClick r:id="rId3">
                  <a:extLst>
                    <a:ext uri="{A12FA001-AC4F-418D-AE19-62706E023703}">
                      <ahyp:hlinkClr val="tx"/>
                    </a:ext>
                  </a:extLst>
                </a:hlinkClick>
              </a:rPr>
              <a:t>stalbott@illinois.edu</a:t>
            </a:r>
            <a:r>
              <a:rPr lang="en-US" sz="2400">
                <a:solidFill>
                  <a:srgbClr val="FF5B13"/>
                </a:solidFill>
              </a:rPr>
              <a:t> </a:t>
            </a:r>
            <a:r>
              <a:rPr lang="en-US" sz="2400"/>
              <a:t>(Sue)</a:t>
            </a:r>
            <a:endParaRPr/>
          </a:p>
          <a:p>
            <a:pPr indent="0" lvl="0" marL="0" rtl="0" algn="l">
              <a:lnSpc>
                <a:spcPct val="90000"/>
              </a:lnSpc>
              <a:spcBef>
                <a:spcPts val="1000"/>
              </a:spcBef>
              <a:spcAft>
                <a:spcPts val="0"/>
              </a:spcAft>
              <a:buClr>
                <a:srgbClr val="FF5B13"/>
              </a:buClr>
              <a:buSzPts val="2400"/>
              <a:buNone/>
            </a:pPr>
            <a:r>
              <a:rPr lang="en-US" sz="2400" u="sng">
                <a:solidFill>
                  <a:srgbClr val="FF5B13"/>
                </a:solidFill>
                <a:hlinkClick r:id="rId4">
                  <a:extLst>
                    <a:ext uri="{A12FA001-AC4F-418D-AE19-62706E023703}">
                      <ahyp:hlinkClr val="tx"/>
                    </a:ext>
                  </a:extLst>
                </a:hlinkClick>
              </a:rPr>
              <a:t>info@cote.illinois.edu</a:t>
            </a:r>
            <a:r>
              <a:rPr lang="en-US" sz="2400">
                <a:solidFill>
                  <a:srgbClr val="FF5B13"/>
                </a:solidFill>
              </a:rPr>
              <a:t> </a:t>
            </a:r>
            <a:r>
              <a:rPr lang="en-US" sz="2400"/>
              <a:t>(CoTE)</a:t>
            </a:r>
            <a:endParaRPr/>
          </a:p>
        </p:txBody>
      </p:sp>
      <p:sp>
        <p:nvSpPr>
          <p:cNvPr id="306" name="Google Shape;306;p19"/>
          <p:cNvSpPr txBox="1"/>
          <p:nvPr>
            <p:ph idx="3" type="body"/>
          </p:nvPr>
        </p:nvSpPr>
        <p:spPr>
          <a:xfrm>
            <a:off x="6410241"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solidFill>
                  <a:srgbClr val="FF5B13"/>
                </a:solidFill>
              </a:rPr>
              <a:t>Academic Advising</a:t>
            </a:r>
            <a:endParaRPr/>
          </a:p>
        </p:txBody>
      </p:sp>
      <p:sp>
        <p:nvSpPr>
          <p:cNvPr id="307" name="Google Shape;307;p19"/>
          <p:cNvSpPr txBox="1"/>
          <p:nvPr>
            <p:ph idx="4" type="body"/>
          </p:nvPr>
        </p:nvSpPr>
        <p:spPr>
          <a:xfrm>
            <a:off x="6410241" y="2358736"/>
            <a:ext cx="5056416" cy="2992583"/>
          </a:xfrm>
          <a:prstGeom prst="rect">
            <a:avLst/>
          </a:prstGeom>
          <a:noFill/>
          <a:ln>
            <a:noFill/>
          </a:ln>
        </p:spPr>
        <p:txBody>
          <a:bodyPr anchorCtr="0" anchor="t" bIns="45700" lIns="91425" spcFirstLastPara="1" rIns="91425" wrap="square" tIns="45700">
            <a:normAutofit fontScale="92500"/>
          </a:bodyPr>
          <a:lstStyle/>
          <a:p>
            <a:pPr indent="-342900" lvl="0" marL="342900" rtl="0" algn="l">
              <a:lnSpc>
                <a:spcPct val="90000"/>
              </a:lnSpc>
              <a:spcBef>
                <a:spcPts val="0"/>
              </a:spcBef>
              <a:spcAft>
                <a:spcPts val="0"/>
              </a:spcAft>
              <a:buClr>
                <a:srgbClr val="0E1744"/>
              </a:buClr>
              <a:buSzPct val="108108"/>
              <a:buFont typeface="Courier New"/>
              <a:buChar char="o"/>
            </a:pPr>
            <a:r>
              <a:rPr lang="en-US" sz="2400"/>
              <a:t>Run a Degree Audit to check for outstanding requirements</a:t>
            </a:r>
            <a:endParaRPr/>
          </a:p>
          <a:p>
            <a:pPr indent="-342900" lvl="0" marL="342900" rtl="0" algn="l">
              <a:lnSpc>
                <a:spcPct val="90000"/>
              </a:lnSpc>
              <a:spcBef>
                <a:spcPts val="1000"/>
              </a:spcBef>
              <a:spcAft>
                <a:spcPts val="0"/>
              </a:spcAft>
              <a:buClr>
                <a:srgbClr val="0E1744"/>
              </a:buClr>
              <a:buSzPct val="108108"/>
              <a:buFont typeface="Courier New"/>
              <a:buChar char="o"/>
            </a:pPr>
            <a:r>
              <a:rPr lang="en-US" sz="2400"/>
              <a:t>Complete gateway petition (if applicable)</a:t>
            </a:r>
            <a:endParaRPr/>
          </a:p>
          <a:p>
            <a:pPr indent="-342900" lvl="0" marL="342900" rtl="0" algn="l">
              <a:lnSpc>
                <a:spcPct val="90000"/>
              </a:lnSpc>
              <a:spcBef>
                <a:spcPts val="1000"/>
              </a:spcBef>
              <a:spcAft>
                <a:spcPts val="0"/>
              </a:spcAft>
              <a:buClr>
                <a:srgbClr val="0E1744"/>
              </a:buClr>
              <a:buSzPct val="108108"/>
              <a:buFont typeface="Courier New"/>
              <a:buChar char="o"/>
            </a:pPr>
            <a:r>
              <a:rPr lang="en-US" sz="2400"/>
              <a:t>Keep advisor aware of any changes prior to making them (dropping class, summer classes, etc.)</a:t>
            </a:r>
            <a:endParaRPr/>
          </a:p>
          <a:p>
            <a:pPr indent="-342900" lvl="0" marL="342900" rtl="0" algn="l">
              <a:lnSpc>
                <a:spcPct val="90000"/>
              </a:lnSpc>
              <a:spcBef>
                <a:spcPts val="1000"/>
              </a:spcBef>
              <a:spcAft>
                <a:spcPts val="0"/>
              </a:spcAft>
              <a:buClr>
                <a:srgbClr val="0E1744"/>
              </a:buClr>
              <a:buSzPct val="108108"/>
              <a:buFont typeface="Courier New"/>
              <a:buChar char="o"/>
            </a:pPr>
            <a:r>
              <a:rPr lang="en-US" sz="2400"/>
              <a:t>Register according to time ticket</a:t>
            </a:r>
            <a:endParaRPr/>
          </a:p>
        </p:txBody>
      </p:sp>
      <p:sp>
        <p:nvSpPr>
          <p:cNvPr id="308" name="Google Shape;308;p19"/>
          <p:cNvSpPr txBox="1"/>
          <p:nvPr/>
        </p:nvSpPr>
        <p:spPr>
          <a:xfrm>
            <a:off x="747696" y="5562603"/>
            <a:ext cx="10711500" cy="8232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600"/>
              <a:buFont typeface="Arial"/>
              <a:buNone/>
            </a:pPr>
            <a:r>
              <a:rPr b="1" i="0" lang="en-US" sz="2600" u="none" cap="none" strike="noStrike">
                <a:solidFill>
                  <a:srgbClr val="FF5B13"/>
                </a:solidFill>
                <a:latin typeface="Arial"/>
                <a:ea typeface="Arial"/>
                <a:cs typeface="Arial"/>
                <a:sym typeface="Arial"/>
              </a:rPr>
              <a:t>Read through and acknowledge Teacher Candidate Contract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0"/>
          <p:cNvSpPr txBox="1"/>
          <p:nvPr>
            <p:ph idx="1" type="body"/>
          </p:nvPr>
        </p:nvSpPr>
        <p:spPr>
          <a:xfrm>
            <a:off x="5774154" y="3042458"/>
            <a:ext cx="5579645" cy="15323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000"/>
              <a:buNone/>
            </a:pPr>
            <a:r>
              <a:rPr lang="en-US"/>
              <a:t>You will receive these slides in an email with relevant links and action items to complete.</a:t>
            </a:r>
            <a:endParaRPr/>
          </a:p>
        </p:txBody>
      </p:sp>
      <p:pic>
        <p:nvPicPr>
          <p:cNvPr descr="A rainbow and clouds with words&#10;&#10;Description automatically generated" id="314" name="Google Shape;314;p20"/>
          <p:cNvPicPr preferRelativeResize="0"/>
          <p:nvPr>
            <p:ph idx="3" type="pic"/>
          </p:nvPr>
        </p:nvPicPr>
        <p:blipFill rotWithShape="1">
          <a:blip r:embed="rId3">
            <a:alphaModFix/>
          </a:blip>
          <a:srcRect b="10334" l="0" r="0" t="10335"/>
          <a:stretch/>
        </p:blipFill>
        <p:spPr>
          <a:xfrm>
            <a:off x="669573" y="1827779"/>
            <a:ext cx="4865687" cy="3860905"/>
          </a:xfrm>
          <a:prstGeom prst="rect">
            <a:avLst/>
          </a:prstGeom>
          <a:solidFill>
            <a:srgbClr val="D8D8D8"/>
          </a:solidFill>
          <a:ln>
            <a:noFill/>
          </a:ln>
        </p:spPr>
      </p:pic>
      <p:sp>
        <p:nvSpPr>
          <p:cNvPr id="315" name="Google Shape;315;p20"/>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Questions?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cd43b99aab_0_9"/>
          <p:cNvSpPr txBox="1"/>
          <p:nvPr>
            <p:ph type="title"/>
          </p:nvPr>
        </p:nvSpPr>
        <p:spPr>
          <a:xfrm>
            <a:off x="740252" y="2926188"/>
            <a:ext cx="10711500" cy="100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E1744"/>
              </a:buClr>
              <a:buSzPts val="5400"/>
              <a:buFont typeface="Arial"/>
              <a:buNone/>
            </a:pPr>
            <a:r>
              <a:rPr lang="en-US" sz="6900"/>
              <a:t>Group Photo!</a:t>
            </a:r>
            <a:endParaRPr sz="4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ph idx="1" type="body"/>
          </p:nvPr>
        </p:nvSpPr>
        <p:spPr>
          <a:xfrm>
            <a:off x="740226" y="1830971"/>
            <a:ext cx="11082965" cy="15248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000"/>
              <a:buNone/>
            </a:pPr>
            <a:r>
              <a:rPr lang="en-US" sz="4000"/>
              <a:t>Pair - </a:t>
            </a:r>
            <a:r>
              <a:rPr lang="en-US" sz="4000">
                <a:solidFill>
                  <a:srgbClr val="0E1744"/>
                </a:solidFill>
              </a:rPr>
              <a:t>Find someone you haven’t met before and introduce yourselves</a:t>
            </a:r>
            <a:endParaRPr/>
          </a:p>
        </p:txBody>
      </p:sp>
      <p:sp>
        <p:nvSpPr>
          <p:cNvPr id="166" name="Google Shape;166;p21"/>
          <p:cNvSpPr txBox="1"/>
          <p:nvPr>
            <p:ph type="title"/>
          </p:nvPr>
        </p:nvSpPr>
        <p:spPr>
          <a:xfrm>
            <a:off x="740226" y="578197"/>
            <a:ext cx="10726431" cy="100567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E1744"/>
              </a:buClr>
              <a:buSzPts val="3200"/>
              <a:buFont typeface="Arial"/>
              <a:buNone/>
            </a:pPr>
            <a:r>
              <a:rPr lang="en-US" sz="5400"/>
              <a:t>Pair and Share</a:t>
            </a:r>
            <a:endParaRPr/>
          </a:p>
        </p:txBody>
      </p:sp>
      <p:sp>
        <p:nvSpPr>
          <p:cNvPr id="167" name="Google Shape;167;p21"/>
          <p:cNvSpPr txBox="1"/>
          <p:nvPr/>
        </p:nvSpPr>
        <p:spPr>
          <a:xfrm>
            <a:off x="740225" y="3602944"/>
            <a:ext cx="11082965" cy="201168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600" u="none" cap="none" strike="noStrike">
                <a:solidFill>
                  <a:srgbClr val="FF5B13"/>
                </a:solidFill>
                <a:latin typeface="Arial"/>
                <a:ea typeface="Arial"/>
                <a:cs typeface="Arial"/>
                <a:sym typeface="Arial"/>
              </a:rPr>
              <a:t>Share – </a:t>
            </a:r>
            <a:r>
              <a:rPr b="1" i="0" lang="en-US" sz="3600" u="none" cap="none" strike="noStrike">
                <a:solidFill>
                  <a:srgbClr val="0E1744"/>
                </a:solidFill>
                <a:latin typeface="Arial"/>
                <a:ea typeface="Arial"/>
                <a:cs typeface="Arial"/>
                <a:sym typeface="Arial"/>
              </a:rPr>
              <a:t>What are you most excited about for these next 2 years? What are you most nervous about?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sp>
        <p:nvSpPr>
          <p:cNvPr id="173" name="Google Shape;173;p3"/>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Students must maintain a minimum 2.5 cumulative GPA and earn grades of C- or higher in all content and professional education coursework</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Education Foundation Coursework</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PES classes</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ISBE Requirements (Social Science Rubrics, Algebra Standard) </a:t>
            </a:r>
            <a:endParaRPr/>
          </a:p>
          <a:p>
            <a:pPr indent="-342900" lvl="0" marL="342900" rtl="0" algn="l">
              <a:lnSpc>
                <a:spcPct val="90000"/>
              </a:lnSpc>
              <a:spcBef>
                <a:spcPts val="1000"/>
              </a:spcBef>
              <a:spcAft>
                <a:spcPts val="0"/>
              </a:spcAft>
              <a:buClr>
                <a:srgbClr val="0E1744"/>
              </a:buClr>
              <a:buSzPts val="2400"/>
              <a:buFont typeface="Arial"/>
              <a:buChar char="•"/>
            </a:pPr>
            <a:r>
              <a:rPr lang="en-US" sz="2400"/>
              <a:t>PES classes are sequential for the next four semesters – they must be taken in order and passed with a qualifying grade to move onto the next semester of classes. Not passing a PES class can delay graduation </a:t>
            </a:r>
            <a:endParaRPr sz="2400">
              <a:solidFill>
                <a:srgbClr val="0E174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56"/>
          <p:cNvSpPr txBox="1"/>
          <p:nvPr>
            <p:ph type="title"/>
          </p:nvPr>
        </p:nvSpPr>
        <p:spPr>
          <a:xfrm>
            <a:off x="740226" y="443006"/>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pic>
        <p:nvPicPr>
          <p:cNvPr id="179" name="Google Shape;179;p56"/>
          <p:cNvPicPr preferRelativeResize="0"/>
          <p:nvPr/>
        </p:nvPicPr>
        <p:blipFill rotWithShape="1">
          <a:blip r:embed="rId3">
            <a:alphaModFix/>
          </a:blip>
          <a:srcRect b="0" l="0" r="0" t="0"/>
          <a:stretch/>
        </p:blipFill>
        <p:spPr>
          <a:xfrm>
            <a:off x="8001000" y="802558"/>
            <a:ext cx="3857081" cy="5023814"/>
          </a:xfrm>
          <a:prstGeom prst="rect">
            <a:avLst/>
          </a:prstGeom>
          <a:noFill/>
          <a:ln cap="flat" cmpd="sng" w="9525">
            <a:solidFill>
              <a:schemeClr val="dk1"/>
            </a:solidFill>
            <a:prstDash val="solid"/>
            <a:round/>
            <a:headEnd len="sm" w="sm" type="none"/>
            <a:tailEnd len="sm" w="sm" type="none"/>
          </a:ln>
        </p:spPr>
      </p:pic>
      <p:sp>
        <p:nvSpPr>
          <p:cNvPr id="180" name="Google Shape;180;p56"/>
          <p:cNvSpPr txBox="1"/>
          <p:nvPr/>
        </p:nvSpPr>
        <p:spPr>
          <a:xfrm>
            <a:off x="740227" y="1708566"/>
            <a:ext cx="7087037" cy="4117806"/>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0000"/>
              </a:lnSpc>
              <a:spcBef>
                <a:spcPts val="100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Degree Planning checklist (blank copy in your folders!)</a:t>
            </a:r>
            <a:endParaRPr/>
          </a:p>
          <a:p>
            <a:pPr indent="-342900" lvl="1" marL="800100" marR="0" rtl="0" algn="l">
              <a:lnSpc>
                <a:spcPct val="110000"/>
              </a:lnSpc>
              <a:spcBef>
                <a:spcPts val="50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Should have all or most of the left-hand column complete by end of SP sophomore year</a:t>
            </a:r>
            <a:endParaRPr/>
          </a:p>
          <a:p>
            <a:pPr indent="-342900" lvl="1" marL="800100" marR="0" rtl="0" algn="l">
              <a:lnSpc>
                <a:spcPct val="110000"/>
              </a:lnSpc>
              <a:spcBef>
                <a:spcPts val="50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Run your degree audit to ensure gen eds, EDU foundations, and ISBE requirements are complete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sp>
        <p:nvSpPr>
          <p:cNvPr id="186" name="Google Shape;186;p4"/>
          <p:cNvSpPr txBox="1"/>
          <p:nvPr>
            <p:ph idx="4" type="body"/>
          </p:nvPr>
        </p:nvSpPr>
        <p:spPr>
          <a:xfrm>
            <a:off x="740227" y="1708566"/>
            <a:ext cx="10711548" cy="4162298"/>
          </a:xfrm>
          <a:prstGeom prst="rect">
            <a:avLst/>
          </a:prstGeom>
          <a:noFill/>
          <a:ln>
            <a:noFill/>
          </a:ln>
        </p:spPr>
        <p:txBody>
          <a:bodyPr anchorCtr="0" anchor="t" bIns="45700" lIns="91425" spcFirstLastPara="1" rIns="91425" wrap="square" tIns="45700">
            <a:normAutofit/>
          </a:bodyPr>
          <a:lstStyle/>
          <a:p>
            <a:pPr indent="-342900" lvl="0" marL="342900" rtl="0" algn="l">
              <a:lnSpc>
                <a:spcPct val="110000"/>
              </a:lnSpc>
              <a:spcBef>
                <a:spcPts val="1000"/>
              </a:spcBef>
              <a:spcAft>
                <a:spcPts val="0"/>
              </a:spcAft>
              <a:buClr>
                <a:srgbClr val="0E1744"/>
              </a:buClr>
              <a:buSzPts val="2400"/>
              <a:buFont typeface="Arial"/>
              <a:buChar char="•"/>
            </a:pPr>
            <a:r>
              <a:rPr lang="en-US" sz="2400"/>
              <a:t>Elementary Education Gateways</a:t>
            </a:r>
            <a:endParaRPr/>
          </a:p>
          <a:p>
            <a:pPr indent="-342900" lvl="1" marL="1028700" rtl="0" algn="l">
              <a:lnSpc>
                <a:spcPct val="110000"/>
              </a:lnSpc>
              <a:spcBef>
                <a:spcPts val="500"/>
              </a:spcBef>
              <a:spcAft>
                <a:spcPts val="0"/>
              </a:spcAft>
              <a:buClr>
                <a:srgbClr val="0E1744"/>
              </a:buClr>
              <a:buSzPts val="2400"/>
              <a:buFont typeface="Arial"/>
              <a:buChar char="•"/>
            </a:pPr>
            <a:r>
              <a:rPr lang="en-US" sz="2400">
                <a:solidFill>
                  <a:srgbClr val="0E1744"/>
                </a:solidFill>
              </a:rPr>
              <a:t>ISBE College Algebra Standard</a:t>
            </a:r>
            <a:endParaRPr/>
          </a:p>
          <a:p>
            <a:pPr indent="-342900" lvl="1" marL="1028700" rtl="0" algn="l">
              <a:lnSpc>
                <a:spcPct val="110000"/>
              </a:lnSpc>
              <a:spcBef>
                <a:spcPts val="500"/>
              </a:spcBef>
              <a:spcAft>
                <a:spcPts val="0"/>
              </a:spcAft>
              <a:buClr>
                <a:srgbClr val="0E1744"/>
              </a:buClr>
              <a:buSzPts val="2400"/>
              <a:buFont typeface="Arial"/>
              <a:buChar char="•"/>
            </a:pPr>
            <a:r>
              <a:rPr lang="en-US" sz="2400">
                <a:solidFill>
                  <a:srgbClr val="0E1744"/>
                </a:solidFill>
              </a:rPr>
              <a:t>Language Other Than English to the 3</a:t>
            </a:r>
            <a:r>
              <a:rPr baseline="30000" lang="en-US" sz="2400">
                <a:solidFill>
                  <a:srgbClr val="0E1744"/>
                </a:solidFill>
              </a:rPr>
              <a:t>rd</a:t>
            </a:r>
            <a:r>
              <a:rPr lang="en-US" sz="2400">
                <a:solidFill>
                  <a:srgbClr val="0E1744"/>
                </a:solidFill>
              </a:rPr>
              <a:t> Level </a:t>
            </a:r>
            <a:endParaRPr/>
          </a:p>
          <a:p>
            <a:pPr indent="-342900" lvl="1" marL="1028700" rtl="0" algn="l">
              <a:lnSpc>
                <a:spcPct val="110000"/>
              </a:lnSpc>
              <a:spcBef>
                <a:spcPts val="500"/>
              </a:spcBef>
              <a:spcAft>
                <a:spcPts val="0"/>
              </a:spcAft>
              <a:buClr>
                <a:srgbClr val="0E1744"/>
              </a:buClr>
              <a:buSzPts val="2400"/>
              <a:buFont typeface="Arial"/>
              <a:buChar char="•"/>
            </a:pPr>
            <a:r>
              <a:rPr lang="en-US" sz="2400">
                <a:solidFill>
                  <a:srgbClr val="0E1744"/>
                </a:solidFill>
              </a:rPr>
              <a:t>Maintain a 2.50 or higher overall, UIUC, content and professional education GPA</a:t>
            </a:r>
            <a:endParaRPr i="1" sz="2400">
              <a:solidFill>
                <a:srgbClr val="0E1744"/>
              </a:solidFill>
            </a:endParaRPr>
          </a:p>
          <a:p>
            <a:pPr indent="-342900" lvl="1" marL="1028700" rtl="0" algn="l">
              <a:lnSpc>
                <a:spcPct val="110000"/>
              </a:lnSpc>
              <a:spcBef>
                <a:spcPts val="500"/>
              </a:spcBef>
              <a:spcAft>
                <a:spcPts val="0"/>
              </a:spcAft>
              <a:buClr>
                <a:srgbClr val="0E1744"/>
              </a:buClr>
              <a:buSzPts val="2400"/>
              <a:buFont typeface="Arial"/>
              <a:buChar char="•"/>
            </a:pPr>
            <a:r>
              <a:rPr i="1" lang="en-US" sz="2400">
                <a:solidFill>
                  <a:srgbClr val="0E1744"/>
                </a:solidFill>
              </a:rPr>
              <a:t>Students who have not met the gateways have been notified by their Advisor to submit a petition and determine game plan for gateway completion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5"/>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192" name="Google Shape;192;p5"/>
          <p:cNvSpPr txBox="1"/>
          <p:nvPr>
            <p:ph idx="4" type="body"/>
          </p:nvPr>
        </p:nvSpPr>
        <p:spPr>
          <a:xfrm>
            <a:off x="740225" y="1603169"/>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You must complete 120 credit hours to receive your degree</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Your PES courses comprise 58 hours</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By the end of this semester – </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62+ hours: </a:t>
            </a:r>
            <a:r>
              <a:rPr lang="en-US" sz="2400">
                <a:solidFill>
                  <a:srgbClr val="0E1744"/>
                </a:solidFill>
              </a:rPr>
              <a:t>don’t need to take additional coursework</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56-61 hours: </a:t>
            </a:r>
            <a:r>
              <a:rPr lang="en-US" sz="2400">
                <a:solidFill>
                  <a:srgbClr val="0E1744"/>
                </a:solidFill>
              </a:rPr>
              <a:t>will need to take 1-2 additional classes</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under 56 hours: </a:t>
            </a:r>
            <a:r>
              <a:rPr lang="en-US" sz="2400">
                <a:solidFill>
                  <a:srgbClr val="0E1744"/>
                </a:solidFill>
              </a:rPr>
              <a:t>will need to meet with your advisor to discuss gameplan</a:t>
            </a:r>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pic>
        <p:nvPicPr>
          <p:cNvPr id="193" name="Google Shape;193;p5"/>
          <p:cNvPicPr preferRelativeResize="0"/>
          <p:nvPr/>
        </p:nvPicPr>
        <p:blipFill rotWithShape="1">
          <a:blip r:embed="rId3">
            <a:alphaModFix/>
          </a:blip>
          <a:srcRect b="0" l="0" r="0" t="0"/>
          <a:stretch/>
        </p:blipFill>
        <p:spPr>
          <a:xfrm>
            <a:off x="6541478" y="4183072"/>
            <a:ext cx="5135016" cy="1774455"/>
          </a:xfrm>
          <a:prstGeom prst="rect">
            <a:avLst/>
          </a:prstGeom>
          <a:noFill/>
          <a:ln cap="flat" cmpd="sng" w="28575">
            <a:solidFill>
              <a:srgbClr val="FF5B13"/>
            </a:solidFill>
            <a:prstDash val="solid"/>
            <a:round/>
            <a:headEnd len="sm" w="sm" type="none"/>
            <a:tailEnd len="sm" w="sm" type="none"/>
          </a:ln>
        </p:spPr>
      </p:pic>
      <p:sp>
        <p:nvSpPr>
          <p:cNvPr id="194" name="Google Shape;194;p5"/>
          <p:cNvSpPr txBox="1"/>
          <p:nvPr/>
        </p:nvSpPr>
        <p:spPr>
          <a:xfrm>
            <a:off x="850760" y="4631764"/>
            <a:ext cx="5690718" cy="87707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90000"/>
              </a:lnSpc>
              <a:spcBef>
                <a:spcPts val="0"/>
              </a:spcBef>
              <a:spcAft>
                <a:spcPts val="0"/>
              </a:spcAft>
              <a:buClr>
                <a:srgbClr val="0E1744"/>
              </a:buClr>
              <a:buSzPct val="100000"/>
              <a:buFont typeface="Arial"/>
              <a:buNone/>
            </a:pPr>
            <a:r>
              <a:rPr b="0" i="0" lang="en-US" sz="7200" u="none" cap="none" strike="noStrike">
                <a:solidFill>
                  <a:srgbClr val="0E1744"/>
                </a:solidFill>
                <a:latin typeface="Arial"/>
                <a:ea typeface="Arial"/>
                <a:cs typeface="Arial"/>
                <a:sym typeface="Arial"/>
              </a:rPr>
              <a:t>On your DARS: look at ‘EARNED’ &amp; ‘NEEDS’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E1744"/>
              </a:buClr>
              <a:buSzPct val="100000"/>
              <a:buFont typeface="Arial"/>
              <a:buNone/>
            </a:pPr>
            <a:r>
              <a:rPr b="0" i="1" lang="en-US" sz="4300" u="none" cap="none" strike="noStrike">
                <a:solidFill>
                  <a:srgbClr val="0E1744"/>
                </a:solidFill>
                <a:latin typeface="Arial"/>
                <a:ea typeface="Arial"/>
                <a:cs typeface="Arial"/>
                <a:sym typeface="Arial"/>
              </a:rPr>
              <a:t>(this student would need one 3-credit hour class to finish with at least 120 hours assuming they do not drop a class this semester</a:t>
            </a:r>
            <a:r>
              <a:rPr b="0" i="1" lang="en-US" sz="3400" u="none" cap="none" strike="noStrike">
                <a:solidFill>
                  <a:srgbClr val="0E174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93369" lvl="1" marL="1028700" marR="0" rtl="0" algn="l">
              <a:lnSpc>
                <a:spcPct val="90000"/>
              </a:lnSpc>
              <a:spcBef>
                <a:spcPts val="500"/>
              </a:spcBef>
              <a:spcAft>
                <a:spcPts val="0"/>
              </a:spcAft>
              <a:buClr>
                <a:srgbClr val="FF5B13"/>
              </a:buClr>
              <a:buSzPct val="100000"/>
              <a:buFont typeface="Arial"/>
              <a:buNone/>
            </a:pPr>
            <a:r>
              <a:t/>
            </a:r>
            <a:endParaRPr b="0" i="0" sz="2400" u="none" cap="none" strike="noStrike">
              <a:solidFill>
                <a:srgbClr val="0E1744"/>
              </a:solidFill>
              <a:latin typeface="Arial"/>
              <a:ea typeface="Arial"/>
              <a:cs typeface="Arial"/>
              <a:sym typeface="Arial"/>
            </a:endParaRPr>
          </a:p>
          <a:p>
            <a:pPr indent="-293369" lvl="1" marL="1028700" marR="0" rtl="0" algn="l">
              <a:lnSpc>
                <a:spcPct val="90000"/>
              </a:lnSpc>
              <a:spcBef>
                <a:spcPts val="500"/>
              </a:spcBef>
              <a:spcAft>
                <a:spcPts val="0"/>
              </a:spcAft>
              <a:buClr>
                <a:srgbClr val="FF5B13"/>
              </a:buClr>
              <a:buSzPct val="100000"/>
              <a:buFont typeface="Arial"/>
              <a:buNone/>
            </a:pPr>
            <a:r>
              <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ph type="title"/>
          </p:nvPr>
        </p:nvSpPr>
        <p:spPr>
          <a:xfrm>
            <a:off x="740227" y="702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200" name="Google Shape;200;p6"/>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If you have outstanding coursework – plan to complete it sooner rather than later!</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Meet with your advisor to discuss how to fit these requirements in </a:t>
            </a:r>
            <a:r>
              <a:rPr b="1" i="1" lang="en-US" sz="2400">
                <a:solidFill>
                  <a:srgbClr val="0E1744"/>
                </a:solidFill>
              </a:rPr>
              <a:t>prior</a:t>
            </a:r>
            <a:r>
              <a:rPr lang="en-US" sz="2400">
                <a:solidFill>
                  <a:srgbClr val="0E1744"/>
                </a:solidFill>
              </a:rPr>
              <a:t> to Fall 2026 registration</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Don’t assume all classes are offered every semester</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As you get further into the PES, there will be less freedom in your schedule to complete outstanding requirements</a:t>
            </a:r>
            <a:endParaRPr/>
          </a:p>
          <a:p>
            <a:pPr indent="-342900" lvl="2" marL="1485900" rtl="0" algn="l">
              <a:lnSpc>
                <a:spcPct val="90000"/>
              </a:lnSpc>
              <a:spcBef>
                <a:spcPts val="500"/>
              </a:spcBef>
              <a:spcAft>
                <a:spcPts val="0"/>
              </a:spcAft>
              <a:buClr>
                <a:srgbClr val="0E1744"/>
              </a:buClr>
              <a:buSzPts val="2000"/>
              <a:buFont typeface="Arial"/>
              <a:buChar char="•"/>
            </a:pPr>
            <a:r>
              <a:rPr lang="en-US" sz="2000">
                <a:solidFill>
                  <a:srgbClr val="0E1744"/>
                </a:solidFill>
              </a:rPr>
              <a:t>No additional classes can be taken during Spring Senior Year (student teaching semester) </a:t>
            </a:r>
            <a:endParaRPr/>
          </a:p>
          <a:p>
            <a:pPr indent="-190500" lvl="0" marL="342900" rtl="0" algn="l">
              <a:lnSpc>
                <a:spcPct val="90000"/>
              </a:lnSpc>
              <a:spcBef>
                <a:spcPts val="1000"/>
              </a:spcBef>
              <a:spcAft>
                <a:spcPts val="0"/>
              </a:spcAft>
              <a:buClr>
                <a:srgbClr val="0E1744"/>
              </a:buClr>
              <a:buSzPts val="24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ts val="2400"/>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57"/>
          <p:cNvSpPr txBox="1"/>
          <p:nvPr>
            <p:ph type="title"/>
          </p:nvPr>
        </p:nvSpPr>
        <p:spPr>
          <a:xfrm>
            <a:off x="740227" y="702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PES Schedule</a:t>
            </a:r>
            <a:endParaRPr sz="2300"/>
          </a:p>
        </p:txBody>
      </p:sp>
      <p:sp>
        <p:nvSpPr>
          <p:cNvPr id="206" name="Google Shape;206;p57"/>
          <p:cNvSpPr txBox="1"/>
          <p:nvPr>
            <p:ph idx="4" type="body"/>
          </p:nvPr>
        </p:nvSpPr>
        <p:spPr>
          <a:xfrm>
            <a:off x="740227" y="1708488"/>
            <a:ext cx="6986453" cy="4117884"/>
          </a:xfrm>
          <a:prstGeom prst="rect">
            <a:avLst/>
          </a:prstGeom>
          <a:noFill/>
          <a:ln>
            <a:noFill/>
          </a:ln>
        </p:spPr>
        <p:txBody>
          <a:bodyPr anchorCtr="0" anchor="t" bIns="45700" lIns="91425" spcFirstLastPara="1" rIns="91425" wrap="square" tIns="45700">
            <a:normAutofit fontScale="92500"/>
          </a:bodyPr>
          <a:lstStyle/>
          <a:p>
            <a:pPr indent="-342900" lvl="0" marL="342900" rtl="0" algn="l">
              <a:lnSpc>
                <a:spcPct val="90000"/>
              </a:lnSpc>
              <a:spcBef>
                <a:spcPts val="0"/>
              </a:spcBef>
              <a:spcAft>
                <a:spcPts val="0"/>
              </a:spcAft>
              <a:buClr>
                <a:srgbClr val="0E1744"/>
              </a:buClr>
              <a:buSzPct val="81081"/>
              <a:buFont typeface="Arial"/>
              <a:buChar char="•"/>
            </a:pPr>
            <a:r>
              <a:rPr lang="en-US" sz="3200"/>
              <a:t>You will be assigned a ‘group number’ 1 - 4 which coincides with the section of classes you register for. </a:t>
            </a:r>
            <a:endParaRPr/>
          </a:p>
          <a:p>
            <a:pPr indent="-342900" lvl="0" marL="342900" rtl="0" algn="l">
              <a:lnSpc>
                <a:spcPct val="90000"/>
              </a:lnSpc>
              <a:spcBef>
                <a:spcPts val="0"/>
              </a:spcBef>
              <a:spcAft>
                <a:spcPts val="0"/>
              </a:spcAft>
              <a:buClr>
                <a:srgbClr val="0E1744"/>
              </a:buClr>
              <a:buSzPct val="81081"/>
              <a:buFont typeface="Arial"/>
              <a:buChar char="•"/>
            </a:pPr>
            <a:r>
              <a:rPr lang="en-US" sz="3200"/>
              <a:t>Pay attention to restrictions on Course Explorer to know which section is yours. </a:t>
            </a:r>
            <a:endParaRPr/>
          </a:p>
          <a:p>
            <a:pPr indent="-342900" lvl="0" marL="342900" rtl="0" algn="l">
              <a:lnSpc>
                <a:spcPct val="90000"/>
              </a:lnSpc>
              <a:spcBef>
                <a:spcPts val="0"/>
              </a:spcBef>
              <a:spcAft>
                <a:spcPts val="0"/>
              </a:spcAft>
              <a:buClr>
                <a:srgbClr val="0E1744"/>
              </a:buClr>
              <a:buSzPct val="81081"/>
              <a:buFont typeface="Arial"/>
              <a:buChar char="•"/>
            </a:pPr>
            <a:r>
              <a:rPr lang="en-US" sz="3200"/>
              <a:t>Follow the sequence on your degree checklist (right-hand column) to know which classes to take each semester.</a:t>
            </a:r>
            <a:endParaRPr sz="3200"/>
          </a:p>
        </p:txBody>
      </p:sp>
      <p:pic>
        <p:nvPicPr>
          <p:cNvPr id="207" name="Google Shape;207;p57"/>
          <p:cNvPicPr preferRelativeResize="0"/>
          <p:nvPr/>
        </p:nvPicPr>
        <p:blipFill rotWithShape="1">
          <a:blip r:embed="rId3">
            <a:alphaModFix/>
          </a:blip>
          <a:srcRect b="0" l="0" r="0" t="0"/>
          <a:stretch/>
        </p:blipFill>
        <p:spPr>
          <a:xfrm>
            <a:off x="8001000" y="802558"/>
            <a:ext cx="3857081" cy="502381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2017-10-18T14:49:32Z</dcterms:created>
  <dc:creator>Microsoft Office User</dc:creator>
</cp:coreProperties>
</file>