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jeyZ2IsIF2ZayJ1qE6RlI0CzeB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288038-28C3-47A6-BA4A-1692E1501749}">
  <a:tblStyle styleId="{5B288038-28C3-47A6-BA4A-1692E150174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c094aac47d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3c094aac47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c524103b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c524103b3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3c524103b3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c094aac47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3c094aac47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c094aac47d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3c094aac47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Orange">
  <p:cSld name="Presentation Title Orang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4"/>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24"/>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3" name="Google Shape;13;p24"/>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Cloud">
  <p:cSld name="Presentation Title Cloud">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33"/>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7" name="Google Shape;57;p33"/>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Blue Image">
  <p:cSld name="Presentation Title Blue Image">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34"/>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34"/>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1" name="Google Shape;61;p34"/>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Orange Image">
  <p:cSld name="Presentation Title Orange Image">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35"/>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35"/>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5" name="Google Shape;65;p35"/>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Cloud Image">
  <p:cSld name="Presentation Title Cloud Image">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36"/>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36"/>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9" name="Google Shape;69;p36"/>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rgbClr val="0E1744"/>
              </a:buClr>
              <a:buSzPts val="3600"/>
              <a:buFont typeface="Arial"/>
              <a:buNone/>
              <a:defRPr b="0" i="0" sz="36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lue Image" type="obj">
  <p:cSld name="OBJECT">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37"/>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37"/>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3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Orange Image">
  <p:cSld name="Heading Orange Image">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38"/>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a:buNone/>
              <a:defRPr b="1"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p38"/>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3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Cloud Image">
  <p:cSld name="Heading Cloud Image">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39"/>
          <p:cNvSpPr txBox="1"/>
          <p:nvPr>
            <p:ph type="title"/>
          </p:nvPr>
        </p:nvSpPr>
        <p:spPr>
          <a:xfrm>
            <a:off x="1000932" y="2353021"/>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8000"/>
              <a:buFont typeface="Arial"/>
              <a:buNone/>
              <a:defRPr b="1" i="0" sz="8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39"/>
          <p:cNvSpPr txBox="1"/>
          <p:nvPr>
            <p:ph idx="1" type="body"/>
          </p:nvPr>
        </p:nvSpPr>
        <p:spPr>
          <a:xfrm>
            <a:off x="1000932" y="3521985"/>
            <a:ext cx="10515600" cy="191044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400"/>
              <a:buFont typeface="Arial"/>
              <a:buNone/>
              <a:defRPr b="0" i="0" sz="24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39"/>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Blue">
  <p:cSld name="Heading Blue">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40"/>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40"/>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Orange">
  <p:cSld name="Heading Orange">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41"/>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41"/>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Cloud">
  <p:cSld name="Heading Cloud">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42"/>
          <p:cNvSpPr txBox="1"/>
          <p:nvPr>
            <p:ph type="title"/>
          </p:nvPr>
        </p:nvSpPr>
        <p:spPr>
          <a:xfrm>
            <a:off x="838200" y="2766226"/>
            <a:ext cx="10515600" cy="1005678"/>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42"/>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Vertical Subheads">
  <p:cSld name="Slide Title Vertical Subheads">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5"/>
          <p:cNvSpPr txBox="1"/>
          <p:nvPr>
            <p:ph type="title"/>
          </p:nvPr>
        </p:nvSpPr>
        <p:spPr>
          <a:xfrm>
            <a:off x="740226" y="578197"/>
            <a:ext cx="10726431"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5"/>
          <p:cNvSpPr txBox="1"/>
          <p:nvPr>
            <p:ph idx="1" type="body"/>
          </p:nvPr>
        </p:nvSpPr>
        <p:spPr>
          <a:xfrm>
            <a:off x="740226" y="2135164"/>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25"/>
          <p:cNvSpPr txBox="1"/>
          <p:nvPr>
            <p:ph idx="2" type="body"/>
          </p:nvPr>
        </p:nvSpPr>
        <p:spPr>
          <a:xfrm>
            <a:off x="740226" y="4100201"/>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25"/>
          <p:cNvSpPr txBox="1"/>
          <p:nvPr>
            <p:ph idx="3" type="body"/>
          </p:nvPr>
        </p:nvSpPr>
        <p:spPr>
          <a:xfrm>
            <a:off x="740226" y="3016907"/>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5"/>
          <p:cNvSpPr txBox="1"/>
          <p:nvPr>
            <p:ph idx="4" type="body"/>
          </p:nvPr>
        </p:nvSpPr>
        <p:spPr>
          <a:xfrm>
            <a:off x="740226" y="4981944"/>
            <a:ext cx="10726431"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25"/>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Quote">
  <p:cSld name="Large Quote">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43"/>
          <p:cNvSpPr txBox="1"/>
          <p:nvPr>
            <p:ph type="title"/>
          </p:nvPr>
        </p:nvSpPr>
        <p:spPr>
          <a:xfrm>
            <a:off x="3004457" y="1709008"/>
            <a:ext cx="6183086" cy="2496869"/>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3" name="Google Shape;93;p43"/>
          <p:cNvSpPr txBox="1"/>
          <p:nvPr/>
        </p:nvSpPr>
        <p:spPr>
          <a:xfrm>
            <a:off x="7020732" y="4229530"/>
            <a:ext cx="2166811" cy="4001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0E1744"/>
                </a:solidFill>
                <a:latin typeface="Arial"/>
                <a:ea typeface="Arial"/>
                <a:cs typeface="Arial"/>
                <a:sym typeface="Arial"/>
              </a:rPr>
              <a:t>Author</a:t>
            </a:r>
            <a:endParaRPr b="0" i="0" sz="1400" u="none" cap="none" strike="noStrike">
              <a:solidFill>
                <a:srgbClr val="000000"/>
              </a:solidFill>
              <a:latin typeface="Arial"/>
              <a:ea typeface="Arial"/>
              <a:cs typeface="Arial"/>
              <a:sym typeface="Arial"/>
            </a:endParaRPr>
          </a:p>
        </p:txBody>
      </p:sp>
      <p:sp>
        <p:nvSpPr>
          <p:cNvPr id="94" name="Google Shape;94;p43"/>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Two Images">
  <p:cSld name="Slide Title Left Two Images">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44"/>
          <p:cNvSpPr txBox="1"/>
          <p:nvPr>
            <p:ph type="title"/>
          </p:nvPr>
        </p:nvSpPr>
        <p:spPr>
          <a:xfrm>
            <a:off x="740226" y="578197"/>
            <a:ext cx="10515599"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44"/>
          <p:cNvSpPr txBox="1"/>
          <p:nvPr>
            <p:ph idx="1" type="body"/>
          </p:nvPr>
        </p:nvSpPr>
        <p:spPr>
          <a:xfrm>
            <a:off x="5676181" y="185253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44"/>
          <p:cNvSpPr txBox="1"/>
          <p:nvPr>
            <p:ph idx="2" type="body"/>
          </p:nvPr>
        </p:nvSpPr>
        <p:spPr>
          <a:xfrm>
            <a:off x="5676181" y="398382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44"/>
          <p:cNvSpPr txBox="1"/>
          <p:nvPr>
            <p:ph idx="3" type="body"/>
          </p:nvPr>
        </p:nvSpPr>
        <p:spPr>
          <a:xfrm>
            <a:off x="5676181" y="273427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44"/>
          <p:cNvSpPr txBox="1"/>
          <p:nvPr>
            <p:ph idx="4" type="body"/>
          </p:nvPr>
        </p:nvSpPr>
        <p:spPr>
          <a:xfrm>
            <a:off x="5676181" y="486556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44"/>
          <p:cNvSpPr/>
          <p:nvPr>
            <p:ph idx="5" type="pic"/>
          </p:nvPr>
        </p:nvSpPr>
        <p:spPr>
          <a:xfrm>
            <a:off x="620713" y="1797094"/>
            <a:ext cx="4738687" cy="2042930"/>
          </a:xfrm>
          <a:prstGeom prst="rect">
            <a:avLst/>
          </a:prstGeom>
          <a:solidFill>
            <a:srgbClr val="D8D8D8"/>
          </a:solidFill>
          <a:ln>
            <a:noFill/>
          </a:ln>
        </p:spPr>
      </p:sp>
      <p:sp>
        <p:nvSpPr>
          <p:cNvPr id="102" name="Google Shape;102;p44"/>
          <p:cNvSpPr/>
          <p:nvPr>
            <p:ph idx="6" type="pic"/>
          </p:nvPr>
        </p:nvSpPr>
        <p:spPr>
          <a:xfrm>
            <a:off x="620712" y="3960479"/>
            <a:ext cx="4738687" cy="2042930"/>
          </a:xfrm>
          <a:prstGeom prst="rect">
            <a:avLst/>
          </a:prstGeom>
          <a:solidFill>
            <a:srgbClr val="D8D8D8"/>
          </a:solidFill>
          <a:ln>
            <a:noFill/>
          </a:ln>
        </p:spPr>
      </p:sp>
      <p:sp>
        <p:nvSpPr>
          <p:cNvPr id="103" name="Google Shape;103;p44"/>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Two Images">
  <p:cSld name="Slide Title Right Two Images">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45"/>
          <p:cNvSpPr txBox="1"/>
          <p:nvPr>
            <p:ph type="title"/>
          </p:nvPr>
        </p:nvSpPr>
        <p:spPr>
          <a:xfrm>
            <a:off x="740227" y="578197"/>
            <a:ext cx="10613572"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 name="Google Shape;106;p45"/>
          <p:cNvSpPr txBox="1"/>
          <p:nvPr>
            <p:ph idx="1" type="body"/>
          </p:nvPr>
        </p:nvSpPr>
        <p:spPr>
          <a:xfrm>
            <a:off x="647904" y="184917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45"/>
          <p:cNvSpPr txBox="1"/>
          <p:nvPr>
            <p:ph idx="2" type="body"/>
          </p:nvPr>
        </p:nvSpPr>
        <p:spPr>
          <a:xfrm>
            <a:off x="647904" y="398046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45"/>
          <p:cNvSpPr txBox="1"/>
          <p:nvPr>
            <p:ph idx="3" type="body"/>
          </p:nvPr>
        </p:nvSpPr>
        <p:spPr>
          <a:xfrm>
            <a:off x="647904" y="273091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45"/>
          <p:cNvSpPr txBox="1"/>
          <p:nvPr>
            <p:ph idx="4" type="body"/>
          </p:nvPr>
        </p:nvSpPr>
        <p:spPr>
          <a:xfrm>
            <a:off x="647904" y="4862208"/>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45"/>
          <p:cNvSpPr/>
          <p:nvPr>
            <p:ph idx="5" type="pic"/>
          </p:nvPr>
        </p:nvSpPr>
        <p:spPr>
          <a:xfrm>
            <a:off x="6615113" y="1817080"/>
            <a:ext cx="4738687" cy="2042930"/>
          </a:xfrm>
          <a:prstGeom prst="rect">
            <a:avLst/>
          </a:prstGeom>
          <a:solidFill>
            <a:srgbClr val="D8D8D8"/>
          </a:solidFill>
          <a:ln>
            <a:noFill/>
          </a:ln>
        </p:spPr>
      </p:sp>
      <p:sp>
        <p:nvSpPr>
          <p:cNvPr id="111" name="Google Shape;111;p45"/>
          <p:cNvSpPr/>
          <p:nvPr>
            <p:ph idx="6" type="pic"/>
          </p:nvPr>
        </p:nvSpPr>
        <p:spPr>
          <a:xfrm>
            <a:off x="6615112" y="3980465"/>
            <a:ext cx="4738687" cy="2042930"/>
          </a:xfrm>
          <a:prstGeom prst="rect">
            <a:avLst/>
          </a:prstGeom>
          <a:solidFill>
            <a:srgbClr val="D8D8D8"/>
          </a:solidFill>
          <a:ln>
            <a:noFill/>
          </a:ln>
        </p:spPr>
      </p:sp>
      <p:sp>
        <p:nvSpPr>
          <p:cNvPr id="112" name="Google Shape;112;p45"/>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Single Image">
  <p:cSld name="Slide Title Right Single Image">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46"/>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5" name="Google Shape;115;p46"/>
          <p:cNvSpPr txBox="1"/>
          <p:nvPr>
            <p:ph idx="1" type="body"/>
          </p:nvPr>
        </p:nvSpPr>
        <p:spPr>
          <a:xfrm>
            <a:off x="612875" y="1936775"/>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46"/>
          <p:cNvSpPr txBox="1"/>
          <p:nvPr>
            <p:ph idx="2" type="body"/>
          </p:nvPr>
        </p:nvSpPr>
        <p:spPr>
          <a:xfrm>
            <a:off x="612875" y="2818518"/>
            <a:ext cx="5579645" cy="2910854"/>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46"/>
          <p:cNvSpPr/>
          <p:nvPr>
            <p:ph idx="3" type="pic"/>
          </p:nvPr>
        </p:nvSpPr>
        <p:spPr>
          <a:xfrm>
            <a:off x="6615113" y="1969241"/>
            <a:ext cx="4738687" cy="3760131"/>
          </a:xfrm>
          <a:prstGeom prst="rect">
            <a:avLst/>
          </a:prstGeom>
          <a:solidFill>
            <a:srgbClr val="D8D8D8"/>
          </a:solidFill>
          <a:ln>
            <a:noFill/>
          </a:ln>
        </p:spPr>
      </p:sp>
      <p:sp>
        <p:nvSpPr>
          <p:cNvPr id="118" name="Google Shape;118;p46"/>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Chart/Graph">
  <p:cSld name="Slide Title Left Chart/Graph">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47"/>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1" name="Google Shape;121;p47"/>
          <p:cNvSpPr/>
          <p:nvPr>
            <p:ph idx="2" type="chart"/>
          </p:nvPr>
        </p:nvSpPr>
        <p:spPr>
          <a:xfrm>
            <a:off x="681038" y="1936750"/>
            <a:ext cx="6024562" cy="3890309"/>
          </a:xfrm>
          <a:prstGeom prst="rect">
            <a:avLst/>
          </a:prstGeom>
          <a:solidFill>
            <a:srgbClr val="D8D8D8"/>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lvl="1"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47"/>
          <p:cNvSpPr txBox="1"/>
          <p:nvPr>
            <p:ph idx="1" type="body"/>
          </p:nvPr>
        </p:nvSpPr>
        <p:spPr>
          <a:xfrm>
            <a:off x="7297271" y="1936750"/>
            <a:ext cx="4056529"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47"/>
          <p:cNvSpPr txBox="1"/>
          <p:nvPr>
            <p:ph idx="3" type="body"/>
          </p:nvPr>
        </p:nvSpPr>
        <p:spPr>
          <a:xfrm>
            <a:off x="7297271" y="2818493"/>
            <a:ext cx="4056529" cy="30085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4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Right Chart/Graph">
  <p:cSld name="Slide Title Right Chart/Graph">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48"/>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 name="Google Shape;127;p48"/>
          <p:cNvSpPr/>
          <p:nvPr>
            <p:ph idx="2" type="chart"/>
          </p:nvPr>
        </p:nvSpPr>
        <p:spPr>
          <a:xfrm>
            <a:off x="5329238" y="1936750"/>
            <a:ext cx="6024562" cy="3890309"/>
          </a:xfrm>
          <a:prstGeom prst="rect">
            <a:avLst/>
          </a:prstGeom>
          <a:solidFill>
            <a:srgbClr val="D8D8D8"/>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lvl="1"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48"/>
          <p:cNvSpPr txBox="1"/>
          <p:nvPr>
            <p:ph idx="1" type="body"/>
          </p:nvPr>
        </p:nvSpPr>
        <p:spPr>
          <a:xfrm>
            <a:off x="681038" y="1936750"/>
            <a:ext cx="4056529"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48"/>
          <p:cNvSpPr txBox="1"/>
          <p:nvPr>
            <p:ph idx="3" type="body"/>
          </p:nvPr>
        </p:nvSpPr>
        <p:spPr>
          <a:xfrm>
            <a:off x="681038" y="2818493"/>
            <a:ext cx="4056529" cy="30085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4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Blue">
  <p:cSld name="Thank You Blue">
    <p:bg>
      <p:bgPr>
        <a:blipFill>
          <a:blip r:embed="rId2">
            <a:alphaModFix/>
          </a:blip>
          <a:stretch>
            <a:fillRect/>
          </a:stretch>
        </a:blipFill>
      </p:bgPr>
    </p:bg>
    <p:spTree>
      <p:nvGrpSpPr>
        <p:cNvPr id="131" name="Shape 131"/>
        <p:cNvGrpSpPr/>
        <p:nvPr/>
      </p:nvGrpSpPr>
      <p:grpSpPr>
        <a:xfrm>
          <a:off x="0" y="0"/>
          <a:ext cx="0" cy="0"/>
          <a:chOff x="0" y="0"/>
          <a:chExt cx="0" cy="0"/>
        </a:xfrm>
      </p:grpSpPr>
      <p:sp>
        <p:nvSpPr>
          <p:cNvPr id="132" name="Google Shape;132;p49"/>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3" name="Google Shape;133;p49"/>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range">
  <p:cSld name="Thank You Orange">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50"/>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 name="Google Shape;136;p50"/>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Blue">
  <p:cSld name="Great Minds Blue">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Cloud">
  <p:cSld name="Great Minds Cloud">
    <p:bg>
      <p:bgPr>
        <a:blipFill>
          <a:blip r:embed="rId2">
            <a:alphaModFix/>
          </a:blip>
          <a:stretch>
            <a:fillRect/>
          </a:stretch>
        </a:blipFill>
      </p:bgPr>
    </p:bg>
    <p:spTree>
      <p:nvGrpSpPr>
        <p:cNvPr id="138" name="Shape 1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2-Column Subheads">
  <p:cSld name="Slide Title 2-Column Subheads">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26"/>
          <p:cNvSpPr txBox="1"/>
          <p:nvPr>
            <p:ph type="title"/>
          </p:nvPr>
        </p:nvSpPr>
        <p:spPr>
          <a:xfrm>
            <a:off x="740227" y="578197"/>
            <a:ext cx="10711548"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26"/>
          <p:cNvSpPr txBox="1"/>
          <p:nvPr>
            <p:ph idx="1" type="body"/>
          </p:nvPr>
        </p:nvSpPr>
        <p:spPr>
          <a:xfrm>
            <a:off x="740227"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26"/>
          <p:cNvSpPr txBox="1"/>
          <p:nvPr>
            <p:ph idx="2" type="body"/>
          </p:nvPr>
        </p:nvSpPr>
        <p:spPr>
          <a:xfrm>
            <a:off x="740227" y="3016907"/>
            <a:ext cx="5056416" cy="232253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26"/>
          <p:cNvSpPr txBox="1"/>
          <p:nvPr>
            <p:ph idx="3" type="body"/>
          </p:nvPr>
        </p:nvSpPr>
        <p:spPr>
          <a:xfrm>
            <a:off x="6395359"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26"/>
          <p:cNvSpPr txBox="1"/>
          <p:nvPr>
            <p:ph idx="4" type="body"/>
          </p:nvPr>
        </p:nvSpPr>
        <p:spPr>
          <a:xfrm>
            <a:off x="6395359" y="3016907"/>
            <a:ext cx="5056416" cy="232253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26"/>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Blue Image">
  <p:cSld name="Great Minds Blue Image">
    <p:bg>
      <p:bgPr>
        <a:blipFill>
          <a:blip r:embed="rId2">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Orange Image">
  <p:cSld name="Great Minds Orange Image">
    <p:bg>
      <p:bgPr>
        <a:blipFill>
          <a:blip r:embed="rId2">
            <a:alphaModFix/>
          </a:blip>
          <a:stretch>
            <a:fillRect/>
          </a:stretch>
        </a:blipFill>
      </p:bgPr>
    </p:bg>
    <p:spTree>
      <p:nvGrpSpPr>
        <p:cNvPr id="140" name="Shape 14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Cloud Image">
  <p:cSld name="Great Minds Cloud Image">
    <p:bg>
      <p:bgPr>
        <a:blipFill>
          <a:blip r:embed="rId2">
            <a:alphaModFix/>
          </a:blip>
          <a:stretch>
            <a:fillRect/>
          </a:stretch>
        </a:blipFill>
      </p:bgPr>
    </p:bg>
    <p:spTree>
      <p:nvGrpSpPr>
        <p:cNvPr id="141" name="Shape 1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2-Column Bullets">
  <p:cSld name="Slide Title 2-Column Bullets">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27"/>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27"/>
          <p:cNvSpPr txBox="1"/>
          <p:nvPr>
            <p:ph idx="1" type="body"/>
          </p:nvPr>
        </p:nvSpPr>
        <p:spPr>
          <a:xfrm>
            <a:off x="740227"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27"/>
          <p:cNvSpPr txBox="1"/>
          <p:nvPr>
            <p:ph idx="2" type="body"/>
          </p:nvPr>
        </p:nvSpPr>
        <p:spPr>
          <a:xfrm>
            <a:off x="740227" y="3016907"/>
            <a:ext cx="5056416" cy="232253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0E1744"/>
              </a:buClr>
              <a:buSzPts val="2000"/>
              <a:buFont typeface="Courier New"/>
              <a:buChar char="o"/>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27"/>
          <p:cNvSpPr txBox="1"/>
          <p:nvPr>
            <p:ph idx="3" type="body"/>
          </p:nvPr>
        </p:nvSpPr>
        <p:spPr>
          <a:xfrm>
            <a:off x="6395359" y="2135164"/>
            <a:ext cx="5056416"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3000"/>
              <a:buFont typeface="Arial"/>
              <a:buNone/>
              <a:defRPr b="1" i="0" sz="3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27"/>
          <p:cNvSpPr txBox="1"/>
          <p:nvPr>
            <p:ph idx="4" type="body"/>
          </p:nvPr>
        </p:nvSpPr>
        <p:spPr>
          <a:xfrm>
            <a:off x="6395359" y="3016907"/>
            <a:ext cx="5056416" cy="232253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0E1744"/>
              </a:buClr>
              <a:buSzPts val="2000"/>
              <a:buFont typeface="Courier New"/>
              <a:buChar char="o"/>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27"/>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Centered Image">
  <p:cSld name="Slide Title Centered Image">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28"/>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p28"/>
          <p:cNvSpPr txBox="1"/>
          <p:nvPr>
            <p:ph idx="1" type="body"/>
          </p:nvPr>
        </p:nvSpPr>
        <p:spPr>
          <a:xfrm>
            <a:off x="680652" y="5463998"/>
            <a:ext cx="10673148" cy="5876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28"/>
          <p:cNvSpPr/>
          <p:nvPr>
            <p:ph idx="2" type="pic"/>
          </p:nvPr>
        </p:nvSpPr>
        <p:spPr>
          <a:xfrm>
            <a:off x="680653" y="1969241"/>
            <a:ext cx="10673148" cy="3190071"/>
          </a:xfrm>
          <a:prstGeom prst="rect">
            <a:avLst/>
          </a:prstGeom>
          <a:solidFill>
            <a:srgbClr val="D8D8D8"/>
          </a:solidFill>
          <a:ln>
            <a:noFill/>
          </a:ln>
        </p:spPr>
      </p:sp>
      <p:sp>
        <p:nvSpPr>
          <p:cNvPr id="39" name="Google Shape;39;p28"/>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itle Left Single Image">
  <p:cSld name="Slide Title Left Single Image">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29"/>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 name="Google Shape;42;p29"/>
          <p:cNvSpPr txBox="1"/>
          <p:nvPr>
            <p:ph idx="1" type="body"/>
          </p:nvPr>
        </p:nvSpPr>
        <p:spPr>
          <a:xfrm>
            <a:off x="5774154" y="1928553"/>
            <a:ext cx="5579645" cy="82311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FF5B13"/>
              </a:buClr>
              <a:buSzPts val="3000"/>
              <a:buFont typeface="Arial"/>
              <a:buNone/>
              <a:defRPr b="1" i="0" sz="3000" u="none" cap="none" strike="noStrike">
                <a:solidFill>
                  <a:srgbClr val="FF5B13"/>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29"/>
          <p:cNvSpPr txBox="1"/>
          <p:nvPr>
            <p:ph idx="2" type="body"/>
          </p:nvPr>
        </p:nvSpPr>
        <p:spPr>
          <a:xfrm>
            <a:off x="5774154" y="2810296"/>
            <a:ext cx="5579645" cy="287838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0E1744"/>
              </a:buClr>
              <a:buSzPts val="2000"/>
              <a:buFont typeface="Arial"/>
              <a:buNone/>
              <a:defRPr b="0" i="0" sz="2000" u="none" cap="none" strike="noStrike">
                <a:solidFill>
                  <a:srgbClr val="0E1744"/>
                </a:solidFill>
                <a:latin typeface="Arial"/>
                <a:ea typeface="Arial"/>
                <a:cs typeface="Arial"/>
                <a:sym typeface="Arial"/>
              </a:defRPr>
            </a:lvl1pPr>
            <a:lvl2pPr indent="-431800" lvl="1" marL="914400" marR="0" rtl="0" algn="l">
              <a:lnSpc>
                <a:spcPct val="90000"/>
              </a:lnSpc>
              <a:spcBef>
                <a:spcPts val="500"/>
              </a:spcBef>
              <a:spcAft>
                <a:spcPts val="0"/>
              </a:spcAft>
              <a:buClr>
                <a:srgbClr val="FF5B13"/>
              </a:buClr>
              <a:buSzPts val="3200"/>
              <a:buFont typeface="Arial"/>
              <a:buChar char="•"/>
              <a:defRPr b="0" i="0" sz="3200" u="none" cap="none" strike="noStrike">
                <a:solidFill>
                  <a:srgbClr val="FF5B13"/>
                </a:solidFill>
                <a:latin typeface="Arial"/>
                <a:ea typeface="Arial"/>
                <a:cs typeface="Arial"/>
                <a:sym typeface="Arial"/>
              </a:defRPr>
            </a:lvl2pPr>
            <a:lvl3pPr indent="-406400" lvl="2" marL="1371600" marR="0" rtl="0" algn="l">
              <a:lnSpc>
                <a:spcPct val="90000"/>
              </a:lnSpc>
              <a:spcBef>
                <a:spcPts val="500"/>
              </a:spcBef>
              <a:spcAft>
                <a:spcPts val="0"/>
              </a:spcAft>
              <a:buClr>
                <a:srgbClr val="FF5B13"/>
              </a:buClr>
              <a:buSzPts val="2800"/>
              <a:buFont typeface="Arial"/>
              <a:buChar char="•"/>
              <a:defRPr b="0" i="0" sz="2800" u="none" cap="none" strike="noStrike">
                <a:solidFill>
                  <a:srgbClr val="FF5B13"/>
                </a:solidFill>
                <a:latin typeface="Arial"/>
                <a:ea typeface="Arial"/>
                <a:cs typeface="Arial"/>
                <a:sym typeface="Arial"/>
              </a:defRPr>
            </a:lvl3pPr>
            <a:lvl4pPr indent="-381000" lvl="3" marL="1828800" marR="0" rtl="0" algn="l">
              <a:lnSpc>
                <a:spcPct val="90000"/>
              </a:lnSpc>
              <a:spcBef>
                <a:spcPts val="500"/>
              </a:spcBef>
              <a:spcAft>
                <a:spcPts val="0"/>
              </a:spcAft>
              <a:buClr>
                <a:srgbClr val="FF5B13"/>
              </a:buClr>
              <a:buSzPts val="2400"/>
              <a:buFont typeface="Arial"/>
              <a:buChar char="•"/>
              <a:defRPr b="0" i="0" sz="2400" u="none" cap="none" strike="noStrike">
                <a:solidFill>
                  <a:srgbClr val="FF5B13"/>
                </a:solidFill>
                <a:latin typeface="Arial"/>
                <a:ea typeface="Arial"/>
                <a:cs typeface="Arial"/>
                <a:sym typeface="Arial"/>
              </a:defRPr>
            </a:lvl4pPr>
            <a:lvl5pPr indent="-355600" lvl="4" marL="2286000" marR="0" rtl="0" algn="l">
              <a:lnSpc>
                <a:spcPct val="90000"/>
              </a:lnSpc>
              <a:spcBef>
                <a:spcPts val="500"/>
              </a:spcBef>
              <a:spcAft>
                <a:spcPts val="0"/>
              </a:spcAft>
              <a:buClr>
                <a:srgbClr val="FF5B13"/>
              </a:buClr>
              <a:buSzPts val="2000"/>
              <a:buFont typeface="Arial"/>
              <a:buChar char="•"/>
              <a:defRPr b="0" i="0" sz="2000" u="none" cap="none" strike="noStrike">
                <a:solidFill>
                  <a:srgbClr val="FF5B1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29"/>
          <p:cNvSpPr/>
          <p:nvPr>
            <p:ph idx="3" type="pic"/>
          </p:nvPr>
        </p:nvSpPr>
        <p:spPr>
          <a:xfrm>
            <a:off x="620713" y="1928553"/>
            <a:ext cx="4738687" cy="3760131"/>
          </a:xfrm>
          <a:prstGeom prst="rect">
            <a:avLst/>
          </a:prstGeom>
          <a:solidFill>
            <a:srgbClr val="D8D8D8"/>
          </a:solidFill>
          <a:ln>
            <a:noFill/>
          </a:ln>
        </p:spPr>
      </p:sp>
      <p:sp>
        <p:nvSpPr>
          <p:cNvPr id="45" name="Google Shape;45;p29"/>
          <p:cNvSpPr txBox="1"/>
          <p:nvPr>
            <p:ph idx="10" type="dt"/>
          </p:nvPr>
        </p:nvSpPr>
        <p:spPr>
          <a:xfrm>
            <a:off x="6474911" y="6321124"/>
            <a:ext cx="4991746" cy="35441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at Minds Orange">
  <p:cSld name="Great Minds Orange">
    <p:bg>
      <p:bgPr>
        <a:blipFill>
          <a:blip r:embed="rId2">
            <a:alphaModFix/>
          </a:blip>
          <a:stretch>
            <a:fillRect/>
          </a:stretch>
        </a:blipFill>
      </p:bgPr>
    </p:bg>
    <p:spTree>
      <p:nvGrpSpPr>
        <p:cNvPr id="46" name="Shape 4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loud">
  <p:cSld name="Thank You Cloud">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30"/>
          <p:cNvSpPr txBox="1"/>
          <p:nvPr>
            <p:ph type="ctrTitle"/>
          </p:nvPr>
        </p:nvSpPr>
        <p:spPr>
          <a:xfrm>
            <a:off x="0" y="1669425"/>
            <a:ext cx="12192000"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E1744"/>
              </a:buClr>
              <a:buSzPts val="6000"/>
              <a:buFont typeface="Arial"/>
              <a:buNone/>
              <a:defRPr b="1" i="0" sz="6000" u="none" cap="none" strike="noStrike">
                <a:solidFill>
                  <a:srgbClr val="0E174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30"/>
          <p:cNvSpPr txBox="1"/>
          <p:nvPr>
            <p:ph idx="1" type="subTitle"/>
          </p:nvPr>
        </p:nvSpPr>
        <p:spPr>
          <a:xfrm>
            <a:off x="0" y="3210669"/>
            <a:ext cx="12192000" cy="1882588"/>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0E1744"/>
              </a:buClr>
              <a:buSzPts val="3200"/>
              <a:buFont typeface="Arial"/>
              <a:buNone/>
              <a:defRPr b="1" i="0" sz="3200" u="none" cap="none" strike="noStrike">
                <a:solidFill>
                  <a:srgbClr val="0E1744"/>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Blue">
  <p:cSld name="Presentation Title Blue">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32"/>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32"/>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53" name="Google Shape;53;p32"/>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31800" lvl="1" marL="914400" marR="0" rtl="0" algn="l">
              <a:lnSpc>
                <a:spcPct val="90000"/>
              </a:lnSpc>
              <a:spcBef>
                <a:spcPts val="5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2pPr>
            <a:lvl3pPr indent="-406400" lvl="2" marL="1371600" marR="0" rtl="0" algn="l">
              <a:lnSpc>
                <a:spcPct val="9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3pPr>
            <a:lvl4pPr indent="-381000" lvl="3" marL="18288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4pPr>
            <a:lvl5pPr indent="-355600" lvl="4" marL="22860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34" Type="http://schemas.openxmlformats.org/officeDocument/2006/relationships/theme" Target="../theme/theme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cote.illinois.edu/cote-portal-acces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sce.education.illinois.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appserv7.admin.uillinois.edu/FormBuilderSurvey/Survey/6fcca4c2-7618-4bad-8da8-af1700999620/Surve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mailto:stalbott@illinois.edu" TargetMode="External"/><Relationship Id="rId4" Type="http://schemas.openxmlformats.org/officeDocument/2006/relationships/hyperlink" Target="mailto:info@cote.Illinois.ed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education.illinois.edu/student-resources/undergraduate/undergraduate-advising-suppor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
          <p:cNvSpPr txBox="1"/>
          <p:nvPr>
            <p:ph type="ctrTitle"/>
          </p:nvPr>
        </p:nvSpPr>
        <p:spPr>
          <a:xfrm>
            <a:off x="929898" y="2761502"/>
            <a:ext cx="10259878" cy="111088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6000"/>
              <a:buFont typeface="Arial"/>
              <a:buNone/>
            </a:pPr>
            <a:r>
              <a:rPr lang="en-US"/>
              <a:t>Professional Education Sequence (PES) Induction</a:t>
            </a:r>
            <a:endParaRPr/>
          </a:p>
        </p:txBody>
      </p:sp>
      <p:sp>
        <p:nvSpPr>
          <p:cNvPr id="147" name="Google Shape;147;p1"/>
          <p:cNvSpPr txBox="1"/>
          <p:nvPr>
            <p:ph idx="1" type="subTitle"/>
          </p:nvPr>
        </p:nvSpPr>
        <p:spPr>
          <a:xfrm>
            <a:off x="929898" y="3964460"/>
            <a:ext cx="10259878" cy="74722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i="1" lang="en-US" sz="4400"/>
              <a:t>Early Childhood Education</a:t>
            </a:r>
            <a:endParaRPr/>
          </a:p>
        </p:txBody>
      </p:sp>
      <p:sp>
        <p:nvSpPr>
          <p:cNvPr id="148" name="Google Shape;148;p1"/>
          <p:cNvSpPr txBox="1"/>
          <p:nvPr>
            <p:ph idx="2" type="body"/>
          </p:nvPr>
        </p:nvSpPr>
        <p:spPr>
          <a:xfrm>
            <a:off x="929898" y="4804982"/>
            <a:ext cx="10259878" cy="618044"/>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None/>
            </a:pPr>
            <a:r>
              <a:rPr lang="en-US"/>
              <a:t>March 5</a:t>
            </a:r>
            <a:r>
              <a:rPr baseline="30000" lang="en-US"/>
              <a:t>th</a:t>
            </a:r>
            <a:r>
              <a:rPr lang="en-US"/>
              <a:t>,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c094aac47d_0_11"/>
          <p:cNvSpPr txBox="1"/>
          <p:nvPr>
            <p:ph type="title"/>
          </p:nvPr>
        </p:nvSpPr>
        <p:spPr>
          <a:xfrm>
            <a:off x="740252" y="442463"/>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000"/>
              <a:t>Junior Year Visual - Spring</a:t>
            </a:r>
            <a:endParaRPr sz="1800"/>
          </a:p>
        </p:txBody>
      </p:sp>
      <p:pic>
        <p:nvPicPr>
          <p:cNvPr id="212" name="Google Shape;212;g3c094aac47d_0_11"/>
          <p:cNvPicPr preferRelativeResize="0"/>
          <p:nvPr/>
        </p:nvPicPr>
        <p:blipFill>
          <a:blip r:embed="rId3">
            <a:alphaModFix/>
          </a:blip>
          <a:stretch>
            <a:fillRect/>
          </a:stretch>
        </p:blipFill>
        <p:spPr>
          <a:xfrm>
            <a:off x="1135775" y="1053400"/>
            <a:ext cx="9920449" cy="5316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7"/>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CoTE Website – The Portal </a:t>
            </a:r>
            <a:endParaRPr/>
          </a:p>
        </p:txBody>
      </p:sp>
      <p:sp>
        <p:nvSpPr>
          <p:cNvPr id="218" name="Google Shape;218;p7"/>
          <p:cNvSpPr txBox="1"/>
          <p:nvPr>
            <p:ph idx="4" type="body"/>
          </p:nvPr>
        </p:nvSpPr>
        <p:spPr>
          <a:xfrm>
            <a:off x="740227" y="2379518"/>
            <a:ext cx="10711548" cy="3344388"/>
          </a:xfrm>
          <a:prstGeom prst="rect">
            <a:avLst/>
          </a:prstGeom>
          <a:noFill/>
          <a:ln>
            <a:noFill/>
          </a:ln>
        </p:spPr>
        <p:txBody>
          <a:bodyPr anchorCtr="0" anchor="t" bIns="45700" lIns="91425" spcFirstLastPara="1" rIns="91425" wrap="square" tIns="45700">
            <a:normAutofit fontScale="85000" lnSpcReduction="10000"/>
          </a:bodyPr>
          <a:lstStyle/>
          <a:p>
            <a:pPr indent="-320040" lvl="0" marL="342900" rtl="0" algn="l">
              <a:lnSpc>
                <a:spcPct val="90000"/>
              </a:lnSpc>
              <a:spcBef>
                <a:spcPts val="0"/>
              </a:spcBef>
              <a:spcAft>
                <a:spcPts val="0"/>
              </a:spcAft>
              <a:buClr>
                <a:srgbClr val="0E1744"/>
              </a:buClr>
              <a:buSzPct val="100000"/>
              <a:buFont typeface="Arial"/>
              <a:buChar char="•"/>
            </a:pPr>
            <a:r>
              <a:rPr lang="en-US" sz="2400"/>
              <a:t>The CoTE website deals with licensure, field-related requirements, and documentation. Please bookmark it and refer to it frequently when you have questions. </a:t>
            </a:r>
            <a:endParaRPr/>
          </a:p>
          <a:p>
            <a:pPr indent="-32004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Licensure information</a:t>
            </a:r>
            <a:endParaRPr/>
          </a:p>
          <a:p>
            <a:pPr indent="-32004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Time sheets</a:t>
            </a:r>
            <a:endParaRPr/>
          </a:p>
          <a:p>
            <a:pPr indent="-32004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Evaluations</a:t>
            </a:r>
            <a:endParaRPr/>
          </a:p>
          <a:p>
            <a:pPr indent="-32004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Required Trainings</a:t>
            </a:r>
            <a:endParaRPr sz="2400">
              <a:solidFill>
                <a:srgbClr val="0E1744"/>
              </a:solidFill>
            </a:endParaRPr>
          </a:p>
          <a:p>
            <a:pPr indent="-190500" lvl="0" marL="342900" rtl="0" algn="l">
              <a:lnSpc>
                <a:spcPct val="100000"/>
              </a:lnSpc>
              <a:spcBef>
                <a:spcPts val="1000"/>
              </a:spcBef>
              <a:spcAft>
                <a:spcPts val="0"/>
              </a:spcAft>
              <a:buClr>
                <a:srgbClr val="0E1744"/>
              </a:buClr>
              <a:buSzPct val="81617"/>
              <a:buFont typeface="Arial"/>
              <a:buNone/>
            </a:pPr>
            <a:r>
              <a:rPr b="1" lang="en-US" sz="2940">
                <a:solidFill>
                  <a:srgbClr val="FF5B13"/>
                </a:solidFill>
              </a:rPr>
              <a:t>*You must complete the required trainings in the CoTE portal to be able to register for FA26 PES classes</a:t>
            </a:r>
            <a:endParaRPr b="1" sz="2940">
              <a:solidFill>
                <a:srgbClr val="FF5B13"/>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19050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
        <p:nvSpPr>
          <p:cNvPr id="219" name="Google Shape;219;p7"/>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https://cote.Illinois.edu/cote-portal-access</a:t>
            </a:r>
            <a:r>
              <a:rPr b="1" i="0" lang="en-US" sz="2400" u="none" cap="none" strike="noStrike">
                <a:solidFill>
                  <a:srgbClr val="FF5B13"/>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rgbClr val="0E1744"/>
              </a:buClr>
              <a:buSzPts val="2400"/>
              <a:buFont typeface="Arial"/>
              <a:buNone/>
            </a:pPr>
            <a:r>
              <a:t/>
            </a:r>
            <a:endParaRPr b="1" i="0" sz="2400" u="none" cap="none" strike="noStrike">
              <a:solidFill>
                <a:srgbClr val="FF0000"/>
              </a:solidFill>
              <a:latin typeface="Arial"/>
              <a:ea typeface="Arial"/>
              <a:cs typeface="Arial"/>
              <a:sym typeface="Arial"/>
            </a:endParaRPr>
          </a:p>
          <a:p>
            <a:pPr indent="0" lvl="1" marL="6858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a:p>
            <a:pPr indent="-190500" lvl="1" marL="10287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8"/>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Licensure Requirements</a:t>
            </a:r>
            <a:endParaRPr/>
          </a:p>
        </p:txBody>
      </p:sp>
      <p:sp>
        <p:nvSpPr>
          <p:cNvPr id="225" name="Google Shape;225;p8"/>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fontScale="92500" lnSpcReduction="10000"/>
          </a:bodyPr>
          <a:lstStyle/>
          <a:p>
            <a:pPr indent="-331470" lvl="0" marL="342900" rtl="0" algn="l">
              <a:lnSpc>
                <a:spcPct val="90000"/>
              </a:lnSpc>
              <a:spcBef>
                <a:spcPts val="0"/>
              </a:spcBef>
              <a:spcAft>
                <a:spcPts val="0"/>
              </a:spcAft>
              <a:buClr>
                <a:srgbClr val="0E1744"/>
              </a:buClr>
              <a:buSzPct val="100000"/>
              <a:buFont typeface="Arial"/>
              <a:buChar char="•"/>
            </a:pPr>
            <a:r>
              <a:rPr lang="en-US" sz="2400"/>
              <a:t>ECE Licensure: Birth-Grade 2, Pre-K SPED approval</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You must </a:t>
            </a:r>
            <a:r>
              <a:rPr lang="en-US" sz="2400"/>
              <a:t>continue to monitor your email and review the CoTE website for up-to-date requirements</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C- o</a:t>
            </a:r>
            <a:r>
              <a:rPr lang="en-US" sz="2400"/>
              <a:t>r higher necessary for all qualifying coursework</a:t>
            </a:r>
            <a:endParaRPr/>
          </a:p>
          <a:p>
            <a:pPr indent="-33147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Students must take and pass </a:t>
            </a:r>
            <a:r>
              <a:rPr lang="en-US" sz="2400"/>
              <a:t>their</a:t>
            </a:r>
            <a:r>
              <a:rPr lang="en-US" sz="2400">
                <a:solidFill>
                  <a:srgbClr val="0E1744"/>
                </a:solidFill>
              </a:rPr>
              <a:t> content exam(s) prior to student teaching</a:t>
            </a:r>
            <a:endParaRPr/>
          </a:p>
          <a:p>
            <a:pPr indent="-331469"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CoTE has access to study resources/vouchers  </a:t>
            </a:r>
            <a:endParaRPr/>
          </a:p>
          <a:p>
            <a:pPr indent="-190500" lvl="0" marL="342900" rtl="0" algn="l">
              <a:lnSpc>
                <a:spcPct val="90000"/>
              </a:lnSpc>
              <a:spcBef>
                <a:spcPts val="1000"/>
              </a:spcBef>
              <a:spcAft>
                <a:spcPts val="0"/>
              </a:spcAft>
              <a:buClr>
                <a:srgbClr val="0E1744"/>
              </a:buClr>
              <a:buSzPct val="1000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19050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9"/>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Endorsements</a:t>
            </a:r>
            <a:endParaRPr/>
          </a:p>
        </p:txBody>
      </p:sp>
      <p:sp>
        <p:nvSpPr>
          <p:cNvPr id="231" name="Google Shape;231;p9"/>
          <p:cNvSpPr txBox="1"/>
          <p:nvPr>
            <p:ph idx="1" type="body"/>
          </p:nvPr>
        </p:nvSpPr>
        <p:spPr>
          <a:xfrm>
            <a:off x="755109"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t>ESL</a:t>
            </a:r>
            <a:endParaRPr/>
          </a:p>
        </p:txBody>
      </p:sp>
      <p:sp>
        <p:nvSpPr>
          <p:cNvPr id="232" name="Google Shape;232;p9"/>
          <p:cNvSpPr txBox="1"/>
          <p:nvPr>
            <p:ph idx="2" type="body"/>
          </p:nvPr>
        </p:nvSpPr>
        <p:spPr>
          <a:xfrm>
            <a:off x="755109" y="2358736"/>
            <a:ext cx="5056416" cy="2502725"/>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Courier New"/>
              <a:buChar char="o"/>
            </a:pPr>
            <a:r>
              <a:rPr lang="en-US" sz="2400"/>
              <a:t>18 credit hours from specific coursework</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5 course areas</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100 clinical clock hours in an ESL classroom</a:t>
            </a:r>
            <a:endParaRPr/>
          </a:p>
        </p:txBody>
      </p:sp>
      <p:sp>
        <p:nvSpPr>
          <p:cNvPr id="233" name="Google Shape;233;p9"/>
          <p:cNvSpPr txBox="1"/>
          <p:nvPr>
            <p:ph idx="3" type="body"/>
          </p:nvPr>
        </p:nvSpPr>
        <p:spPr>
          <a:xfrm>
            <a:off x="6410241"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solidFill>
                  <a:srgbClr val="FF5B13"/>
                </a:solidFill>
              </a:rPr>
              <a:t>BILINGUAL</a:t>
            </a:r>
            <a:endParaRPr/>
          </a:p>
        </p:txBody>
      </p:sp>
      <p:sp>
        <p:nvSpPr>
          <p:cNvPr id="234" name="Google Shape;234;p9"/>
          <p:cNvSpPr txBox="1"/>
          <p:nvPr>
            <p:ph idx="4" type="body"/>
          </p:nvPr>
        </p:nvSpPr>
        <p:spPr>
          <a:xfrm>
            <a:off x="6410241" y="2358735"/>
            <a:ext cx="5056416" cy="2502725"/>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rgbClr val="0E1744"/>
              </a:buClr>
              <a:buSzPct val="100000"/>
              <a:buFont typeface="Courier New"/>
              <a:buChar char="o"/>
            </a:pPr>
            <a:r>
              <a:rPr lang="en-US" sz="2400"/>
              <a:t>18 credit hours from specific coursework</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5 course areas</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100 clinical clock hours in a Bilingual classroom</a:t>
            </a:r>
            <a:endParaRPr/>
          </a:p>
          <a:p>
            <a:pPr indent="-342900" lvl="0" marL="342900" rtl="0" algn="l">
              <a:lnSpc>
                <a:spcPct val="90000"/>
              </a:lnSpc>
              <a:spcBef>
                <a:spcPts val="1000"/>
              </a:spcBef>
              <a:spcAft>
                <a:spcPts val="0"/>
              </a:spcAft>
              <a:buClr>
                <a:srgbClr val="0E1744"/>
              </a:buClr>
              <a:buSzPct val="100000"/>
              <a:buFont typeface="Courier New"/>
              <a:buChar char="o"/>
            </a:pPr>
            <a:r>
              <a:rPr lang="en-US" sz="2400"/>
              <a:t>Passing applicable Proficiency Test OR holding the Seal of Biliteracy </a:t>
            </a:r>
            <a:endParaRPr/>
          </a:p>
        </p:txBody>
      </p:sp>
      <p:sp>
        <p:nvSpPr>
          <p:cNvPr id="235" name="Google Shape;235;p9"/>
          <p:cNvSpPr txBox="1"/>
          <p:nvPr/>
        </p:nvSpPr>
        <p:spPr>
          <a:xfrm>
            <a:off x="755108" y="5060453"/>
            <a:ext cx="10711549"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2600"/>
              <a:buFont typeface="Arial"/>
              <a:buNone/>
            </a:pPr>
            <a:r>
              <a:rPr b="1" i="1" lang="en-US" sz="2600" u="none" cap="none" strike="noStrike">
                <a:solidFill>
                  <a:srgbClr val="FF5B13"/>
                </a:solidFill>
                <a:latin typeface="Arial"/>
                <a:ea typeface="Arial"/>
                <a:cs typeface="Arial"/>
                <a:sym typeface="Arial"/>
              </a:rPr>
              <a:t>Talk to your advisor about how to fit endorsement classes into your schedule!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0"/>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4400"/>
              <a:t>School and Community Experiences (SCE)</a:t>
            </a:r>
            <a:endParaRPr/>
          </a:p>
        </p:txBody>
      </p:sp>
      <p:sp>
        <p:nvSpPr>
          <p:cNvPr id="241" name="Google Shape;241;p10"/>
          <p:cNvSpPr txBox="1"/>
          <p:nvPr>
            <p:ph idx="4" type="body"/>
          </p:nvPr>
        </p:nvSpPr>
        <p:spPr>
          <a:xfrm>
            <a:off x="740227" y="2212080"/>
            <a:ext cx="10711500" cy="334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None/>
            </a:pPr>
            <a:r>
              <a:rPr b="1" lang="en-US" sz="3200">
                <a:solidFill>
                  <a:srgbClr val="FF5B13"/>
                </a:solidFill>
                <a:highlight>
                  <a:schemeClr val="lt1"/>
                </a:highlight>
              </a:rPr>
              <a:t>SCE Staff:</a:t>
            </a:r>
            <a:endParaRPr>
              <a:solidFill>
                <a:srgbClr val="FF5B13"/>
              </a:solidFill>
              <a:highlight>
                <a:schemeClr val="lt1"/>
              </a:highlight>
            </a:endParaRPr>
          </a:p>
          <a:p>
            <a:pPr indent="-342900" lvl="0" marL="342900" rtl="0" algn="l">
              <a:lnSpc>
                <a:spcPct val="90000"/>
              </a:lnSpc>
              <a:spcBef>
                <a:spcPts val="1000"/>
              </a:spcBef>
              <a:spcAft>
                <a:spcPts val="0"/>
              </a:spcAft>
              <a:buClr>
                <a:srgbClr val="0E1744"/>
              </a:buClr>
              <a:buSzPts val="2800"/>
              <a:buFont typeface="Arial"/>
              <a:buChar char="•"/>
            </a:pPr>
            <a:r>
              <a:rPr lang="en-US" sz="2800"/>
              <a:t>Dr. Cara Gutzmer, Director</a:t>
            </a:r>
            <a:endParaRPr/>
          </a:p>
          <a:p>
            <a:pPr indent="-342900" lvl="0" marL="342900" rtl="0" algn="l">
              <a:lnSpc>
                <a:spcPct val="90000"/>
              </a:lnSpc>
              <a:spcBef>
                <a:spcPts val="1000"/>
              </a:spcBef>
              <a:spcAft>
                <a:spcPts val="0"/>
              </a:spcAft>
              <a:buClr>
                <a:srgbClr val="0E1744"/>
              </a:buClr>
              <a:buSzPts val="2800"/>
              <a:buFont typeface="Arial"/>
              <a:buChar char="•"/>
            </a:pPr>
            <a:r>
              <a:rPr lang="en-US" sz="2800"/>
              <a:t>Sue Talbott, Clinical Experiences Specialist</a:t>
            </a:r>
            <a:endParaRPr/>
          </a:p>
          <a:p>
            <a:pPr indent="-342900" lvl="0" marL="342900" rtl="0" algn="l">
              <a:lnSpc>
                <a:spcPct val="90000"/>
              </a:lnSpc>
              <a:spcBef>
                <a:spcPts val="1000"/>
              </a:spcBef>
              <a:spcAft>
                <a:spcPts val="0"/>
              </a:spcAft>
              <a:buClr>
                <a:srgbClr val="0E1744"/>
              </a:buClr>
              <a:buSzPts val="2800"/>
              <a:buFont typeface="Arial"/>
              <a:buChar char="•"/>
            </a:pPr>
            <a:r>
              <a:rPr lang="en-US" sz="2800"/>
              <a:t>Danielle Galardy, Office Manager</a:t>
            </a:r>
            <a:endParaRPr/>
          </a:p>
          <a:p>
            <a:pPr indent="0" lvl="1" marL="685800" rtl="0" algn="l">
              <a:lnSpc>
                <a:spcPct val="90000"/>
              </a:lnSpc>
              <a:spcBef>
                <a:spcPts val="500"/>
              </a:spcBef>
              <a:spcAft>
                <a:spcPts val="0"/>
              </a:spcAft>
              <a:buClr>
                <a:srgbClr val="FF5B13"/>
              </a:buClr>
              <a:buSzPts val="2400"/>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1"/>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SCE Website</a:t>
            </a:r>
            <a:endParaRPr/>
          </a:p>
        </p:txBody>
      </p:sp>
      <p:sp>
        <p:nvSpPr>
          <p:cNvPr id="247" name="Google Shape;247;p11"/>
          <p:cNvSpPr txBox="1"/>
          <p:nvPr>
            <p:ph idx="4" type="body"/>
          </p:nvPr>
        </p:nvSpPr>
        <p:spPr>
          <a:xfrm>
            <a:off x="740227" y="2379518"/>
            <a:ext cx="10711548" cy="3344388"/>
          </a:xfrm>
          <a:prstGeom prst="rect">
            <a:avLst/>
          </a:prstGeom>
          <a:noFill/>
          <a:ln>
            <a:noFill/>
          </a:ln>
        </p:spPr>
        <p:txBody>
          <a:bodyPr anchorCtr="0" anchor="t" bIns="45700" lIns="91425" spcFirstLastPara="1" rIns="91425" wrap="square" tIns="45700">
            <a:normAutofit fontScale="85000" lnSpcReduction="20000"/>
          </a:bodyPr>
          <a:lstStyle/>
          <a:p>
            <a:pPr indent="-320040" lvl="0" marL="342900" rtl="0" algn="l">
              <a:lnSpc>
                <a:spcPct val="100000"/>
              </a:lnSpc>
              <a:spcBef>
                <a:spcPts val="0"/>
              </a:spcBef>
              <a:spcAft>
                <a:spcPts val="0"/>
              </a:spcAft>
              <a:buClr>
                <a:srgbClr val="0E1744"/>
              </a:buClr>
              <a:buSzPct val="100000"/>
              <a:buFont typeface="Arial"/>
              <a:buChar char="•"/>
            </a:pPr>
            <a:r>
              <a:rPr lang="en-US" sz="2400"/>
              <a:t>The SCE website is for field placement information and clinical assignments. Please bookmark it and refer to it frequently when you have questions</a:t>
            </a:r>
            <a:endParaRPr/>
          </a:p>
          <a:p>
            <a:pPr indent="-320039" lvl="1" marL="1028700" rtl="0" algn="l">
              <a:lnSpc>
                <a:spcPct val="100000"/>
              </a:lnSpc>
              <a:spcBef>
                <a:spcPts val="500"/>
              </a:spcBef>
              <a:spcAft>
                <a:spcPts val="0"/>
              </a:spcAft>
              <a:buClr>
                <a:srgbClr val="0E1744"/>
              </a:buClr>
              <a:buSzPct val="100000"/>
              <a:buFont typeface="Arial"/>
              <a:buChar char="•"/>
            </a:pPr>
            <a:r>
              <a:rPr lang="en-US" sz="2400">
                <a:solidFill>
                  <a:srgbClr val="0E1744"/>
                </a:solidFill>
              </a:rPr>
              <a:t>Forms used in clinical experiences</a:t>
            </a:r>
            <a:endParaRPr/>
          </a:p>
          <a:p>
            <a:pPr indent="-320039" lvl="1" marL="1028700" rtl="0" algn="l">
              <a:lnSpc>
                <a:spcPct val="100000"/>
              </a:lnSpc>
              <a:spcBef>
                <a:spcPts val="500"/>
              </a:spcBef>
              <a:spcAft>
                <a:spcPts val="0"/>
              </a:spcAft>
              <a:buClr>
                <a:srgbClr val="0E1744"/>
              </a:buClr>
              <a:buSzPct val="100000"/>
              <a:buFont typeface="Arial"/>
              <a:buChar char="•"/>
            </a:pPr>
            <a:r>
              <a:rPr lang="en-US" sz="2400">
                <a:solidFill>
                  <a:srgbClr val="0E1744"/>
                </a:solidFill>
              </a:rPr>
              <a:t>Handbooks, timelines, guidelines</a:t>
            </a:r>
            <a:endParaRPr/>
          </a:p>
          <a:p>
            <a:pPr indent="-320039" lvl="1" marL="1028700" rtl="0" algn="l">
              <a:lnSpc>
                <a:spcPct val="100000"/>
              </a:lnSpc>
              <a:spcBef>
                <a:spcPts val="500"/>
              </a:spcBef>
              <a:spcAft>
                <a:spcPts val="0"/>
              </a:spcAft>
              <a:buClr>
                <a:srgbClr val="0E1744"/>
              </a:buClr>
              <a:buSzPct val="100000"/>
              <a:buFont typeface="Arial"/>
              <a:buChar char="•"/>
            </a:pPr>
            <a:r>
              <a:rPr lang="en-US" sz="2400">
                <a:solidFill>
                  <a:srgbClr val="0E1744"/>
                </a:solidFill>
              </a:rPr>
              <a:t>Professional behavior checklist</a:t>
            </a:r>
            <a:endParaRPr/>
          </a:p>
          <a:p>
            <a:pPr indent="-320039" lvl="1" marL="1028700" rtl="0" algn="l">
              <a:lnSpc>
                <a:spcPct val="100000"/>
              </a:lnSpc>
              <a:spcBef>
                <a:spcPts val="500"/>
              </a:spcBef>
              <a:spcAft>
                <a:spcPts val="0"/>
              </a:spcAft>
              <a:buClr>
                <a:srgbClr val="0E1744"/>
              </a:buClr>
              <a:buSzPct val="100000"/>
              <a:buFont typeface="Arial"/>
              <a:buChar char="•"/>
            </a:pPr>
            <a:r>
              <a:rPr lang="en-US" sz="2400">
                <a:solidFill>
                  <a:srgbClr val="0E1744"/>
                </a:solidFill>
              </a:rPr>
              <a:t>Information for cooperating teachers, supervisors, and students pertaining to clinical experiences</a:t>
            </a:r>
            <a:endParaRPr/>
          </a:p>
          <a:p>
            <a:pPr indent="-320039" lvl="1" marL="1028700" rtl="0" algn="l">
              <a:lnSpc>
                <a:spcPct val="100000"/>
              </a:lnSpc>
              <a:spcBef>
                <a:spcPts val="500"/>
              </a:spcBef>
              <a:spcAft>
                <a:spcPts val="0"/>
              </a:spcAft>
              <a:buClr>
                <a:srgbClr val="0E1744"/>
              </a:buClr>
              <a:buSzPct val="100000"/>
              <a:buFont typeface="Arial"/>
              <a:buChar char="•"/>
            </a:pPr>
            <a:r>
              <a:rPr lang="en-US" sz="2400">
                <a:solidFill>
                  <a:srgbClr val="0E1744"/>
                </a:solidFill>
              </a:rPr>
              <a:t>Links to presentations and other resources</a:t>
            </a:r>
            <a:endParaRPr/>
          </a:p>
          <a:p>
            <a:pPr indent="-190500" lvl="0" marL="342900" rtl="0" algn="l">
              <a:lnSpc>
                <a:spcPct val="90000"/>
              </a:lnSpc>
              <a:spcBef>
                <a:spcPts val="1000"/>
              </a:spcBef>
              <a:spcAft>
                <a:spcPts val="0"/>
              </a:spcAft>
              <a:buClr>
                <a:srgbClr val="0E1744"/>
              </a:buClr>
              <a:buSzPct val="1000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19050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
        <p:nvSpPr>
          <p:cNvPr id="248" name="Google Shape;248;p11"/>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https://sce.education.Illinois.edu</a:t>
            </a:r>
            <a:r>
              <a:rPr b="1" i="0" lang="en-US" sz="2400" u="none" cap="none" strike="noStrike">
                <a:solidFill>
                  <a:srgbClr val="FF5B13"/>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90500" lvl="0" marL="342900" marR="0" rtl="0" algn="l">
              <a:lnSpc>
                <a:spcPct val="90000"/>
              </a:lnSpc>
              <a:spcBef>
                <a:spcPts val="1000"/>
              </a:spcBef>
              <a:spcAft>
                <a:spcPts val="0"/>
              </a:spcAft>
              <a:buClr>
                <a:srgbClr val="0E1744"/>
              </a:buClr>
              <a:buSzPts val="2400"/>
              <a:buFont typeface="Arial"/>
              <a:buNone/>
            </a:pPr>
            <a:r>
              <a:t/>
            </a:r>
            <a:endParaRPr b="1" i="0" sz="2400" u="none" cap="none" strike="noStrike">
              <a:solidFill>
                <a:srgbClr val="FF0000"/>
              </a:solidFill>
              <a:latin typeface="Arial"/>
              <a:ea typeface="Arial"/>
              <a:cs typeface="Arial"/>
              <a:sym typeface="Arial"/>
            </a:endParaRPr>
          </a:p>
          <a:p>
            <a:pPr indent="0" lvl="1" marL="6858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a:p>
            <a:pPr indent="-190500" lvl="1" marL="1028700" marR="0" rtl="0" algn="l">
              <a:lnSpc>
                <a:spcPct val="90000"/>
              </a:lnSpc>
              <a:spcBef>
                <a:spcPts val="500"/>
              </a:spcBef>
              <a:spcAft>
                <a:spcPts val="0"/>
              </a:spcAft>
              <a:buClr>
                <a:srgbClr val="FF5B13"/>
              </a:buClr>
              <a:buSzPts val="2400"/>
              <a:buFont typeface="Arial"/>
              <a:buNone/>
            </a:pPr>
            <a:r>
              <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ph type="title"/>
          </p:nvPr>
        </p:nvSpPr>
        <p:spPr>
          <a:xfrm>
            <a:off x="740227" y="495070"/>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Placements</a:t>
            </a:r>
            <a:endParaRPr/>
          </a:p>
        </p:txBody>
      </p:sp>
      <p:graphicFrame>
        <p:nvGraphicFramePr>
          <p:cNvPr id="254" name="Google Shape;254;p12"/>
          <p:cNvGraphicFramePr/>
          <p:nvPr/>
        </p:nvGraphicFramePr>
        <p:xfrm>
          <a:off x="806532" y="1405659"/>
          <a:ext cx="3000000" cy="3000000"/>
        </p:xfrm>
        <a:graphic>
          <a:graphicData uri="http://schemas.openxmlformats.org/drawingml/2006/table">
            <a:tbl>
              <a:tblPr bandRow="1" firstRow="1">
                <a:noFill/>
                <a:tableStyleId>{5B288038-28C3-47A6-BA4A-1692E1501749}</a:tableStyleId>
              </a:tblPr>
              <a:tblGrid>
                <a:gridCol w="2644725"/>
                <a:gridCol w="2644725"/>
                <a:gridCol w="2644725"/>
                <a:gridCol w="264472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One – Fall</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One – Spring</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Two – Fall</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Early Field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Year Two – Spring</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lang="en-US" sz="1800" u="none" cap="none" strike="noStrike"/>
                        <a:t>STUDENT TEACHING</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HDFS 301</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Infant and Toddler placement at the Child Development Lab</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CI 420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Primary Placement (K-2)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Supervised by a University mentor – three observations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One morning per week, then builds to four mornings per week</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EDPR 420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Preschool placement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Supervised by a University mentor – four observations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Four mornings per week, then builds to five mornings per week</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EDPR 432</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All day, every day!</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Begins January </a:t>
                      </a:r>
                      <a:r>
                        <a:rPr lang="en-US" sz="1800"/>
                        <a:t>3</a:t>
                      </a:r>
                      <a:r>
                        <a:rPr lang="en-US" sz="1800" u="none" cap="none" strike="noStrike"/>
                        <a:t>, 202</a:t>
                      </a:r>
                      <a:r>
                        <a:rPr lang="en-US" sz="1800"/>
                        <a:t>8</a:t>
                      </a:r>
                      <a:r>
                        <a:rPr lang="en-US" sz="1800" u="none" cap="none" strike="noStrike"/>
                        <a:t>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Supervisor observes a minimum of five lessons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Seminar arranged by supervisor</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CI 445</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Northern placements </a:t>
                      </a:r>
                      <a:endParaRPr sz="14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3"/>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Student Teaching</a:t>
            </a:r>
            <a:endParaRPr/>
          </a:p>
        </p:txBody>
      </p:sp>
      <p:sp>
        <p:nvSpPr>
          <p:cNvPr id="260" name="Google Shape;260;p13"/>
          <p:cNvSpPr txBox="1"/>
          <p:nvPr>
            <p:ph idx="4" type="body"/>
          </p:nvPr>
        </p:nvSpPr>
        <p:spPr>
          <a:xfrm>
            <a:off x="740227" y="1787236"/>
            <a:ext cx="10711548" cy="4000499"/>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90000"/>
              </a:lnSpc>
              <a:spcBef>
                <a:spcPts val="0"/>
              </a:spcBef>
              <a:spcAft>
                <a:spcPts val="0"/>
              </a:spcAft>
              <a:buClr>
                <a:srgbClr val="0E1744"/>
              </a:buClr>
              <a:buSzPct val="100000"/>
              <a:buFont typeface="Arial"/>
              <a:buChar char="•"/>
            </a:pPr>
            <a:r>
              <a:rPr lang="en-US" sz="2400"/>
              <a:t>Option to teach locally or in northern suburbs/Chicago Public Schools</a:t>
            </a:r>
            <a:endParaRPr/>
          </a:p>
          <a:p>
            <a:pPr indent="-342900" lvl="0" marL="342900" rtl="0" algn="l">
              <a:lnSpc>
                <a:spcPct val="90000"/>
              </a:lnSpc>
              <a:spcBef>
                <a:spcPts val="1000"/>
              </a:spcBef>
              <a:spcAft>
                <a:spcPts val="0"/>
              </a:spcAft>
              <a:buClr>
                <a:srgbClr val="0E1744"/>
              </a:buClr>
              <a:buSzPct val="100000"/>
              <a:buFont typeface="Arial"/>
              <a:buChar char="•"/>
            </a:pPr>
            <a:r>
              <a:rPr lang="en-US" sz="2400">
                <a:solidFill>
                  <a:srgbClr val="0E1744"/>
                </a:solidFill>
              </a:rPr>
              <a:t>Option to participate in Teach Abroad program</a:t>
            </a:r>
            <a:endParaRPr/>
          </a:p>
          <a:p>
            <a:pPr indent="-342900" lvl="0" marL="342900" rtl="0" algn="l">
              <a:lnSpc>
                <a:spcPct val="90000"/>
              </a:lnSpc>
              <a:spcBef>
                <a:spcPts val="1000"/>
              </a:spcBef>
              <a:spcAft>
                <a:spcPts val="0"/>
              </a:spcAft>
              <a:buClr>
                <a:srgbClr val="0E1744"/>
              </a:buClr>
              <a:buSzPct val="100000"/>
              <a:buFont typeface="Arial"/>
              <a:buChar char="•"/>
            </a:pPr>
            <a:r>
              <a:rPr b="1" lang="en-US" sz="2400"/>
              <a:t>You follow the calendar of your assigned district</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Your spring break may be different from UIUC’s</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 will begin your placement before UIUC classes begin</a:t>
            </a:r>
            <a:endParaRPr/>
          </a:p>
          <a:p>
            <a:pPr indent="-342900" lvl="1" marL="1028700" rtl="0" algn="l">
              <a:lnSpc>
                <a:spcPct val="90000"/>
              </a:lnSpc>
              <a:spcBef>
                <a:spcPts val="500"/>
              </a:spcBef>
              <a:spcAft>
                <a:spcPts val="0"/>
              </a:spcAft>
              <a:buClr>
                <a:srgbClr val="0E1744"/>
              </a:buClr>
              <a:buSzPct val="100000"/>
              <a:buFont typeface="Arial"/>
              <a:buChar char="•"/>
            </a:pPr>
            <a:r>
              <a:rPr lang="en-US" sz="2400">
                <a:solidFill>
                  <a:srgbClr val="0E1744"/>
                </a:solidFill>
              </a:rPr>
              <a:t>You will have a few days off sprinkled in your experience (school holidays!)</a:t>
            </a:r>
            <a:endParaRPr/>
          </a:p>
          <a:p>
            <a:pPr indent="-342900" lvl="0" marL="342900" rtl="0" algn="l">
              <a:lnSpc>
                <a:spcPct val="90000"/>
              </a:lnSpc>
              <a:spcBef>
                <a:spcPts val="1000"/>
              </a:spcBef>
              <a:spcAft>
                <a:spcPts val="0"/>
              </a:spcAft>
              <a:buClr>
                <a:srgbClr val="0E1744"/>
              </a:buClr>
              <a:buSzPct val="100000"/>
              <a:buFont typeface="Arial"/>
              <a:buChar char="•"/>
            </a:pPr>
            <a:r>
              <a:rPr lang="en-US" sz="2400"/>
              <a:t>Most candidates have only two course requirements during student teaching</a:t>
            </a:r>
            <a:endParaRPr/>
          </a:p>
          <a:p>
            <a:pPr indent="-342900" lvl="1" marL="1028700" rtl="0" algn="l">
              <a:lnSpc>
                <a:spcPct val="90000"/>
              </a:lnSpc>
              <a:spcBef>
                <a:spcPts val="500"/>
              </a:spcBef>
              <a:spcAft>
                <a:spcPts val="0"/>
              </a:spcAft>
              <a:buClr>
                <a:srgbClr val="0E1744"/>
              </a:buClr>
              <a:buSzPct val="100000"/>
              <a:buFont typeface="Arial"/>
              <a:buChar char="•"/>
            </a:pPr>
            <a:r>
              <a:rPr lang="en-US" sz="2600">
                <a:solidFill>
                  <a:srgbClr val="0E1744"/>
                </a:solidFill>
              </a:rPr>
              <a:t>Seminar for EDPR 432 (arranged by supervisor)</a:t>
            </a:r>
            <a:endParaRPr/>
          </a:p>
          <a:p>
            <a:pPr indent="-342900" lvl="1" marL="1028700" rtl="0" algn="l">
              <a:lnSpc>
                <a:spcPct val="90000"/>
              </a:lnSpc>
              <a:spcBef>
                <a:spcPts val="500"/>
              </a:spcBef>
              <a:spcAft>
                <a:spcPts val="0"/>
              </a:spcAft>
              <a:buClr>
                <a:srgbClr val="0E1744"/>
              </a:buClr>
              <a:buSzPct val="100000"/>
              <a:buFont typeface="Arial"/>
              <a:buChar char="•"/>
            </a:pPr>
            <a:r>
              <a:rPr lang="en-US" sz="2600">
                <a:solidFill>
                  <a:srgbClr val="0E1744"/>
                </a:solidFill>
              </a:rPr>
              <a:t>CI 445 (online in evening)</a:t>
            </a:r>
            <a:endParaRPr/>
          </a:p>
          <a:p>
            <a:pPr indent="-342900" lvl="1" marL="1028700" rtl="0" algn="l">
              <a:lnSpc>
                <a:spcPct val="90000"/>
              </a:lnSpc>
              <a:spcBef>
                <a:spcPts val="500"/>
              </a:spcBef>
              <a:spcAft>
                <a:spcPts val="0"/>
              </a:spcAft>
              <a:buClr>
                <a:srgbClr val="FF5B13"/>
              </a:buClr>
              <a:buSzPct val="100000"/>
              <a:buFont typeface="Arial"/>
              <a:buChar char="•"/>
            </a:pPr>
            <a:r>
              <a:rPr b="1" lang="en-US" sz="2600"/>
              <a:t>Any additional classes must be approved by your advisor and SCE staff prior to Spring 2028 registration</a:t>
            </a:r>
            <a:endParaRPr sz="2400">
              <a:solidFill>
                <a:srgbClr val="0E1744"/>
              </a:solidFill>
            </a:endParaRPr>
          </a:p>
          <a:p>
            <a:pPr indent="-20193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4"/>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Placement application</a:t>
            </a:r>
            <a:endParaRPr/>
          </a:p>
        </p:txBody>
      </p:sp>
      <p:sp>
        <p:nvSpPr>
          <p:cNvPr id="266" name="Google Shape;266;p14"/>
          <p:cNvSpPr txBox="1"/>
          <p:nvPr>
            <p:ph idx="4" type="body"/>
          </p:nvPr>
        </p:nvSpPr>
        <p:spPr>
          <a:xfrm>
            <a:off x="740227" y="2660073"/>
            <a:ext cx="10711548" cy="2222166"/>
          </a:xfrm>
          <a:prstGeom prst="rect">
            <a:avLst/>
          </a:prstGeom>
          <a:noFill/>
          <a:ln>
            <a:noFill/>
          </a:ln>
        </p:spPr>
        <p:txBody>
          <a:bodyPr anchorCtr="0" anchor="t" bIns="45700" lIns="91425" spcFirstLastPara="1" rIns="91425" wrap="square" tIns="45700">
            <a:normAutofit/>
          </a:bodyPr>
          <a:lstStyle/>
          <a:p>
            <a:pPr indent="-336550" lvl="0" marL="342900" rtl="0" algn="l">
              <a:lnSpc>
                <a:spcPct val="90000"/>
              </a:lnSpc>
              <a:spcBef>
                <a:spcPts val="0"/>
              </a:spcBef>
              <a:spcAft>
                <a:spcPts val="0"/>
              </a:spcAft>
              <a:buClr>
                <a:srgbClr val="0E1744"/>
              </a:buClr>
              <a:buSzPts val="2300"/>
              <a:buFont typeface="Arial"/>
              <a:buChar char="•"/>
            </a:pPr>
            <a:r>
              <a:rPr lang="en-US" sz="2300"/>
              <a:t>Due </a:t>
            </a:r>
            <a:r>
              <a:rPr b="1" lang="en-US" sz="2300"/>
              <a:t>March 27 at 5:00 pm</a:t>
            </a:r>
            <a:endParaRPr b="1" sz="2300"/>
          </a:p>
          <a:p>
            <a:pPr indent="-336550" lvl="0" marL="342900" rtl="0" algn="l">
              <a:lnSpc>
                <a:spcPct val="90000"/>
              </a:lnSpc>
              <a:spcBef>
                <a:spcPts val="1000"/>
              </a:spcBef>
              <a:spcAft>
                <a:spcPts val="0"/>
              </a:spcAft>
              <a:buClr>
                <a:srgbClr val="0E1744"/>
              </a:buClr>
              <a:buSzPts val="2300"/>
              <a:buFont typeface="Arial"/>
              <a:buChar char="•"/>
            </a:pPr>
            <a:r>
              <a:rPr lang="en-US" sz="2300">
                <a:solidFill>
                  <a:srgbClr val="0E1744"/>
                </a:solidFill>
              </a:rPr>
              <a:t>Look at grade level preferences carefully and think about what you want for student teaching</a:t>
            </a:r>
            <a:endParaRPr sz="1900"/>
          </a:p>
          <a:p>
            <a:pPr indent="-336550" lvl="0" marL="342900" rtl="0" algn="l">
              <a:lnSpc>
                <a:spcPct val="90000"/>
              </a:lnSpc>
              <a:spcBef>
                <a:spcPts val="1000"/>
              </a:spcBef>
              <a:spcAft>
                <a:spcPts val="0"/>
              </a:spcAft>
              <a:buClr>
                <a:srgbClr val="0E1744"/>
              </a:buClr>
              <a:buSzPts val="2300"/>
              <a:buFont typeface="Arial"/>
              <a:buChar char="•"/>
            </a:pPr>
            <a:r>
              <a:rPr lang="en-US" sz="2300"/>
              <a:t>Use the comment box!</a:t>
            </a:r>
            <a:endParaRPr sz="1900"/>
          </a:p>
          <a:p>
            <a:pPr indent="-336550" lvl="0" marL="342900" rtl="0" algn="l">
              <a:lnSpc>
                <a:spcPct val="90000"/>
              </a:lnSpc>
              <a:spcBef>
                <a:spcPts val="1000"/>
              </a:spcBef>
              <a:spcAft>
                <a:spcPts val="0"/>
              </a:spcAft>
              <a:buClr>
                <a:srgbClr val="0E1744"/>
              </a:buClr>
              <a:buSzPts val="2300"/>
              <a:buFont typeface="Arial"/>
              <a:buChar char="•"/>
            </a:pPr>
            <a:r>
              <a:rPr lang="en-US" sz="2300">
                <a:solidFill>
                  <a:srgbClr val="0E1744"/>
                </a:solidFill>
              </a:rPr>
              <a:t>Application FAQs are posted on SCE website </a:t>
            </a:r>
            <a:r>
              <a:rPr lang="en-US" sz="2300"/>
              <a:t>for your reference</a:t>
            </a:r>
            <a:endParaRPr sz="2300">
              <a:solidFill>
                <a:srgbClr val="0E1744"/>
              </a:solidFill>
            </a:endParaRPr>
          </a:p>
        </p:txBody>
      </p:sp>
      <p:sp>
        <p:nvSpPr>
          <p:cNvPr id="267" name="Google Shape;267;p14"/>
          <p:cNvSpPr txBox="1"/>
          <p:nvPr/>
        </p:nvSpPr>
        <p:spPr>
          <a:xfrm>
            <a:off x="740227" y="1806044"/>
            <a:ext cx="10711548" cy="4502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5B13"/>
              </a:buClr>
              <a:buSzPts val="2400"/>
              <a:buFont typeface="Arial"/>
              <a:buNone/>
            </a:pPr>
            <a:r>
              <a:rPr b="1" i="0" lang="en-US" sz="2400" u="sng" cap="none" strike="noStrike">
                <a:solidFill>
                  <a:srgbClr val="FF5B13"/>
                </a:solidFill>
                <a:latin typeface="Arial"/>
                <a:ea typeface="Arial"/>
                <a:cs typeface="Arial"/>
                <a:sym typeface="Arial"/>
                <a:hlinkClick r:id="rId3">
                  <a:extLst>
                    <a:ext uri="{A12FA001-AC4F-418D-AE19-62706E023703}">
                      <ahyp:hlinkClr val="tx"/>
                    </a:ext>
                  </a:extLst>
                </a:hlinkClick>
              </a:rPr>
              <a:t>Application link</a:t>
            </a:r>
            <a:endParaRPr b="0" i="0" sz="2400" u="none" cap="none" strike="noStrike">
              <a:solidFill>
                <a:srgbClr val="0E1744"/>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5"/>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3900"/>
              <a:t>Local Map :55-mile radius from campus</a:t>
            </a:r>
            <a:endParaRPr sz="2700"/>
          </a:p>
        </p:txBody>
      </p:sp>
      <p:pic>
        <p:nvPicPr>
          <p:cNvPr id="273" name="Google Shape;273;p15"/>
          <p:cNvPicPr preferRelativeResize="0"/>
          <p:nvPr/>
        </p:nvPicPr>
        <p:blipFill rotWithShape="1">
          <a:blip r:embed="rId3">
            <a:alphaModFix/>
          </a:blip>
          <a:srcRect b="0" l="0" r="0" t="0"/>
          <a:stretch/>
        </p:blipFill>
        <p:spPr>
          <a:xfrm>
            <a:off x="2843715" y="1583875"/>
            <a:ext cx="6406584" cy="4306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
          <p:cNvSpPr txBox="1"/>
          <p:nvPr>
            <p:ph idx="3" type="body"/>
          </p:nvPr>
        </p:nvSpPr>
        <p:spPr>
          <a:xfrm>
            <a:off x="892626" y="3412795"/>
            <a:ext cx="10726431" cy="82311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Licensure Requirements &amp; Student Portal</a:t>
            </a:r>
            <a:endParaRPr/>
          </a:p>
        </p:txBody>
      </p:sp>
      <p:sp>
        <p:nvSpPr>
          <p:cNvPr id="154" name="Google Shape;154;p2"/>
          <p:cNvSpPr txBox="1"/>
          <p:nvPr>
            <p:ph idx="1" type="body"/>
          </p:nvPr>
        </p:nvSpPr>
        <p:spPr>
          <a:xfrm>
            <a:off x="740226" y="1675523"/>
            <a:ext cx="10726431"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000"/>
              <a:buNone/>
            </a:pPr>
            <a:r>
              <a:rPr lang="en-US"/>
              <a:t>Academic Advisors</a:t>
            </a:r>
            <a:endParaRPr/>
          </a:p>
        </p:txBody>
      </p:sp>
      <p:sp>
        <p:nvSpPr>
          <p:cNvPr id="155" name="Google Shape;155;p2"/>
          <p:cNvSpPr txBox="1"/>
          <p:nvPr>
            <p:ph type="title"/>
          </p:nvPr>
        </p:nvSpPr>
        <p:spPr>
          <a:xfrm>
            <a:off x="740226" y="578197"/>
            <a:ext cx="10726431"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6000"/>
              <a:buFont typeface="Arial"/>
              <a:buNone/>
            </a:pPr>
            <a:r>
              <a:rPr lang="en-US" sz="6000"/>
              <a:t>Agenda</a:t>
            </a:r>
            <a:endParaRPr/>
          </a:p>
        </p:txBody>
      </p:sp>
      <p:sp>
        <p:nvSpPr>
          <p:cNvPr id="156" name="Google Shape;156;p2"/>
          <p:cNvSpPr txBox="1"/>
          <p:nvPr/>
        </p:nvSpPr>
        <p:spPr>
          <a:xfrm>
            <a:off x="740226" y="2848110"/>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Council on Teacher Education (CoTE)</a:t>
            </a:r>
            <a:endParaRPr b="0" i="0" sz="1400" u="none" cap="none" strike="noStrike">
              <a:solidFill>
                <a:srgbClr val="000000"/>
              </a:solidFill>
              <a:latin typeface="Arial"/>
              <a:ea typeface="Arial"/>
              <a:cs typeface="Arial"/>
              <a:sym typeface="Arial"/>
            </a:endParaRPr>
          </a:p>
        </p:txBody>
      </p:sp>
      <p:sp>
        <p:nvSpPr>
          <p:cNvPr id="157" name="Google Shape;157;p2"/>
          <p:cNvSpPr txBox="1"/>
          <p:nvPr/>
        </p:nvSpPr>
        <p:spPr>
          <a:xfrm>
            <a:off x="892626" y="2239481"/>
            <a:ext cx="10726431" cy="823117"/>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Degree Requirements &amp; Helpful Reminders</a:t>
            </a:r>
            <a:endParaRPr b="0" i="0" sz="1400" u="none" cap="none" strike="noStrike">
              <a:solidFill>
                <a:srgbClr val="000000"/>
              </a:solidFill>
              <a:latin typeface="Arial"/>
              <a:ea typeface="Arial"/>
              <a:cs typeface="Arial"/>
              <a:sym typeface="Arial"/>
            </a:endParaRPr>
          </a:p>
        </p:txBody>
      </p:sp>
      <p:sp>
        <p:nvSpPr>
          <p:cNvPr id="158" name="Google Shape;158;p2"/>
          <p:cNvSpPr txBox="1"/>
          <p:nvPr/>
        </p:nvSpPr>
        <p:spPr>
          <a:xfrm>
            <a:off x="740226" y="4004138"/>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School and Community Experiences (SCE)</a:t>
            </a:r>
            <a:endParaRPr b="0" i="0" sz="1400" u="none" cap="none" strike="noStrike">
              <a:solidFill>
                <a:srgbClr val="000000"/>
              </a:solidFill>
              <a:latin typeface="Arial"/>
              <a:ea typeface="Arial"/>
              <a:cs typeface="Arial"/>
              <a:sym typeface="Arial"/>
            </a:endParaRPr>
          </a:p>
        </p:txBody>
      </p:sp>
      <p:sp>
        <p:nvSpPr>
          <p:cNvPr id="159" name="Google Shape;159;p2"/>
          <p:cNvSpPr txBox="1"/>
          <p:nvPr/>
        </p:nvSpPr>
        <p:spPr>
          <a:xfrm>
            <a:off x="892626" y="4590964"/>
            <a:ext cx="10726431" cy="823117"/>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0E1744"/>
              </a:buClr>
              <a:buSzPts val="2400"/>
              <a:buFont typeface="Arial"/>
              <a:buChar char="•"/>
            </a:pPr>
            <a:r>
              <a:rPr b="0" i="0" lang="en-US" sz="2400" u="none" cap="none" strike="noStrike">
                <a:solidFill>
                  <a:srgbClr val="0E1744"/>
                </a:solidFill>
                <a:latin typeface="Arial"/>
                <a:ea typeface="Arial"/>
                <a:cs typeface="Arial"/>
                <a:sym typeface="Arial"/>
              </a:rPr>
              <a:t>Student Teaching &amp; Placements</a:t>
            </a:r>
            <a:endParaRPr b="0" i="0" sz="1400" u="none" cap="none" strike="noStrike">
              <a:solidFill>
                <a:srgbClr val="000000"/>
              </a:solidFill>
              <a:latin typeface="Arial"/>
              <a:ea typeface="Arial"/>
              <a:cs typeface="Arial"/>
              <a:sym typeface="Arial"/>
            </a:endParaRPr>
          </a:p>
        </p:txBody>
      </p:sp>
      <p:sp>
        <p:nvSpPr>
          <p:cNvPr id="160" name="Google Shape;160;p2"/>
          <p:cNvSpPr txBox="1"/>
          <p:nvPr/>
        </p:nvSpPr>
        <p:spPr>
          <a:xfrm>
            <a:off x="740226" y="5178118"/>
            <a:ext cx="10726431" cy="82311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5B13"/>
              </a:buClr>
              <a:buSzPts val="3000"/>
              <a:buFont typeface="Arial"/>
              <a:buNone/>
            </a:pPr>
            <a:r>
              <a:rPr b="1" i="0" lang="en-US" sz="3000" u="none" cap="none" strike="noStrike">
                <a:solidFill>
                  <a:srgbClr val="FF5B13"/>
                </a:solidFill>
                <a:latin typeface="Arial"/>
                <a:ea typeface="Arial"/>
                <a:cs typeface="Arial"/>
                <a:sym typeface="Arial"/>
              </a:rPr>
              <a:t>Wrap Up/Next Steps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6"/>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4400"/>
              <a:buFont typeface="Arial"/>
              <a:buNone/>
            </a:pPr>
            <a:r>
              <a:rPr lang="en-US" sz="4000"/>
              <a:t>Northern Placement Map </a:t>
            </a:r>
            <a:r>
              <a:rPr lang="en-US" sz="2800"/>
              <a:t>(Student Teaching Only)</a:t>
            </a:r>
            <a:endParaRPr sz="4000"/>
          </a:p>
        </p:txBody>
      </p:sp>
      <p:pic>
        <p:nvPicPr>
          <p:cNvPr descr="Map&#10;&#10;Description automatically generated" id="279" name="Google Shape;279;p16"/>
          <p:cNvPicPr preferRelativeResize="0"/>
          <p:nvPr/>
        </p:nvPicPr>
        <p:blipFill rotWithShape="1">
          <a:blip r:embed="rId3">
            <a:alphaModFix/>
          </a:blip>
          <a:srcRect b="0" l="0" r="0" t="0"/>
          <a:stretch/>
        </p:blipFill>
        <p:spPr>
          <a:xfrm>
            <a:off x="3203675" y="1476025"/>
            <a:ext cx="5784649" cy="4413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If you have concerns</a:t>
            </a:r>
            <a:endParaRPr/>
          </a:p>
        </p:txBody>
      </p:sp>
      <p:sp>
        <p:nvSpPr>
          <p:cNvPr id="285" name="Google Shape;285;p17"/>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fontScale="77500" lnSpcReduction="20000"/>
          </a:bodyPr>
          <a:lstStyle/>
          <a:p>
            <a:pPr indent="-322178" lvl="0" marL="342900" rtl="0" algn="l">
              <a:lnSpc>
                <a:spcPct val="100000"/>
              </a:lnSpc>
              <a:spcBef>
                <a:spcPts val="0"/>
              </a:spcBef>
              <a:spcAft>
                <a:spcPts val="0"/>
              </a:spcAft>
              <a:buClr>
                <a:srgbClr val="0E1744"/>
              </a:buClr>
              <a:buSzPct val="100000"/>
              <a:buFont typeface="Arial"/>
              <a:buChar char="•"/>
            </a:pPr>
            <a:r>
              <a:rPr lang="en-US" sz="2675"/>
              <a:t>COMMUNICATE! We are all here to support you in your journey!</a:t>
            </a:r>
            <a:endParaRPr sz="2675"/>
          </a:p>
          <a:p>
            <a:pPr indent="-322178" lvl="0" marL="342900" rtl="0" algn="l">
              <a:lnSpc>
                <a:spcPct val="100000"/>
              </a:lnSpc>
              <a:spcBef>
                <a:spcPts val="1000"/>
              </a:spcBef>
              <a:spcAft>
                <a:spcPts val="0"/>
              </a:spcAft>
              <a:buClr>
                <a:srgbClr val="0E1744"/>
              </a:buClr>
              <a:buSzPct val="100000"/>
              <a:buFont typeface="Arial"/>
              <a:buChar char="•"/>
            </a:pPr>
            <a:r>
              <a:rPr lang="en-US" sz="2675">
                <a:solidFill>
                  <a:srgbClr val="0E1744"/>
                </a:solidFill>
              </a:rPr>
              <a:t>Start with instructors/cooperating teachers/supervisors</a:t>
            </a:r>
            <a:endParaRPr sz="2675"/>
          </a:p>
          <a:p>
            <a:pPr indent="-322178" lvl="0" marL="342900" rtl="0" algn="l">
              <a:lnSpc>
                <a:spcPct val="100000"/>
              </a:lnSpc>
              <a:spcBef>
                <a:spcPts val="1000"/>
              </a:spcBef>
              <a:spcAft>
                <a:spcPts val="0"/>
              </a:spcAft>
              <a:buClr>
                <a:srgbClr val="0E1744"/>
              </a:buClr>
              <a:buSzPct val="100000"/>
              <a:buFont typeface="Arial"/>
              <a:buChar char="•"/>
            </a:pPr>
            <a:r>
              <a:rPr lang="en-US" sz="2675">
                <a:solidFill>
                  <a:srgbClr val="0E1744"/>
                </a:solidFill>
              </a:rPr>
              <a:t>If you need further assistance, talk to your support team </a:t>
            </a:r>
            <a:r>
              <a:rPr lang="en-US" sz="2675"/>
              <a:t>or</a:t>
            </a:r>
            <a:r>
              <a:rPr lang="en-US" sz="2675">
                <a:solidFill>
                  <a:srgbClr val="0E1744"/>
                </a:solidFill>
              </a:rPr>
              <a:t> Sue, your Academic Advisor, the program Coordinator, Scott Filkins, or Assistant Dean, Kelli Halfman. Your team can only help when they’re made aware of a situation!</a:t>
            </a:r>
            <a:endParaRPr sz="2675"/>
          </a:p>
          <a:p>
            <a:pPr indent="-322178" lvl="0" marL="342900" rtl="0" algn="l">
              <a:lnSpc>
                <a:spcPct val="100000"/>
              </a:lnSpc>
              <a:spcBef>
                <a:spcPts val="1000"/>
              </a:spcBef>
              <a:spcAft>
                <a:spcPts val="0"/>
              </a:spcAft>
              <a:buClr>
                <a:srgbClr val="0E1744"/>
              </a:buClr>
              <a:buSzPct val="100000"/>
              <a:buFont typeface="Arial"/>
              <a:buChar char="•"/>
            </a:pPr>
            <a:r>
              <a:rPr lang="en-US" sz="2675"/>
              <a:t>Please note that Dr. Mouza, Dean of the College of Education oversees the general functioning of the college and is not directly involved in individual student issues. Please refrain from contacting her with concerns. </a:t>
            </a:r>
            <a:endParaRPr sz="2675">
              <a:solidFill>
                <a:srgbClr val="0E1744"/>
              </a:solidFill>
            </a:endParaRPr>
          </a:p>
          <a:p>
            <a:pPr indent="-190500" lvl="0" marL="342900" rtl="0" algn="l">
              <a:lnSpc>
                <a:spcPct val="90000"/>
              </a:lnSpc>
              <a:spcBef>
                <a:spcPts val="1000"/>
              </a:spcBef>
              <a:spcAft>
                <a:spcPts val="0"/>
              </a:spcAft>
              <a:buClr>
                <a:srgbClr val="0E1744"/>
              </a:buClr>
              <a:buSzPct val="100000"/>
              <a:buFont typeface="Arial"/>
              <a:buNone/>
            </a:pPr>
            <a:r>
              <a:t/>
            </a:r>
            <a:endParaRPr b="1" sz="2400">
              <a:solidFill>
                <a:srgbClr val="FF0000"/>
              </a:solidFill>
            </a:endParaRPr>
          </a:p>
          <a:p>
            <a:pPr indent="0" lvl="1" marL="685800" rtl="0" algn="l">
              <a:lnSpc>
                <a:spcPct val="90000"/>
              </a:lnSpc>
              <a:spcBef>
                <a:spcPts val="500"/>
              </a:spcBef>
              <a:spcAft>
                <a:spcPts val="0"/>
              </a:spcAft>
              <a:buClr>
                <a:srgbClr val="FF5B13"/>
              </a:buClr>
              <a:buSzPct val="100000"/>
              <a:buNone/>
            </a:pPr>
            <a:r>
              <a:t/>
            </a:r>
            <a:endParaRPr sz="2400">
              <a:solidFill>
                <a:srgbClr val="0E1744"/>
              </a:solidFill>
            </a:endParaRPr>
          </a:p>
          <a:p>
            <a:pPr indent="-190500" lvl="1" marL="1028700" rtl="0" algn="l">
              <a:lnSpc>
                <a:spcPct val="90000"/>
              </a:lnSpc>
              <a:spcBef>
                <a:spcPts val="500"/>
              </a:spcBef>
              <a:spcAft>
                <a:spcPts val="0"/>
              </a:spcAft>
              <a:buClr>
                <a:srgbClr val="FF5B13"/>
              </a:buClr>
              <a:buSzPct val="100000"/>
              <a:buFont typeface="Arial"/>
              <a:buNone/>
            </a:pPr>
            <a:r>
              <a:t/>
            </a:r>
            <a:endParaRPr sz="2400">
              <a:solidFill>
                <a:srgbClr val="0E174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8"/>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Helpful Hints</a:t>
            </a:r>
            <a:endParaRPr/>
          </a:p>
        </p:txBody>
      </p:sp>
      <p:sp>
        <p:nvSpPr>
          <p:cNvPr id="291" name="Google Shape;291;p18"/>
          <p:cNvSpPr txBox="1"/>
          <p:nvPr>
            <p:ph idx="4" type="body"/>
          </p:nvPr>
        </p:nvSpPr>
        <p:spPr>
          <a:xfrm>
            <a:off x="740226" y="1995054"/>
            <a:ext cx="11035291" cy="3847333"/>
          </a:xfrm>
          <a:prstGeom prst="rect">
            <a:avLst/>
          </a:prstGeom>
          <a:noFill/>
          <a:ln>
            <a:noFill/>
          </a:ln>
        </p:spPr>
        <p:txBody>
          <a:bodyPr anchorCtr="0" anchor="t" bIns="45700" lIns="91425" spcFirstLastPara="1" rIns="91425" wrap="square" tIns="45700">
            <a:normAutofit/>
          </a:bodyPr>
          <a:lstStyle/>
          <a:p>
            <a:pPr indent="-317500" lvl="0" marL="342900" rtl="0" algn="l">
              <a:lnSpc>
                <a:spcPct val="80000"/>
              </a:lnSpc>
              <a:spcBef>
                <a:spcPts val="0"/>
              </a:spcBef>
              <a:spcAft>
                <a:spcPts val="0"/>
              </a:spcAft>
              <a:buClr>
                <a:srgbClr val="0E1744"/>
              </a:buClr>
              <a:buSzPts val="2000"/>
              <a:buFont typeface="Arial"/>
              <a:buChar char="•"/>
            </a:pPr>
            <a:r>
              <a:rPr lang="en-US"/>
              <a:t>Plan to make an excellent first impression in your placements. Professional behaviors, such as maturity, good hygiene, clothing appropriate to the setting, and positive communication are critical.</a:t>
            </a:r>
            <a:endParaRPr/>
          </a:p>
          <a:p>
            <a:pPr indent="-317500" lvl="0" marL="342900" rtl="0" algn="l">
              <a:lnSpc>
                <a:spcPct val="80000"/>
              </a:lnSpc>
              <a:spcBef>
                <a:spcPts val="1000"/>
              </a:spcBef>
              <a:spcAft>
                <a:spcPts val="0"/>
              </a:spcAft>
              <a:buClr>
                <a:srgbClr val="0E1744"/>
              </a:buClr>
              <a:buSzPts val="2000"/>
              <a:buFont typeface="Arial"/>
              <a:buChar char="•"/>
            </a:pPr>
            <a:r>
              <a:rPr lang="en-US">
                <a:solidFill>
                  <a:srgbClr val="0E1744"/>
                </a:solidFill>
              </a:rPr>
              <a:t>Lock down your social media!!</a:t>
            </a:r>
            <a:endParaRPr/>
          </a:p>
          <a:p>
            <a:pPr indent="-317500" lvl="0" marL="342900" rtl="0" algn="l">
              <a:lnSpc>
                <a:spcPct val="80000"/>
              </a:lnSpc>
              <a:spcBef>
                <a:spcPts val="1000"/>
              </a:spcBef>
              <a:spcAft>
                <a:spcPts val="0"/>
              </a:spcAft>
              <a:buClr>
                <a:srgbClr val="0E1744"/>
              </a:buClr>
              <a:buSzPts val="2000"/>
              <a:buFont typeface="Arial"/>
              <a:buChar char="•"/>
            </a:pPr>
            <a:r>
              <a:rPr lang="en-US"/>
              <a:t>If you work during the semester – you need to plan your hours around your courses and your placement requirements. Holding a job during your last semester is very difficult. </a:t>
            </a:r>
            <a:endParaRPr/>
          </a:p>
          <a:p>
            <a:pPr indent="-317500" lvl="0" marL="342900" rtl="0" algn="l">
              <a:lnSpc>
                <a:spcPct val="80000"/>
              </a:lnSpc>
              <a:spcBef>
                <a:spcPts val="1000"/>
              </a:spcBef>
              <a:spcAft>
                <a:spcPts val="0"/>
              </a:spcAft>
              <a:buClr>
                <a:srgbClr val="0E1744"/>
              </a:buClr>
              <a:buSzPts val="2000"/>
              <a:buFont typeface="Arial"/>
              <a:buChar char="•"/>
            </a:pPr>
            <a:r>
              <a:rPr lang="en-US">
                <a:solidFill>
                  <a:srgbClr val="0E1744"/>
                </a:solidFill>
              </a:rPr>
              <a:t>Carpooling </a:t>
            </a:r>
            <a:r>
              <a:rPr lang="en-US"/>
              <a:t>is often necessary!</a:t>
            </a:r>
            <a:endParaRPr/>
          </a:p>
          <a:p>
            <a:pPr indent="-317500" lvl="0" marL="342900" rtl="0" algn="l">
              <a:lnSpc>
                <a:spcPct val="80000"/>
              </a:lnSpc>
              <a:spcBef>
                <a:spcPts val="1000"/>
              </a:spcBef>
              <a:spcAft>
                <a:spcPts val="0"/>
              </a:spcAft>
              <a:buClr>
                <a:srgbClr val="0E1744"/>
              </a:buClr>
              <a:buSzPts val="2000"/>
              <a:buFont typeface="Arial"/>
              <a:buChar char="•"/>
            </a:pPr>
            <a:r>
              <a:rPr lang="en-US">
                <a:solidFill>
                  <a:srgbClr val="0E1744"/>
                </a:solidFill>
              </a:rPr>
              <a:t>If you want to student teach in the Northern suburbs, pla</a:t>
            </a:r>
            <a:r>
              <a:rPr lang="en-US"/>
              <a:t>n your fall campus housing early. </a:t>
            </a:r>
            <a:endParaRPr/>
          </a:p>
          <a:p>
            <a:pPr indent="-317500" lvl="0" marL="342900" rtl="0" algn="l">
              <a:lnSpc>
                <a:spcPct val="80000"/>
              </a:lnSpc>
              <a:spcBef>
                <a:spcPts val="1000"/>
              </a:spcBef>
              <a:spcAft>
                <a:spcPts val="0"/>
              </a:spcAft>
              <a:buClr>
                <a:srgbClr val="0E1744"/>
              </a:buClr>
              <a:buSzPts val="2000"/>
              <a:buFont typeface="Arial"/>
              <a:buChar char="•"/>
            </a:pPr>
            <a:r>
              <a:rPr lang="en-US">
                <a:solidFill>
                  <a:srgbClr val="0E1744"/>
                </a:solidFill>
              </a:rPr>
              <a:t>Make us proud as representatives of the College of Education! </a:t>
            </a:r>
            <a:endParaRPr>
              <a:solidFill>
                <a:srgbClr val="0E174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9"/>
          <p:cNvSpPr txBox="1"/>
          <p:nvPr>
            <p:ph type="title"/>
          </p:nvPr>
        </p:nvSpPr>
        <p:spPr>
          <a:xfrm>
            <a:off x="740227" y="578197"/>
            <a:ext cx="10726430"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Next Steps</a:t>
            </a:r>
            <a:endParaRPr/>
          </a:p>
        </p:txBody>
      </p:sp>
      <p:sp>
        <p:nvSpPr>
          <p:cNvPr id="297" name="Google Shape;297;p19"/>
          <p:cNvSpPr txBox="1"/>
          <p:nvPr>
            <p:ph idx="1" type="body"/>
          </p:nvPr>
        </p:nvSpPr>
        <p:spPr>
          <a:xfrm>
            <a:off x="755109"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t>SCE &amp; CoTE</a:t>
            </a:r>
            <a:endParaRPr/>
          </a:p>
        </p:txBody>
      </p:sp>
      <p:sp>
        <p:nvSpPr>
          <p:cNvPr id="298" name="Google Shape;298;p19"/>
          <p:cNvSpPr txBox="1"/>
          <p:nvPr>
            <p:ph idx="2" type="body"/>
          </p:nvPr>
        </p:nvSpPr>
        <p:spPr>
          <a:xfrm>
            <a:off x="755109" y="2358736"/>
            <a:ext cx="5056416" cy="312766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Courier New"/>
              <a:buChar char="o"/>
            </a:pPr>
            <a:r>
              <a:rPr lang="en-US" sz="2400"/>
              <a:t>Complete placement application by </a:t>
            </a:r>
            <a:r>
              <a:rPr b="1" lang="en-US" sz="2400"/>
              <a:t>March 27 at 5:00 pm</a:t>
            </a:r>
            <a:endParaRPr b="1" sz="2400"/>
          </a:p>
          <a:p>
            <a:pPr indent="-342900" lvl="0" marL="342900" rtl="0" algn="l">
              <a:lnSpc>
                <a:spcPct val="90000"/>
              </a:lnSpc>
              <a:spcBef>
                <a:spcPts val="1000"/>
              </a:spcBef>
              <a:spcAft>
                <a:spcPts val="0"/>
              </a:spcAft>
              <a:buClr>
                <a:srgbClr val="0E1744"/>
              </a:buClr>
              <a:buSzPts val="2400"/>
              <a:buFont typeface="Courier New"/>
              <a:buChar char="o"/>
            </a:pPr>
            <a:r>
              <a:rPr lang="en-US" sz="2400"/>
              <a:t>Review SCE and CoTE websites</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Complete mandatory orientations and trainings in CoTE portal </a:t>
            </a:r>
            <a:endParaRPr/>
          </a:p>
          <a:p>
            <a:pPr indent="0" lvl="0" marL="0" rtl="0" algn="l">
              <a:lnSpc>
                <a:spcPct val="90000"/>
              </a:lnSpc>
              <a:spcBef>
                <a:spcPts val="1000"/>
              </a:spcBef>
              <a:spcAft>
                <a:spcPts val="0"/>
              </a:spcAft>
              <a:buClr>
                <a:srgbClr val="FF5B13"/>
              </a:buClr>
              <a:buSzPts val="2400"/>
              <a:buNone/>
            </a:pPr>
            <a:r>
              <a:rPr lang="en-US" sz="2400" u="sng">
                <a:solidFill>
                  <a:srgbClr val="FF5B13"/>
                </a:solidFill>
                <a:hlinkClick r:id="rId3">
                  <a:extLst>
                    <a:ext uri="{A12FA001-AC4F-418D-AE19-62706E023703}">
                      <ahyp:hlinkClr val="tx"/>
                    </a:ext>
                  </a:extLst>
                </a:hlinkClick>
              </a:rPr>
              <a:t>stalbott@illinois.edu</a:t>
            </a:r>
            <a:r>
              <a:rPr lang="en-US" sz="2400">
                <a:solidFill>
                  <a:srgbClr val="FF5B13"/>
                </a:solidFill>
              </a:rPr>
              <a:t> </a:t>
            </a:r>
            <a:r>
              <a:rPr lang="en-US" sz="2400"/>
              <a:t>(Sue)</a:t>
            </a:r>
            <a:endParaRPr/>
          </a:p>
          <a:p>
            <a:pPr indent="0" lvl="0" marL="0" rtl="0" algn="l">
              <a:lnSpc>
                <a:spcPct val="90000"/>
              </a:lnSpc>
              <a:spcBef>
                <a:spcPts val="1000"/>
              </a:spcBef>
              <a:spcAft>
                <a:spcPts val="0"/>
              </a:spcAft>
              <a:buClr>
                <a:srgbClr val="FF5B13"/>
              </a:buClr>
              <a:buSzPts val="2400"/>
              <a:buNone/>
            </a:pPr>
            <a:r>
              <a:rPr lang="en-US" sz="2400" u="sng">
                <a:solidFill>
                  <a:srgbClr val="FF5B13"/>
                </a:solidFill>
                <a:hlinkClick r:id="rId4">
                  <a:extLst>
                    <a:ext uri="{A12FA001-AC4F-418D-AE19-62706E023703}">
                      <ahyp:hlinkClr val="tx"/>
                    </a:ext>
                  </a:extLst>
                </a:hlinkClick>
              </a:rPr>
              <a:t>info@cote.illinois.edu</a:t>
            </a:r>
            <a:r>
              <a:rPr lang="en-US" sz="2400">
                <a:solidFill>
                  <a:srgbClr val="FF5B13"/>
                </a:solidFill>
              </a:rPr>
              <a:t> </a:t>
            </a:r>
            <a:r>
              <a:rPr lang="en-US" sz="2400"/>
              <a:t>(CoTE)</a:t>
            </a:r>
            <a:endParaRPr/>
          </a:p>
        </p:txBody>
      </p:sp>
      <p:sp>
        <p:nvSpPr>
          <p:cNvPr id="299" name="Google Shape;299;p19"/>
          <p:cNvSpPr txBox="1"/>
          <p:nvPr>
            <p:ph idx="3" type="body"/>
          </p:nvPr>
        </p:nvSpPr>
        <p:spPr>
          <a:xfrm>
            <a:off x="6410241" y="1802655"/>
            <a:ext cx="5056416" cy="823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200"/>
              <a:buNone/>
            </a:pPr>
            <a:r>
              <a:rPr lang="en-US" sz="3200">
                <a:solidFill>
                  <a:srgbClr val="FF5B13"/>
                </a:solidFill>
              </a:rPr>
              <a:t>Academic Advising</a:t>
            </a:r>
            <a:endParaRPr/>
          </a:p>
        </p:txBody>
      </p:sp>
      <p:sp>
        <p:nvSpPr>
          <p:cNvPr id="300" name="Google Shape;300;p19"/>
          <p:cNvSpPr txBox="1"/>
          <p:nvPr>
            <p:ph idx="4" type="body"/>
          </p:nvPr>
        </p:nvSpPr>
        <p:spPr>
          <a:xfrm>
            <a:off x="6410241" y="2358736"/>
            <a:ext cx="5056416" cy="2992583"/>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0"/>
              </a:spcBef>
              <a:spcAft>
                <a:spcPts val="0"/>
              </a:spcAft>
              <a:buClr>
                <a:srgbClr val="0E1744"/>
              </a:buClr>
              <a:buSzPts val="2400"/>
              <a:buFont typeface="Courier New"/>
              <a:buChar char="o"/>
            </a:pPr>
            <a:r>
              <a:rPr lang="en-US" sz="2400"/>
              <a:t>Run a Degree Audit to check for outstanding requirements</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Complete gateway petition (if applicable)</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Keep advisor aware of any changes prior to making them (dropping class, summer classes, etc.)</a:t>
            </a:r>
            <a:endParaRPr/>
          </a:p>
          <a:p>
            <a:pPr indent="-342900" lvl="0" marL="342900" rtl="0" algn="l">
              <a:lnSpc>
                <a:spcPct val="90000"/>
              </a:lnSpc>
              <a:spcBef>
                <a:spcPts val="1000"/>
              </a:spcBef>
              <a:spcAft>
                <a:spcPts val="0"/>
              </a:spcAft>
              <a:buClr>
                <a:srgbClr val="0E1744"/>
              </a:buClr>
              <a:buSzPts val="2400"/>
              <a:buFont typeface="Courier New"/>
              <a:buChar char="o"/>
            </a:pPr>
            <a:r>
              <a:rPr lang="en-US" sz="2400"/>
              <a:t>Register according to time ticket</a:t>
            </a:r>
            <a:endParaRPr/>
          </a:p>
        </p:txBody>
      </p:sp>
      <p:sp>
        <p:nvSpPr>
          <p:cNvPr id="301" name="Google Shape;301;p19"/>
          <p:cNvSpPr txBox="1"/>
          <p:nvPr/>
        </p:nvSpPr>
        <p:spPr>
          <a:xfrm>
            <a:off x="810296" y="5596125"/>
            <a:ext cx="10571400" cy="823200"/>
          </a:xfrm>
          <a:prstGeom prst="rect">
            <a:avLst/>
          </a:prstGeom>
          <a:noFill/>
          <a:ln>
            <a:noFill/>
          </a:ln>
        </p:spPr>
        <p:txBody>
          <a:bodyPr anchorCtr="0" anchor="t" bIns="45700" lIns="91425" spcFirstLastPara="1" rIns="91425" wrap="square" tIns="45700">
            <a:normAutofit/>
          </a:bodyPr>
          <a:lstStyle/>
          <a:p>
            <a:pPr indent="0" lvl="0" marL="0" marR="0" rtl="0" algn="ctr">
              <a:lnSpc>
                <a:spcPct val="70000"/>
              </a:lnSpc>
              <a:spcBef>
                <a:spcPts val="0"/>
              </a:spcBef>
              <a:spcAft>
                <a:spcPts val="0"/>
              </a:spcAft>
              <a:buClr>
                <a:srgbClr val="000000"/>
              </a:buClr>
              <a:buSzPts val="2800"/>
              <a:buFont typeface="Arial"/>
              <a:buNone/>
            </a:pPr>
            <a:r>
              <a:rPr b="1" i="0" lang="en-US" sz="2500" u="sng" cap="none" strike="noStrike">
                <a:solidFill>
                  <a:srgbClr val="FF5B13"/>
                </a:solidFill>
                <a:latin typeface="Arial"/>
                <a:ea typeface="Arial"/>
                <a:cs typeface="Arial"/>
                <a:sym typeface="Arial"/>
              </a:rPr>
              <a:t>Read Through and Acknowledge Teacher Candidate Contract</a:t>
            </a:r>
            <a:endParaRPr b="1" i="0" sz="2300" u="sng" cap="none" strike="noStrike">
              <a:solidFill>
                <a:srgbClr val="0E174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0"/>
          <p:cNvSpPr txBox="1"/>
          <p:nvPr>
            <p:ph idx="1" type="body"/>
          </p:nvPr>
        </p:nvSpPr>
        <p:spPr>
          <a:xfrm>
            <a:off x="5774154" y="3042458"/>
            <a:ext cx="5579645" cy="15323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5B13"/>
              </a:buClr>
              <a:buSzPts val="3000"/>
              <a:buNone/>
            </a:pPr>
            <a:r>
              <a:rPr lang="en-US"/>
              <a:t>You will receive these slides in an email with relevant links and action items to complete.</a:t>
            </a:r>
            <a:endParaRPr/>
          </a:p>
        </p:txBody>
      </p:sp>
      <p:pic>
        <p:nvPicPr>
          <p:cNvPr descr="A rainbow and clouds with words&#10;&#10;Description automatically generated" id="307" name="Google Shape;307;p20"/>
          <p:cNvPicPr preferRelativeResize="0"/>
          <p:nvPr>
            <p:ph idx="3" type="pic"/>
          </p:nvPr>
        </p:nvPicPr>
        <p:blipFill rotWithShape="1">
          <a:blip r:embed="rId3">
            <a:alphaModFix/>
          </a:blip>
          <a:srcRect b="10334" l="0" r="0" t="10335"/>
          <a:stretch/>
        </p:blipFill>
        <p:spPr>
          <a:xfrm>
            <a:off x="669573" y="1827779"/>
            <a:ext cx="4865687" cy="3860905"/>
          </a:xfrm>
          <a:prstGeom prst="rect">
            <a:avLst/>
          </a:prstGeom>
          <a:solidFill>
            <a:srgbClr val="D8D8D8"/>
          </a:solidFill>
          <a:ln>
            <a:noFill/>
          </a:ln>
        </p:spPr>
      </p:pic>
      <p:sp>
        <p:nvSpPr>
          <p:cNvPr id="308" name="Google Shape;308;p20"/>
          <p:cNvSpPr txBox="1"/>
          <p:nvPr>
            <p:ph type="title"/>
          </p:nvPr>
        </p:nvSpPr>
        <p:spPr>
          <a:xfrm>
            <a:off x="740226" y="578197"/>
            <a:ext cx="10613573"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Questions?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3c524103b34_0_0"/>
          <p:cNvSpPr txBox="1"/>
          <p:nvPr>
            <p:ph type="title"/>
          </p:nvPr>
        </p:nvSpPr>
        <p:spPr>
          <a:xfrm>
            <a:off x="740226" y="578197"/>
            <a:ext cx="10726500" cy="1005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moment I knew I wanted to teach…</a:t>
            </a:r>
            <a:endParaRPr/>
          </a:p>
        </p:txBody>
      </p:sp>
      <p:sp>
        <p:nvSpPr>
          <p:cNvPr id="167" name="Google Shape;167;g3c524103b34_0_0"/>
          <p:cNvSpPr txBox="1"/>
          <p:nvPr>
            <p:ph idx="2" type="body"/>
          </p:nvPr>
        </p:nvSpPr>
        <p:spPr>
          <a:xfrm>
            <a:off x="570900" y="2747475"/>
            <a:ext cx="11050200" cy="823200"/>
          </a:xfrm>
          <a:prstGeom prst="rect">
            <a:avLst/>
          </a:prstGeom>
        </p:spPr>
        <p:txBody>
          <a:bodyPr anchorCtr="0" anchor="t" bIns="45700" lIns="91425" spcFirstLastPara="1" rIns="91425" wrap="square" tIns="45700">
            <a:noAutofit/>
          </a:bodyPr>
          <a:lstStyle/>
          <a:p>
            <a:pPr indent="0" lvl="0" marL="0" rtl="0" algn="ctr">
              <a:lnSpc>
                <a:spcPct val="80000"/>
              </a:lnSpc>
              <a:spcBef>
                <a:spcPts val="1000"/>
              </a:spcBef>
              <a:spcAft>
                <a:spcPts val="0"/>
              </a:spcAft>
              <a:buNone/>
            </a:pPr>
            <a:r>
              <a:rPr lang="en-US" sz="3300"/>
              <a:t>Find a partner and share the moment you knew you wanted to be a teacher, especially in early childhood</a:t>
            </a:r>
            <a:endParaRPr sz="3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sp>
        <p:nvSpPr>
          <p:cNvPr id="173" name="Google Shape;173;p3"/>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rgbClr val="0E1744"/>
              </a:buClr>
              <a:buSzPct val="108108"/>
              <a:buFont typeface="Arial"/>
              <a:buChar char="•"/>
            </a:pPr>
            <a:r>
              <a:rPr lang="en-US" sz="2400"/>
              <a:t>Students must maintain a minimum 2.5 cumulative GPA and earn grades of C- or higher in all content and professional education coursework</a:t>
            </a:r>
            <a:endParaRPr/>
          </a:p>
          <a:p>
            <a:pPr indent="-342900" lvl="1" marL="1028700" rtl="0" algn="l">
              <a:lnSpc>
                <a:spcPct val="90000"/>
              </a:lnSpc>
              <a:spcBef>
                <a:spcPts val="500"/>
              </a:spcBef>
              <a:spcAft>
                <a:spcPts val="0"/>
              </a:spcAft>
              <a:buClr>
                <a:srgbClr val="0E1744"/>
              </a:buClr>
              <a:buSzPct val="108108"/>
              <a:buFont typeface="Arial"/>
              <a:buChar char="•"/>
            </a:pPr>
            <a:r>
              <a:rPr lang="en-US" sz="2400">
                <a:solidFill>
                  <a:srgbClr val="0E1744"/>
                </a:solidFill>
              </a:rPr>
              <a:t>Education Foundation Coursework</a:t>
            </a:r>
            <a:endParaRPr/>
          </a:p>
          <a:p>
            <a:pPr indent="-342900" lvl="1" marL="1028700" rtl="0" algn="l">
              <a:lnSpc>
                <a:spcPct val="90000"/>
              </a:lnSpc>
              <a:spcBef>
                <a:spcPts val="500"/>
              </a:spcBef>
              <a:spcAft>
                <a:spcPts val="0"/>
              </a:spcAft>
              <a:buClr>
                <a:srgbClr val="0E1744"/>
              </a:buClr>
              <a:buSzPct val="108108"/>
              <a:buFont typeface="Arial"/>
              <a:buChar char="•"/>
            </a:pPr>
            <a:r>
              <a:rPr lang="en-US" sz="2400">
                <a:solidFill>
                  <a:srgbClr val="0E1744"/>
                </a:solidFill>
              </a:rPr>
              <a:t>Professional Education Sequence (PES) classes</a:t>
            </a:r>
            <a:endParaRPr/>
          </a:p>
          <a:p>
            <a:pPr indent="-342900" lvl="1" marL="1028700" rtl="0" algn="l">
              <a:lnSpc>
                <a:spcPct val="90000"/>
              </a:lnSpc>
              <a:spcBef>
                <a:spcPts val="500"/>
              </a:spcBef>
              <a:spcAft>
                <a:spcPts val="0"/>
              </a:spcAft>
              <a:buClr>
                <a:srgbClr val="0E1744"/>
              </a:buClr>
              <a:buSzPct val="108108"/>
              <a:buFont typeface="Arial"/>
              <a:buChar char="•"/>
            </a:pPr>
            <a:r>
              <a:rPr lang="en-US" sz="2400">
                <a:solidFill>
                  <a:srgbClr val="0E1744"/>
                </a:solidFill>
              </a:rPr>
              <a:t>ISBE Requirements (Social Science Rubrics, Earth and Space Science) </a:t>
            </a:r>
            <a:endParaRPr/>
          </a:p>
          <a:p>
            <a:pPr indent="-342900" lvl="0" marL="342900" rtl="0" algn="l">
              <a:lnSpc>
                <a:spcPct val="90000"/>
              </a:lnSpc>
              <a:spcBef>
                <a:spcPts val="1000"/>
              </a:spcBef>
              <a:spcAft>
                <a:spcPts val="0"/>
              </a:spcAft>
              <a:buClr>
                <a:srgbClr val="0E1744"/>
              </a:buClr>
              <a:buSzPct val="108108"/>
              <a:buFont typeface="Arial"/>
              <a:buChar char="•"/>
            </a:pPr>
            <a:r>
              <a:rPr lang="en-US" sz="2400"/>
              <a:t>PES classes are sequential for the next four semesters – they must be taken in order and passed with a qualifying grade to move onto the next semester of classes. </a:t>
            </a:r>
            <a:endParaRPr/>
          </a:p>
          <a:p>
            <a:pPr indent="-342900" lvl="0" marL="342900" rtl="0" algn="l">
              <a:lnSpc>
                <a:spcPct val="90000"/>
              </a:lnSpc>
              <a:spcBef>
                <a:spcPts val="1000"/>
              </a:spcBef>
              <a:spcAft>
                <a:spcPts val="0"/>
              </a:spcAft>
              <a:buClr>
                <a:srgbClr val="0E1744"/>
              </a:buClr>
              <a:buSzPct val="108108"/>
              <a:buFont typeface="Arial"/>
              <a:buChar char="•"/>
            </a:pPr>
            <a:r>
              <a:rPr lang="en-US" sz="2400"/>
              <a:t>Not taking the courses in order and/or passing a PES course can delay graduation. </a:t>
            </a:r>
            <a:endParaRPr sz="2400">
              <a:solidFill>
                <a:srgbClr val="0E174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txBox="1"/>
          <p:nvPr>
            <p:ph type="title"/>
          </p:nvPr>
        </p:nvSpPr>
        <p:spPr>
          <a:xfrm>
            <a:off x="740227" y="453313"/>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sp>
        <p:nvSpPr>
          <p:cNvPr id="179" name="Google Shape;179;p4"/>
          <p:cNvSpPr txBox="1"/>
          <p:nvPr>
            <p:ph idx="4" type="body"/>
          </p:nvPr>
        </p:nvSpPr>
        <p:spPr>
          <a:xfrm>
            <a:off x="783650" y="1610900"/>
            <a:ext cx="6616800" cy="4162200"/>
          </a:xfrm>
          <a:prstGeom prst="rect">
            <a:avLst/>
          </a:prstGeom>
          <a:noFill/>
          <a:ln>
            <a:noFill/>
          </a:ln>
        </p:spPr>
        <p:txBody>
          <a:bodyPr anchorCtr="0" anchor="t" bIns="45700" lIns="91425" spcFirstLastPara="1" rIns="91425" wrap="square" tIns="45700">
            <a:normAutofit/>
          </a:bodyPr>
          <a:lstStyle/>
          <a:p>
            <a:pPr indent="-355600" lvl="0" marL="342900" rtl="0" algn="l">
              <a:lnSpc>
                <a:spcPct val="110000"/>
              </a:lnSpc>
              <a:spcBef>
                <a:spcPts val="0"/>
              </a:spcBef>
              <a:spcAft>
                <a:spcPts val="0"/>
              </a:spcAft>
              <a:buClr>
                <a:srgbClr val="0E1744"/>
              </a:buClr>
              <a:buSzPts val="2600"/>
              <a:buFont typeface="Arial"/>
              <a:buChar char="•"/>
            </a:pPr>
            <a:r>
              <a:rPr lang="en-US" sz="2600"/>
              <a:t>Degree Planning checklist (blank copy in your folders!)</a:t>
            </a:r>
            <a:endParaRPr sz="2600"/>
          </a:p>
          <a:p>
            <a:pPr indent="-393700" lvl="1" marL="914400" rtl="0" algn="l">
              <a:lnSpc>
                <a:spcPct val="110000"/>
              </a:lnSpc>
              <a:spcBef>
                <a:spcPts val="0"/>
              </a:spcBef>
              <a:spcAft>
                <a:spcPts val="0"/>
              </a:spcAft>
              <a:buClr>
                <a:srgbClr val="0E1744"/>
              </a:buClr>
              <a:buSzPts val="2600"/>
              <a:buChar char="•"/>
            </a:pPr>
            <a:r>
              <a:rPr lang="en-US" sz="2600">
                <a:solidFill>
                  <a:srgbClr val="0E1744"/>
                </a:solidFill>
              </a:rPr>
              <a:t>You should have all or most of the left-hand column complete by end of SP sophomore year</a:t>
            </a:r>
            <a:endParaRPr sz="2600">
              <a:solidFill>
                <a:srgbClr val="0E1744"/>
              </a:solidFill>
            </a:endParaRPr>
          </a:p>
          <a:p>
            <a:pPr indent="-381000" lvl="1" marL="914400" rtl="0" algn="l">
              <a:lnSpc>
                <a:spcPct val="110000"/>
              </a:lnSpc>
              <a:spcBef>
                <a:spcPts val="0"/>
              </a:spcBef>
              <a:spcAft>
                <a:spcPts val="0"/>
              </a:spcAft>
              <a:buClr>
                <a:srgbClr val="0E1744"/>
              </a:buClr>
              <a:buSzPts val="2400"/>
              <a:buChar char="•"/>
            </a:pPr>
            <a:r>
              <a:rPr lang="en-US" sz="2600">
                <a:solidFill>
                  <a:srgbClr val="0E1744"/>
                </a:solidFill>
              </a:rPr>
              <a:t>Run your degree audit to ensure gen eds, EDU foundations, and ISBE requirements are complete.</a:t>
            </a:r>
            <a:r>
              <a:rPr lang="en-US" sz="2400">
                <a:solidFill>
                  <a:srgbClr val="0E1744"/>
                </a:solidFill>
              </a:rPr>
              <a:t> </a:t>
            </a:r>
            <a:endParaRPr sz="2400">
              <a:solidFill>
                <a:srgbClr val="0E1744"/>
              </a:solidFill>
            </a:endParaRPr>
          </a:p>
          <a:p>
            <a:pPr indent="0" lvl="0" marL="0" rtl="0" algn="l">
              <a:lnSpc>
                <a:spcPct val="110000"/>
              </a:lnSpc>
              <a:spcBef>
                <a:spcPts val="500"/>
              </a:spcBef>
              <a:spcAft>
                <a:spcPts val="0"/>
              </a:spcAft>
              <a:buNone/>
            </a:pPr>
            <a:r>
              <a:t/>
            </a:r>
            <a:endParaRPr sz="3100">
              <a:solidFill>
                <a:srgbClr val="FF5B13"/>
              </a:solidFill>
            </a:endParaRPr>
          </a:p>
        </p:txBody>
      </p:sp>
      <p:pic>
        <p:nvPicPr>
          <p:cNvPr id="180" name="Google Shape;180;p4"/>
          <p:cNvPicPr preferRelativeResize="0"/>
          <p:nvPr/>
        </p:nvPicPr>
        <p:blipFill>
          <a:blip r:embed="rId3">
            <a:alphaModFix/>
          </a:blip>
          <a:stretch>
            <a:fillRect/>
          </a:stretch>
        </p:blipFill>
        <p:spPr>
          <a:xfrm>
            <a:off x="8019725" y="1070025"/>
            <a:ext cx="3792050" cy="47892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3c094aac47d_0_0"/>
          <p:cNvSpPr txBox="1"/>
          <p:nvPr>
            <p:ph type="title"/>
          </p:nvPr>
        </p:nvSpPr>
        <p:spPr>
          <a:xfrm>
            <a:off x="740227" y="702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5400"/>
              <a:t>Degree Requirements</a:t>
            </a:r>
            <a:endParaRPr/>
          </a:p>
        </p:txBody>
      </p:sp>
      <p:sp>
        <p:nvSpPr>
          <p:cNvPr id="186" name="Google Shape;186;g3c094aac47d_0_0"/>
          <p:cNvSpPr txBox="1"/>
          <p:nvPr>
            <p:ph idx="4" type="body"/>
          </p:nvPr>
        </p:nvSpPr>
        <p:spPr>
          <a:xfrm>
            <a:off x="740227" y="1708566"/>
            <a:ext cx="10711500" cy="4162200"/>
          </a:xfrm>
          <a:prstGeom prst="rect">
            <a:avLst/>
          </a:prstGeom>
          <a:noFill/>
          <a:ln>
            <a:noFill/>
          </a:ln>
        </p:spPr>
        <p:txBody>
          <a:bodyPr anchorCtr="0" anchor="t" bIns="45700" lIns="91425" spcFirstLastPara="1" rIns="91425" wrap="square" tIns="45700">
            <a:normAutofit/>
          </a:bodyPr>
          <a:lstStyle/>
          <a:p>
            <a:pPr indent="-381000" lvl="0" marL="457200" rtl="0" algn="l">
              <a:lnSpc>
                <a:spcPct val="110000"/>
              </a:lnSpc>
              <a:spcBef>
                <a:spcPts val="1000"/>
              </a:spcBef>
              <a:spcAft>
                <a:spcPts val="0"/>
              </a:spcAft>
              <a:buSzPts val="2400"/>
              <a:buChar char="•"/>
            </a:pPr>
            <a:r>
              <a:rPr lang="en-US" sz="2400"/>
              <a:t>Early Childhood Education Gateways</a:t>
            </a:r>
            <a:endParaRPr/>
          </a:p>
          <a:p>
            <a:pPr indent="-342898" lvl="1" marL="1028700" rtl="0" algn="l">
              <a:lnSpc>
                <a:spcPct val="110000"/>
              </a:lnSpc>
              <a:spcBef>
                <a:spcPts val="500"/>
              </a:spcBef>
              <a:spcAft>
                <a:spcPts val="0"/>
              </a:spcAft>
              <a:buClr>
                <a:srgbClr val="0E1744"/>
              </a:buClr>
              <a:buSzPts val="2400"/>
              <a:buFont typeface="Arial"/>
              <a:buChar char="•"/>
            </a:pPr>
            <a:r>
              <a:rPr lang="en-US" sz="2400">
                <a:solidFill>
                  <a:srgbClr val="0E1744"/>
                </a:solidFill>
              </a:rPr>
              <a:t>Language Other Than English to the 3</a:t>
            </a:r>
            <a:r>
              <a:rPr baseline="30000" lang="en-US" sz="2400">
                <a:solidFill>
                  <a:srgbClr val="0E1744"/>
                </a:solidFill>
              </a:rPr>
              <a:t>rd</a:t>
            </a:r>
            <a:r>
              <a:rPr lang="en-US" sz="2400">
                <a:solidFill>
                  <a:srgbClr val="0E1744"/>
                </a:solidFill>
              </a:rPr>
              <a:t> Level </a:t>
            </a:r>
            <a:endParaRPr/>
          </a:p>
          <a:p>
            <a:pPr indent="-342898" lvl="1" marL="1028700" rtl="0" algn="l">
              <a:lnSpc>
                <a:spcPct val="110000"/>
              </a:lnSpc>
              <a:spcBef>
                <a:spcPts val="500"/>
              </a:spcBef>
              <a:spcAft>
                <a:spcPts val="0"/>
              </a:spcAft>
              <a:buClr>
                <a:srgbClr val="0E1744"/>
              </a:buClr>
              <a:buSzPts val="2400"/>
              <a:buFont typeface="Arial"/>
              <a:buChar char="•"/>
            </a:pPr>
            <a:r>
              <a:rPr lang="en-US" sz="2400">
                <a:solidFill>
                  <a:srgbClr val="0E1744"/>
                </a:solidFill>
              </a:rPr>
              <a:t>Maintain a 2.5 or higher UIUC, overall, content and professional ed GPA</a:t>
            </a:r>
            <a:endParaRPr/>
          </a:p>
          <a:p>
            <a:pPr indent="0" lvl="0" marL="0" rtl="0" algn="l">
              <a:lnSpc>
                <a:spcPct val="110000"/>
              </a:lnSpc>
              <a:spcBef>
                <a:spcPts val="500"/>
              </a:spcBef>
              <a:spcAft>
                <a:spcPts val="0"/>
              </a:spcAft>
              <a:buNone/>
            </a:pPr>
            <a:r>
              <a:rPr i="1" lang="en-US" sz="2300">
                <a:solidFill>
                  <a:srgbClr val="FF5B13"/>
                </a:solidFill>
              </a:rPr>
              <a:t>Students who have </a:t>
            </a:r>
            <a:r>
              <a:rPr b="1" i="1" lang="en-US" sz="2300">
                <a:solidFill>
                  <a:srgbClr val="FF5B13"/>
                </a:solidFill>
              </a:rPr>
              <a:t>not</a:t>
            </a:r>
            <a:r>
              <a:rPr i="1" lang="en-US" sz="2300">
                <a:solidFill>
                  <a:srgbClr val="FF5B13"/>
                </a:solidFill>
              </a:rPr>
              <a:t> met the gateways have been notified to review and sign a petition and to </a:t>
            </a:r>
            <a:r>
              <a:rPr i="1" lang="en-US" sz="2300" u="sng">
                <a:solidFill>
                  <a:schemeClr val="hlink"/>
                </a:solidFill>
                <a:hlinkClick r:id="rId3"/>
              </a:rPr>
              <a:t>meet with their advisor </a:t>
            </a:r>
            <a:r>
              <a:rPr i="1" lang="en-US" sz="2300">
                <a:solidFill>
                  <a:srgbClr val="FF5B13"/>
                </a:solidFill>
              </a:rPr>
              <a:t>to develop a game plan for gateway completion.</a:t>
            </a:r>
            <a:endParaRPr sz="3100">
              <a:solidFill>
                <a:srgbClr val="FF5B1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5"/>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192" name="Google Shape;192;p5"/>
          <p:cNvSpPr txBox="1"/>
          <p:nvPr>
            <p:ph idx="4" type="body"/>
          </p:nvPr>
        </p:nvSpPr>
        <p:spPr>
          <a:xfrm>
            <a:off x="740225" y="1603169"/>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You must complete 120 credit hours to receive your degree</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Your PES courses comprise 62 hours</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By the end of this semester – </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58+ hours: </a:t>
            </a:r>
            <a:r>
              <a:rPr lang="en-US" sz="2400">
                <a:solidFill>
                  <a:srgbClr val="0E1744"/>
                </a:solidFill>
              </a:rPr>
              <a:t>don’t need to take additional coursework</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52-55 hours: </a:t>
            </a:r>
            <a:r>
              <a:rPr lang="en-US" sz="2400">
                <a:solidFill>
                  <a:srgbClr val="0E1744"/>
                </a:solidFill>
              </a:rPr>
              <a:t>will need to take 1-2 additional classes</a:t>
            </a:r>
            <a:endParaRPr/>
          </a:p>
          <a:p>
            <a:pPr indent="-342900" lvl="2" marL="1485900" rtl="0" algn="l">
              <a:lnSpc>
                <a:spcPct val="90000"/>
              </a:lnSpc>
              <a:spcBef>
                <a:spcPts val="500"/>
              </a:spcBef>
              <a:spcAft>
                <a:spcPts val="0"/>
              </a:spcAft>
              <a:buClr>
                <a:srgbClr val="0E1744"/>
              </a:buClr>
              <a:buSzPts val="2400"/>
              <a:buFont typeface="Arial"/>
              <a:buChar char="•"/>
            </a:pPr>
            <a:r>
              <a:rPr b="1" lang="en-US" sz="2400">
                <a:solidFill>
                  <a:srgbClr val="0E1744"/>
                </a:solidFill>
              </a:rPr>
              <a:t>Completed under 52 hours: </a:t>
            </a:r>
            <a:r>
              <a:rPr lang="en-US" sz="2400">
                <a:solidFill>
                  <a:srgbClr val="0E1744"/>
                </a:solidFill>
              </a:rPr>
              <a:t>will need to meet with your advisor to discuss gameplan</a:t>
            </a:r>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a:p>
            <a:pPr indent="-190500" lvl="1" marL="1028700" rtl="0" algn="l">
              <a:lnSpc>
                <a:spcPct val="90000"/>
              </a:lnSpc>
              <a:spcBef>
                <a:spcPts val="500"/>
              </a:spcBef>
              <a:spcAft>
                <a:spcPts val="0"/>
              </a:spcAft>
              <a:buClr>
                <a:srgbClr val="FF5B13"/>
              </a:buClr>
              <a:buSzPts val="2400"/>
              <a:buFont typeface="Arial"/>
              <a:buNone/>
            </a:pPr>
            <a:r>
              <a:t/>
            </a:r>
            <a:endParaRPr sz="2400">
              <a:solidFill>
                <a:srgbClr val="0E1744"/>
              </a:solidFill>
            </a:endParaRPr>
          </a:p>
        </p:txBody>
      </p:sp>
      <p:sp>
        <p:nvSpPr>
          <p:cNvPr id="193" name="Google Shape;193;p5"/>
          <p:cNvSpPr txBox="1"/>
          <p:nvPr/>
        </p:nvSpPr>
        <p:spPr>
          <a:xfrm>
            <a:off x="402657" y="4682482"/>
            <a:ext cx="5388543" cy="87707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90000"/>
              </a:lnSpc>
              <a:spcBef>
                <a:spcPts val="0"/>
              </a:spcBef>
              <a:spcAft>
                <a:spcPts val="0"/>
              </a:spcAft>
              <a:buClr>
                <a:srgbClr val="0E1744"/>
              </a:buClr>
              <a:buSzPct val="100000"/>
              <a:buFont typeface="Arial"/>
              <a:buNone/>
            </a:pPr>
            <a:r>
              <a:rPr b="0" i="0" lang="en-US" sz="7200" u="none" cap="none" strike="noStrike">
                <a:solidFill>
                  <a:srgbClr val="0E1744"/>
                </a:solidFill>
                <a:latin typeface="Arial"/>
                <a:ea typeface="Arial"/>
                <a:cs typeface="Arial"/>
                <a:sym typeface="Arial"/>
              </a:rPr>
              <a:t>On your DARS: look at ‘EARNED’ &amp; ‘NEEDS’</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1000"/>
              </a:spcBef>
              <a:spcAft>
                <a:spcPts val="0"/>
              </a:spcAft>
              <a:buClr>
                <a:srgbClr val="0E1744"/>
              </a:buClr>
              <a:buSzPct val="100000"/>
              <a:buFont typeface="Arial"/>
              <a:buNone/>
            </a:pPr>
            <a:r>
              <a:rPr b="0" i="1" lang="en-US" sz="6200" u="none" cap="none" strike="noStrike">
                <a:solidFill>
                  <a:srgbClr val="0E1744"/>
                </a:solidFill>
                <a:latin typeface="Arial"/>
                <a:ea typeface="Arial"/>
                <a:cs typeface="Arial"/>
                <a:sym typeface="Arial"/>
              </a:rPr>
              <a:t>(this student would be short 1 credit hour if they didn’t take any additional courses and would be advised to add one 2-3 credit hour class)</a:t>
            </a:r>
            <a:endParaRPr b="0" i="0" sz="6200" u="none" cap="none" strike="noStrike">
              <a:solidFill>
                <a:srgbClr val="000000"/>
              </a:solidFill>
              <a:latin typeface="Arial"/>
              <a:ea typeface="Arial"/>
              <a:cs typeface="Arial"/>
              <a:sym typeface="Arial"/>
            </a:endParaRPr>
          </a:p>
          <a:p>
            <a:pPr indent="-293369" lvl="1" marL="1028700" marR="0" rtl="0" algn="l">
              <a:lnSpc>
                <a:spcPct val="90000"/>
              </a:lnSpc>
              <a:spcBef>
                <a:spcPts val="500"/>
              </a:spcBef>
              <a:spcAft>
                <a:spcPts val="0"/>
              </a:spcAft>
              <a:buClr>
                <a:srgbClr val="FF5B13"/>
              </a:buClr>
              <a:buSzPct val="100000"/>
              <a:buFont typeface="Arial"/>
              <a:buNone/>
            </a:pPr>
            <a:r>
              <a:t/>
            </a:r>
            <a:endParaRPr b="0" i="0" sz="2400" u="none" cap="none" strike="noStrike">
              <a:solidFill>
                <a:srgbClr val="0E1744"/>
              </a:solidFill>
              <a:latin typeface="Arial"/>
              <a:ea typeface="Arial"/>
              <a:cs typeface="Arial"/>
              <a:sym typeface="Arial"/>
            </a:endParaRPr>
          </a:p>
          <a:p>
            <a:pPr indent="-293369" lvl="1" marL="1028700" marR="0" rtl="0" algn="l">
              <a:lnSpc>
                <a:spcPct val="90000"/>
              </a:lnSpc>
              <a:spcBef>
                <a:spcPts val="500"/>
              </a:spcBef>
              <a:spcAft>
                <a:spcPts val="0"/>
              </a:spcAft>
              <a:buClr>
                <a:srgbClr val="FF5B13"/>
              </a:buClr>
              <a:buSzPct val="100000"/>
              <a:buFont typeface="Arial"/>
              <a:buNone/>
            </a:pPr>
            <a:r>
              <a:t/>
            </a:r>
            <a:endParaRPr b="0" i="0" sz="2400" u="none" cap="none" strike="noStrike">
              <a:solidFill>
                <a:srgbClr val="0E1744"/>
              </a:solidFill>
              <a:latin typeface="Arial"/>
              <a:ea typeface="Arial"/>
              <a:cs typeface="Arial"/>
              <a:sym typeface="Arial"/>
            </a:endParaRPr>
          </a:p>
        </p:txBody>
      </p:sp>
      <p:pic>
        <p:nvPicPr>
          <p:cNvPr id="194" name="Google Shape;194;p5"/>
          <p:cNvPicPr preferRelativeResize="0"/>
          <p:nvPr/>
        </p:nvPicPr>
        <p:blipFill rotWithShape="1">
          <a:blip r:embed="rId3">
            <a:alphaModFix/>
          </a:blip>
          <a:srcRect b="0" l="0" r="0" t="0"/>
          <a:stretch/>
        </p:blipFill>
        <p:spPr>
          <a:xfrm>
            <a:off x="6400801" y="4038946"/>
            <a:ext cx="5388543" cy="1863643"/>
          </a:xfrm>
          <a:prstGeom prst="rect">
            <a:avLst/>
          </a:prstGeom>
          <a:noFill/>
          <a:ln cap="flat" cmpd="sng" w="28575">
            <a:solidFill>
              <a:srgbClr val="FF5B13"/>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6"/>
          <p:cNvSpPr txBox="1"/>
          <p:nvPr>
            <p:ph type="title"/>
          </p:nvPr>
        </p:nvSpPr>
        <p:spPr>
          <a:xfrm>
            <a:off x="740227" y="702888"/>
            <a:ext cx="10711548" cy="100567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200" name="Google Shape;200;p6"/>
          <p:cNvSpPr txBox="1"/>
          <p:nvPr>
            <p:ph idx="4" type="body"/>
          </p:nvPr>
        </p:nvSpPr>
        <p:spPr>
          <a:xfrm>
            <a:off x="740227" y="1995055"/>
            <a:ext cx="10711548" cy="334438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0E1744"/>
              </a:buClr>
              <a:buSzPts val="2400"/>
              <a:buFont typeface="Arial"/>
              <a:buChar char="•"/>
            </a:pPr>
            <a:r>
              <a:rPr lang="en-US" sz="2400"/>
              <a:t>If you have outstanding coursework – plan to complete it sooner rather than later!</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Meet with your advisor to discuss how to fit these requirements in </a:t>
            </a:r>
            <a:r>
              <a:rPr b="1" i="1" lang="en-US" sz="2400">
                <a:solidFill>
                  <a:srgbClr val="0E1744"/>
                </a:solidFill>
              </a:rPr>
              <a:t>prior</a:t>
            </a:r>
            <a:r>
              <a:rPr lang="en-US" sz="2400">
                <a:solidFill>
                  <a:srgbClr val="0E1744"/>
                </a:solidFill>
              </a:rPr>
              <a:t> to Fall 2026 registration</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Don’t assume all classes are offered every semester</a:t>
            </a:r>
            <a:endParaRPr/>
          </a:p>
          <a:p>
            <a:pPr indent="-342900" lvl="1" marL="1028700" rtl="0" algn="l">
              <a:lnSpc>
                <a:spcPct val="90000"/>
              </a:lnSpc>
              <a:spcBef>
                <a:spcPts val="500"/>
              </a:spcBef>
              <a:spcAft>
                <a:spcPts val="0"/>
              </a:spcAft>
              <a:buClr>
                <a:srgbClr val="0E1744"/>
              </a:buClr>
              <a:buSzPts val="2400"/>
              <a:buFont typeface="Arial"/>
              <a:buChar char="•"/>
            </a:pPr>
            <a:r>
              <a:rPr lang="en-US" sz="2400">
                <a:solidFill>
                  <a:srgbClr val="0E1744"/>
                </a:solidFill>
              </a:rPr>
              <a:t>As you get further into the PES, there will be less freedom in your schedule to complete outstanding requirements</a:t>
            </a:r>
            <a:endParaRPr/>
          </a:p>
          <a:p>
            <a:pPr indent="-342900" lvl="2" marL="1485900" rtl="0" algn="l">
              <a:lnSpc>
                <a:spcPct val="90000"/>
              </a:lnSpc>
              <a:spcBef>
                <a:spcPts val="500"/>
              </a:spcBef>
              <a:spcAft>
                <a:spcPts val="0"/>
              </a:spcAft>
              <a:buClr>
                <a:srgbClr val="0E1744"/>
              </a:buClr>
              <a:buSzPts val="2000"/>
              <a:buFont typeface="Arial"/>
              <a:buChar char="•"/>
            </a:pPr>
            <a:r>
              <a:rPr lang="en-US" sz="2000">
                <a:solidFill>
                  <a:srgbClr val="0E1744"/>
                </a:solidFill>
              </a:rPr>
              <a:t>No additional classes can be taken during Spring Senior Year (student teaching semester) </a:t>
            </a:r>
            <a:endParaRPr sz="2400">
              <a:solidFill>
                <a:srgbClr val="0E174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c094aac47d_0_6"/>
          <p:cNvSpPr txBox="1"/>
          <p:nvPr>
            <p:ph type="title"/>
          </p:nvPr>
        </p:nvSpPr>
        <p:spPr>
          <a:xfrm>
            <a:off x="740240" y="430888"/>
            <a:ext cx="10711500" cy="100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E1744"/>
              </a:buClr>
              <a:buSzPts val="5400"/>
              <a:buFont typeface="Arial"/>
              <a:buNone/>
            </a:pPr>
            <a:r>
              <a:rPr lang="en-US" sz="4500"/>
              <a:t>Junior Year Visual - Fall </a:t>
            </a:r>
            <a:endParaRPr sz="2300"/>
          </a:p>
        </p:txBody>
      </p:sp>
      <p:pic>
        <p:nvPicPr>
          <p:cNvPr id="206" name="Google Shape;206;g3c094aac47d_0_6"/>
          <p:cNvPicPr preferRelativeResize="0"/>
          <p:nvPr/>
        </p:nvPicPr>
        <p:blipFill>
          <a:blip r:embed="rId3">
            <a:alphaModFix/>
          </a:blip>
          <a:stretch>
            <a:fillRect/>
          </a:stretch>
        </p:blipFill>
        <p:spPr>
          <a:xfrm>
            <a:off x="1722675" y="1140450"/>
            <a:ext cx="8746675" cy="5182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2017-10-18T14:49:32Z</dcterms:created>
  <dc:creator>Microsoft Office User</dc:creator>
</cp:coreProperties>
</file>