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82" r:id="rId8"/>
    <p:sldId id="262" r:id="rId9"/>
    <p:sldId id="263" r:id="rId10"/>
    <p:sldId id="264" r:id="rId11"/>
    <p:sldId id="265" r:id="rId12"/>
    <p:sldId id="281" r:id="rId13"/>
    <p:sldId id="266" r:id="rId14"/>
    <p:sldId id="269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embeddedFontLst>
    <p:embeddedFont>
      <p:font typeface="Gill Sans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hXIAdtgys3ANk6wohSDgsaaDoy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32A7EE-E0B1-4F23-87E9-F3C53E190753}" v="285" dt="2026-08-06T20:28:36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30" Type="http://customschemas.google.com/relationships/presentationmetadata" Target="meta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Talbott" userId="GzLjYnA3jwW6xZfGQ0YoCLpGcoONFQ7Nt07NcKkZ/j8=" providerId="None" clId="Web-{7832A7EE-E0B1-4F23-87E9-F3C53E190753}"/>
    <pc:docChg chg="addSld delSld modSld">
      <pc:chgData name="Sue Talbott" userId="GzLjYnA3jwW6xZfGQ0YoCLpGcoONFQ7Nt07NcKkZ/j8=" providerId="None" clId="Web-{7832A7EE-E0B1-4F23-87E9-F3C53E190753}" dt="2026-08-06T20:28:36.324" v="282" actId="20577"/>
      <pc:docMkLst>
        <pc:docMk/>
      </pc:docMkLst>
      <pc:sldChg chg="modSp">
        <pc:chgData name="Sue Talbott" userId="GzLjYnA3jwW6xZfGQ0YoCLpGcoONFQ7Nt07NcKkZ/j8=" providerId="None" clId="Web-{7832A7EE-E0B1-4F23-87E9-F3C53E190753}" dt="2026-08-06T20:25:59.683" v="74" actId="20577"/>
        <pc:sldMkLst>
          <pc:docMk/>
          <pc:sldMk cId="0" sldId="272"/>
        </pc:sldMkLst>
        <pc:spChg chg="mod">
          <ac:chgData name="Sue Talbott" userId="GzLjYnA3jwW6xZfGQ0YoCLpGcoONFQ7Nt07NcKkZ/j8=" providerId="None" clId="Web-{7832A7EE-E0B1-4F23-87E9-F3C53E190753}" dt="2026-08-06T20:25:59.683" v="74" actId="20577"/>
          <ac:spMkLst>
            <pc:docMk/>
            <pc:sldMk cId="0" sldId="272"/>
            <ac:spMk id="217" creationId="{00000000-0000-0000-0000-000000000000}"/>
          </ac:spMkLst>
        </pc:spChg>
      </pc:sldChg>
      <pc:sldChg chg="new del">
        <pc:chgData name="Sue Talbott" userId="GzLjYnA3jwW6xZfGQ0YoCLpGcoONFQ7Nt07NcKkZ/j8=" providerId="None" clId="Web-{7832A7EE-E0B1-4F23-87E9-F3C53E190753}" dt="2026-08-06T20:26:43.683" v="76"/>
        <pc:sldMkLst>
          <pc:docMk/>
          <pc:sldMk cId="3031154999" sldId="282"/>
        </pc:sldMkLst>
      </pc:sldChg>
      <pc:sldChg chg="modSp add replId">
        <pc:chgData name="Sue Talbott" userId="GzLjYnA3jwW6xZfGQ0YoCLpGcoONFQ7Nt07NcKkZ/j8=" providerId="None" clId="Web-{7832A7EE-E0B1-4F23-87E9-F3C53E190753}" dt="2026-08-06T20:28:36.324" v="282" actId="20577"/>
        <pc:sldMkLst>
          <pc:docMk/>
          <pc:sldMk cId="3249842892" sldId="282"/>
        </pc:sldMkLst>
        <pc:spChg chg="mod">
          <ac:chgData name="Sue Talbott" userId="GzLjYnA3jwW6xZfGQ0YoCLpGcoONFQ7Nt07NcKkZ/j8=" providerId="None" clId="Web-{7832A7EE-E0B1-4F23-87E9-F3C53E190753}" dt="2026-08-06T20:27:04.792" v="94" actId="20577"/>
          <ac:spMkLst>
            <pc:docMk/>
            <pc:sldMk cId="3249842892" sldId="282"/>
            <ac:spMk id="158" creationId="{722A94D0-5FDE-C1E2-9610-46E90EA34A05}"/>
          </ac:spMkLst>
        </pc:spChg>
        <pc:spChg chg="mod">
          <ac:chgData name="Sue Talbott" userId="GzLjYnA3jwW6xZfGQ0YoCLpGcoONFQ7Nt07NcKkZ/j8=" providerId="None" clId="Web-{7832A7EE-E0B1-4F23-87E9-F3C53E190753}" dt="2026-08-06T20:28:36.324" v="282" actId="20577"/>
          <ac:spMkLst>
            <pc:docMk/>
            <pc:sldMk cId="3249842892" sldId="282"/>
            <ac:spMk id="159" creationId="{1327A5DC-A140-251F-9183-23C4B1887F68}"/>
          </ac:spMkLst>
        </pc:spChg>
      </pc:sldChg>
    </pc:docChg>
  </pc:docChgLst>
  <pc:docChgLst>
    <pc:chgData name="Sue Talbott" userId="GzLjYnA3jwW6xZfGQ0YoCLpGcoONFQ7Nt07NcKkZ/j8=" providerId="None" clId="Web-{902A0D76-0A30-4AA9-B71D-22F6F3236493}"/>
    <pc:docChg chg="delSld modSld">
      <pc:chgData name="Sue Talbott" userId="GzLjYnA3jwW6xZfGQ0YoCLpGcoONFQ7Nt07NcKkZ/j8=" providerId="None" clId="Web-{902A0D76-0A30-4AA9-B71D-22F6F3236493}" dt="2026-07-22T13:50:18.566" v="100" actId="20577"/>
      <pc:docMkLst>
        <pc:docMk/>
      </pc:docMkLst>
      <pc:sldChg chg="modSp">
        <pc:chgData name="Sue Talbott" userId="GzLjYnA3jwW6xZfGQ0YoCLpGcoONFQ7Nt07NcKkZ/j8=" providerId="None" clId="Web-{902A0D76-0A30-4AA9-B71D-22F6F3236493}" dt="2026-07-22T13:43:46.654" v="1" actId="20577"/>
        <pc:sldMkLst>
          <pc:docMk/>
          <pc:sldMk cId="0" sldId="256"/>
        </pc:sldMkLst>
        <pc:spChg chg="mod">
          <ac:chgData name="Sue Talbott" userId="GzLjYnA3jwW6xZfGQ0YoCLpGcoONFQ7Nt07NcKkZ/j8=" providerId="None" clId="Web-{902A0D76-0A30-4AA9-B71D-22F6F3236493}" dt="2026-07-22T13:43:46.654" v="1" actId="20577"/>
          <ac:spMkLst>
            <pc:docMk/>
            <pc:sldMk cId="0" sldId="256"/>
            <ac:spMk id="99" creationId="{00000000-0000-0000-0000-000000000000}"/>
          </ac:spMkLst>
        </pc:spChg>
      </pc:sldChg>
      <pc:sldChg chg="modSp">
        <pc:chgData name="Sue Talbott" userId="GzLjYnA3jwW6xZfGQ0YoCLpGcoONFQ7Nt07NcKkZ/j8=" providerId="None" clId="Web-{902A0D76-0A30-4AA9-B71D-22F6F3236493}" dt="2026-07-22T13:44:48.967" v="17" actId="20577"/>
        <pc:sldMkLst>
          <pc:docMk/>
          <pc:sldMk cId="0" sldId="260"/>
        </pc:sldMkLst>
        <pc:spChg chg="mod">
          <ac:chgData name="Sue Talbott" userId="GzLjYnA3jwW6xZfGQ0YoCLpGcoONFQ7Nt07NcKkZ/j8=" providerId="None" clId="Web-{902A0D76-0A30-4AA9-B71D-22F6F3236493}" dt="2026-07-22T13:44:48.967" v="17" actId="20577"/>
          <ac:spMkLst>
            <pc:docMk/>
            <pc:sldMk cId="0" sldId="260"/>
            <ac:spMk id="145" creationId="{00000000-0000-0000-0000-000000000000}"/>
          </ac:spMkLst>
        </pc:spChg>
      </pc:sldChg>
      <pc:sldChg chg="modSp">
        <pc:chgData name="Sue Talbott" userId="GzLjYnA3jwW6xZfGQ0YoCLpGcoONFQ7Nt07NcKkZ/j8=" providerId="None" clId="Web-{902A0D76-0A30-4AA9-B71D-22F6F3236493}" dt="2026-07-22T13:46:44.719" v="80" actId="20577"/>
        <pc:sldMkLst>
          <pc:docMk/>
          <pc:sldMk cId="0" sldId="262"/>
        </pc:sldMkLst>
        <pc:spChg chg="mod">
          <ac:chgData name="Sue Talbott" userId="GzLjYnA3jwW6xZfGQ0YoCLpGcoONFQ7Nt07NcKkZ/j8=" providerId="None" clId="Web-{902A0D76-0A30-4AA9-B71D-22F6F3236493}" dt="2026-07-22T13:46:44.719" v="80" actId="20577"/>
          <ac:spMkLst>
            <pc:docMk/>
            <pc:sldMk cId="0" sldId="262"/>
            <ac:spMk id="159" creationId="{00000000-0000-0000-0000-000000000000}"/>
          </ac:spMkLst>
        </pc:spChg>
      </pc:sldChg>
      <pc:sldChg chg="modSp">
        <pc:chgData name="Sue Talbott" userId="GzLjYnA3jwW6xZfGQ0YoCLpGcoONFQ7Nt07NcKkZ/j8=" providerId="None" clId="Web-{902A0D76-0A30-4AA9-B71D-22F6F3236493}" dt="2026-07-22T13:45:30.343" v="47" actId="20577"/>
        <pc:sldMkLst>
          <pc:docMk/>
          <pc:sldMk cId="0" sldId="263"/>
        </pc:sldMkLst>
        <pc:spChg chg="mod">
          <ac:chgData name="Sue Talbott" userId="GzLjYnA3jwW6xZfGQ0YoCLpGcoONFQ7Nt07NcKkZ/j8=" providerId="None" clId="Web-{902A0D76-0A30-4AA9-B71D-22F6F3236493}" dt="2026-07-22T13:45:30.343" v="47" actId="20577"/>
          <ac:spMkLst>
            <pc:docMk/>
            <pc:sldMk cId="0" sldId="263"/>
            <ac:spMk id="165" creationId="{00000000-0000-0000-0000-000000000000}"/>
          </ac:spMkLst>
        </pc:spChg>
      </pc:sldChg>
      <pc:sldChg chg="modSp">
        <pc:chgData name="Sue Talbott" userId="GzLjYnA3jwW6xZfGQ0YoCLpGcoONFQ7Nt07NcKkZ/j8=" providerId="None" clId="Web-{902A0D76-0A30-4AA9-B71D-22F6F3236493}" dt="2026-07-22T13:49:17.377" v="83" actId="20577"/>
        <pc:sldMkLst>
          <pc:docMk/>
          <pc:sldMk cId="0" sldId="264"/>
        </pc:sldMkLst>
        <pc:spChg chg="mod">
          <ac:chgData name="Sue Talbott" userId="GzLjYnA3jwW6xZfGQ0YoCLpGcoONFQ7Nt07NcKkZ/j8=" providerId="None" clId="Web-{902A0D76-0A30-4AA9-B71D-22F6F3236493}" dt="2026-07-22T13:49:17.377" v="83" actId="20577"/>
          <ac:spMkLst>
            <pc:docMk/>
            <pc:sldMk cId="0" sldId="264"/>
            <ac:spMk id="171" creationId="{00000000-0000-0000-0000-000000000000}"/>
          </ac:spMkLst>
        </pc:spChg>
      </pc:sldChg>
      <pc:sldChg chg="modSp">
        <pc:chgData name="Sue Talbott" userId="GzLjYnA3jwW6xZfGQ0YoCLpGcoONFQ7Nt07NcKkZ/j8=" providerId="None" clId="Web-{902A0D76-0A30-4AA9-B71D-22F6F3236493}" dt="2026-07-22T13:50:18.566" v="100" actId="20577"/>
        <pc:sldMkLst>
          <pc:docMk/>
          <pc:sldMk cId="0" sldId="273"/>
        </pc:sldMkLst>
        <pc:spChg chg="mod">
          <ac:chgData name="Sue Talbott" userId="GzLjYnA3jwW6xZfGQ0YoCLpGcoONFQ7Nt07NcKkZ/j8=" providerId="None" clId="Web-{902A0D76-0A30-4AA9-B71D-22F6F3236493}" dt="2026-07-22T13:50:18.566" v="100" actId="20577"/>
          <ac:spMkLst>
            <pc:docMk/>
            <pc:sldMk cId="0" sldId="273"/>
            <ac:spMk id="22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>
          <a:extLst>
            <a:ext uri="{FF2B5EF4-FFF2-40B4-BE49-F238E27FC236}">
              <a16:creationId xmlns:a16="http://schemas.microsoft.com/office/drawing/2014/main" id="{C23F6C8B-75EA-5E34-1C71-AB722FF34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>
            <a:extLst>
              <a:ext uri="{FF2B5EF4-FFF2-40B4-BE49-F238E27FC236}">
                <a16:creationId xmlns:a16="http://schemas.microsoft.com/office/drawing/2014/main" id="{2C396D5B-49C5-6E87-64A0-D4A422AD6D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7:notes">
            <a:extLst>
              <a:ext uri="{FF2B5EF4-FFF2-40B4-BE49-F238E27FC236}">
                <a16:creationId xmlns:a16="http://schemas.microsoft.com/office/drawing/2014/main" id="{68EE03CB-B0D7-1400-69F9-5692C0EF35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0023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34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5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6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5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0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2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2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2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te-portal-acces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ote-waivers@illinois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s9@illinois.edu" TargetMode="External"/><Relationship Id="rId5" Type="http://schemas.openxmlformats.org/officeDocument/2006/relationships/hyperlink" Target="mailto:jrooseve@illinois.edu" TargetMode="External"/><Relationship Id="rId4" Type="http://schemas.openxmlformats.org/officeDocument/2006/relationships/hyperlink" Target="https://cote.illinois.edu/cooperating-personnel-supervisors/cp-tuition-fee-waiver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talbott@illinois.edu" TargetMode="External"/><Relationship Id="rId4" Type="http://schemas.openxmlformats.org/officeDocument/2006/relationships/hyperlink" Target="https://cote.illinois.edu/cote-portal-acces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en-US"/>
              <a:t>COOPERATING TEACHER ORIENTATION</a:t>
            </a:r>
            <a:endParaRPr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Fall 2026</a:t>
            </a:r>
            <a:endParaRPr dirty="0"/>
          </a:p>
          <a:p>
            <a:pPr marL="0" indent="0"/>
            <a:r>
              <a:rPr lang="en-US" dirty="0"/>
              <a:t>EDPR 250</a:t>
            </a:r>
            <a:endParaRPr dirty="0"/>
          </a:p>
          <a:p>
            <a:pPr marL="0" indent="0"/>
            <a:r>
              <a:rPr lang="en-US" dirty="0"/>
              <a:t>Year 2 Elementary Education Candidates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PLACEMENT EXPECTATIONS</a:t>
            </a:r>
            <a:endParaRPr/>
          </a:p>
        </p:txBody>
      </p:sp>
      <p:sp>
        <p:nvSpPr>
          <p:cNvPr id="177" name="Google Shape;177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Build relationships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Be an active participant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Ask questions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Try new things (WITH YOUR PERMISSION!)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Enhance your classroom environment and instruction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01342-F254-8961-ED79-585A9BD5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TRAUMA-INFORMED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94E8F-04A9-A38A-1E43-3D905604F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Intentional push to incorporate the following best practices into their coursework and field placements:</a:t>
            </a:r>
          </a:p>
          <a:p>
            <a:endParaRPr lang="en-US" dirty="0"/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Build relationships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Create a safe and predictable environment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Teach self-regulation strategies</a:t>
            </a:r>
          </a:p>
          <a:p>
            <a:pPr lvl="1">
              <a:buFont typeface="Wingdings" panose="020B0604020202020204" pitchFamily="34" charset="0"/>
              <a:buChar char="v"/>
            </a:pPr>
            <a:endParaRPr lang="en-US" dirty="0"/>
          </a:p>
          <a:p>
            <a:pPr lvl="1"/>
            <a:r>
              <a:rPr lang="en-US" dirty="0"/>
              <a:t>Candidates may need lots of support with and feedback about managing the classroom and deciding on logical, consistent, and fair consequences. </a:t>
            </a:r>
          </a:p>
        </p:txBody>
      </p:sp>
    </p:spTree>
    <p:extLst>
      <p:ext uri="{BB962C8B-B14F-4D97-AF65-F5344CB8AC3E}">
        <p14:creationId xmlns:p14="http://schemas.microsoft.com/office/powerpoint/2010/main" val="3762265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GIVING FEEDBACK</a:t>
            </a:r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Candidates are VERY MUCH in need of reinforcement and positive feedback.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indent="-228600"/>
            <a:r>
              <a:rPr lang="en-US" dirty="0"/>
              <a:t>Cooperating teachers are expected to provide written feedback. This is typically done using a Google doc or something similar. It is shared with the candidate and the supervisor. </a:t>
            </a:r>
            <a:endParaRPr lang="en-US" dirty="0">
              <a:highlight>
                <a:srgbClr val="FFFF00"/>
              </a:highlight>
            </a:endParaRPr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EVALUATIONS</a:t>
            </a:r>
            <a:endParaRPr/>
          </a:p>
        </p:txBody>
      </p:sp>
      <p:sp>
        <p:nvSpPr>
          <p:cNvPr id="200" name="Google Shape;200;p14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Observation feedback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Weekly feedback (see form on website)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Midterm/Final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Portal: 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https://cote.illinois.edu/cote-portal-access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Support plans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PLEASE TELL THE CANDIDATE ABOUT YOUR CONCERNS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THE SUPERVISOR</a:t>
            </a:r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Role, responsibility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Communication </a:t>
            </a:r>
          </a:p>
          <a:p>
            <a:pPr marL="228600" indent="-228600"/>
            <a:endParaRPr lang="en-US" dirty="0"/>
          </a:p>
          <a:p>
            <a:pPr marL="228600" indent="-228600"/>
            <a:r>
              <a:rPr lang="en-US" dirty="0"/>
              <a:t>Encouraging communication between candidates in paired placements</a:t>
            </a:r>
          </a:p>
          <a:p>
            <a:pPr marL="228600" indent="-22860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IMMEDIATE ACTIONS TO WELCOME YOUR CANDIDATE</a:t>
            </a:r>
            <a:endParaRPr/>
          </a:p>
        </p:txBody>
      </p:sp>
      <p:sp>
        <p:nvSpPr>
          <p:cNvPr id="223" name="Google Shape;223;p18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Exchange contact information (set boundaries!)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Show them where to put their belongings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Tour the school (have one of your students show them around!)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Introduce them to staff</a:t>
            </a:r>
            <a:endParaRPr dirty="0"/>
          </a:p>
          <a:p>
            <a:pPr marL="228600" indent="-228600">
              <a:buSzPct val="100000"/>
            </a:pPr>
            <a:r>
              <a:rPr lang="en-US" dirty="0"/>
              <a:t>Show them how to access your online curriculum and classroom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Ask them to introduce themselves to the students in a creative way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Post their name on the board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Be clear and specific about what you would like them to do the first few days and weeks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TELL THEM the expectations for dress, cell phones, etc. 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TUITION WAIVERS</a:t>
            </a:r>
            <a:endParaRPr/>
          </a:p>
        </p:txBody>
      </p:sp>
      <p:sp>
        <p:nvSpPr>
          <p:cNvPr id="229" name="Google Shape;229;p1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Non-degree vs. Master’s/Endorsement/Doctoral</a:t>
            </a:r>
            <a:endParaRPr/>
          </a:p>
          <a:p>
            <a:pPr marL="228600" lvl="0" indent="-1314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Contact Council on Teacher Education with questions! 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cote-waivers@illinois.edu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https://cote.illinois.edu/cooperating-personnel-supervisors/cp-tuition-fee-waivers</a:t>
            </a:r>
            <a:endParaRPr u="sng"/>
          </a:p>
          <a:p>
            <a:pPr marL="457200" lvl="1" indent="-1422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b="1"/>
              <a:t>Waiver Information (from SCE website)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400">
                <a:solidFill>
                  <a:srgbClr val="252525"/>
                </a:solidFill>
              </a:rPr>
              <a:t>If you are intending to use a Cooperating Teacher Waiver to complete an online degree through the College of Education, you must contact both Jena Pfoff (</a:t>
            </a:r>
            <a:r>
              <a:rPr lang="en-US" sz="1400" u="sng">
                <a:solidFill>
                  <a:schemeClr val="hlink"/>
                </a:solidFill>
                <a:hlinkClick r:id="rId5"/>
              </a:rPr>
              <a:t>jrooseve@illinois.edu</a:t>
            </a:r>
            <a:r>
              <a:rPr lang="en-US" sz="1400">
                <a:solidFill>
                  <a:srgbClr val="252525"/>
                </a:solidFill>
              </a:rPr>
              <a:t>) and Linda Stimson (</a:t>
            </a:r>
            <a:r>
              <a:rPr lang="en-US" sz="1400" u="sng">
                <a:solidFill>
                  <a:schemeClr val="hlink"/>
                </a:solidFill>
                <a:hlinkClick r:id="rId6"/>
              </a:rPr>
              <a:t>ls9@illinois.edu</a:t>
            </a:r>
            <a:r>
              <a:rPr lang="en-US" sz="1400">
                <a:solidFill>
                  <a:srgbClr val="252525"/>
                </a:solidFill>
              </a:rPr>
              <a:t>) after submitting your application to the Graduate College in order to utilize the Cooperating Teacher Waiver. Your subject line should read, “Cooperating Teacher Waiver – Online Program."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400" u="sng">
                <a:solidFill>
                  <a:schemeClr val="hlink"/>
                </a:solidFill>
                <a:hlinkClick r:id="rId4"/>
              </a:rPr>
              <a:t>https://cote.illinois.edu/cooperating-personnel-supervisors/cp-tuition-fee-waivers</a:t>
            </a:r>
            <a:endParaRPr/>
          </a:p>
          <a:p>
            <a:pPr marL="457200" lvl="1" indent="-1422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228600" lvl="0" indent="-1314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235" name="Google Shape;235;p2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SCE: 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https://sce.education.illinois.edu/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Course assignment grid and placement summary will be emailed to you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Portal: 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https://cote.illinois.edu/cote-portal-access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Building reps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Email Sue directly: 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stalbott@illinois.edu</a:t>
            </a:r>
            <a:endParaRPr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WE NEED YOUR HELP!</a:t>
            </a:r>
            <a:br>
              <a:rPr lang="en-US"/>
            </a:br>
            <a:r>
              <a:rPr lang="en-US" sz="1400"/>
              <a:t>*APPLICATION ON SCE WEBSITE*</a:t>
            </a:r>
            <a:endParaRPr/>
          </a:p>
        </p:txBody>
      </p:sp>
      <p:pic>
        <p:nvPicPr>
          <p:cNvPr id="241" name="Google Shape;241;p21" descr="A picture containing graphical user interface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05288" y="2638044"/>
            <a:ext cx="6381425" cy="31019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QUESTIONS?</a:t>
            </a:r>
            <a:endParaRPr/>
          </a:p>
        </p:txBody>
      </p:sp>
      <p:pic>
        <p:nvPicPr>
          <p:cNvPr id="247" name="Google Shape;247;p22" descr="Help with solid fill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12454" y="2612208"/>
            <a:ext cx="2762468" cy="2762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6" name="Google Shape;106;p2"/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lang="en-US">
                <a:solidFill>
                  <a:schemeClr val="lt1"/>
                </a:solidFill>
              </a:rPr>
              <a:t>AGENDA</a:t>
            </a: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5619750" y="1044359"/>
            <a:ext cx="5607050" cy="4769281"/>
            <a:chOff x="0" y="79159"/>
            <a:chExt cx="5607050" cy="4769281"/>
          </a:xfrm>
        </p:grpSpPr>
        <p:sp>
          <p:nvSpPr>
            <p:cNvPr id="108" name="Google Shape;108;p2"/>
            <p:cNvSpPr/>
            <p:nvPr/>
          </p:nvSpPr>
          <p:spPr>
            <a:xfrm>
              <a:off x="0" y="7915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A2B4B9"/>
                </a:gs>
                <a:gs pos="50000">
                  <a:srgbClr val="99AFB5"/>
                </a:gs>
                <a:gs pos="100000">
                  <a:srgbClr val="91A7A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26273" y="10543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Welcome</a:t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68359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5B9B1"/>
                </a:gs>
                <a:gs pos="50000">
                  <a:srgbClr val="8CB5AD"/>
                </a:gs>
                <a:gs pos="100000">
                  <a:srgbClr val="84AEA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26273" y="70987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Course sequence</a:t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0" y="128803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8BC9B"/>
                </a:gs>
                <a:gs pos="50000">
                  <a:srgbClr val="7DB793"/>
                </a:gs>
                <a:gs pos="100000">
                  <a:srgbClr val="75B18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26273" y="131431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Professionalism</a:t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0" y="189248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7CBD7C"/>
                </a:gs>
                <a:gs pos="50000">
                  <a:srgbClr val="6EBA6E"/>
                </a:gs>
                <a:gs pos="100000">
                  <a:srgbClr val="66B46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26273" y="191875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Academic</a:t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0" y="249692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DBF6E"/>
                </a:gs>
                <a:gs pos="50000">
                  <a:srgbClr val="83BD5E"/>
                </a:gs>
                <a:gs pos="100000">
                  <a:srgbClr val="7CB85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26273" y="252319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Giving feedback</a:t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0" y="310136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0C35F"/>
                </a:gs>
                <a:gs pos="50000">
                  <a:srgbClr val="ACC14D"/>
                </a:gs>
                <a:gs pos="100000">
                  <a:srgbClr val="A7BD4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>
              <a:off x="26273" y="312763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Evaluations</a:t>
              </a: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0" y="370580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8A752"/>
                </a:gs>
                <a:gs pos="50000">
                  <a:srgbClr val="C8A13C"/>
                </a:gs>
                <a:gs pos="100000">
                  <a:srgbClr val="C39B3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26273" y="373207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Tuition waivers</a:t>
              </a: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0" y="431024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97149"/>
                </a:gs>
                <a:gs pos="50000">
                  <a:srgbClr val="C9642D"/>
                </a:gs>
                <a:gs pos="100000">
                  <a:srgbClr val="C55D2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26273" y="433651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Questions? 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WELCOME!</a:t>
            </a:r>
            <a:endParaRPr/>
          </a:p>
        </p:txBody>
      </p:sp>
      <p:sp>
        <p:nvSpPr>
          <p:cNvPr id="129" name="Google Shape;129;p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Introductions/People to Know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Dr. Cara Gutzmer, Director of School and Community Experiences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Sue Talbott, Clinical Experiences Specialist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Supervisors ☺</a:t>
            </a:r>
            <a:endParaRPr/>
          </a:p>
          <a:p>
            <a:pPr marL="914400" lvl="2">
              <a:buSzPts val="1600"/>
            </a:pPr>
            <a:r>
              <a:rPr lang="en-US" dirty="0"/>
              <a:t>You'll meet your person when the semester starts!</a:t>
            </a:r>
          </a:p>
          <a:p>
            <a:pPr marL="228600" indent="-114300">
              <a:buNone/>
            </a:pPr>
            <a:endParaRPr lang="en-US"/>
          </a:p>
          <a:p>
            <a:pPr marL="228600" indent="-228600"/>
            <a:r>
              <a:rPr lang="en-US" dirty="0"/>
              <a:t>Share your name, school, grade, and how many candidates you've worked with over the years in the chat</a:t>
            </a:r>
            <a:endParaRPr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COURSES</a:t>
            </a:r>
            <a:endParaRPr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Intro to Teaching</a:t>
            </a:r>
            <a:endParaRPr sz="1500" b="1" u="sng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Children's Literature</a:t>
            </a:r>
            <a:endParaRPr sz="1500" b="1" u="sng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Methods</a:t>
            </a:r>
            <a:endParaRPr sz="1500" b="1" u="sng">
              <a:solidFill>
                <a:srgbClr val="3F3F3F"/>
              </a:solidFill>
            </a:endParaRPr>
          </a:p>
          <a:p>
            <a:pPr marL="6858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Math</a:t>
            </a:r>
            <a:endParaRPr/>
          </a:p>
          <a:p>
            <a:pPr marL="6858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Language Arts – Part 1</a:t>
            </a:r>
            <a:endParaRPr/>
          </a:p>
          <a:p>
            <a:pPr marL="6858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Science</a:t>
            </a:r>
            <a:endParaRPr/>
          </a:p>
          <a:p>
            <a:pPr marL="6858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Social studies</a:t>
            </a:r>
            <a:endParaRPr/>
          </a:p>
          <a:p>
            <a:pPr marL="6858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Music/Art/Dance</a:t>
            </a:r>
            <a:endParaRPr>
              <a:solidFill>
                <a:srgbClr val="3F3F3F"/>
              </a:solidFill>
            </a:endParaRPr>
          </a:p>
          <a:p>
            <a:pPr marL="685800" lvl="2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500">
              <a:solidFill>
                <a:srgbClr val="3F3F3F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Fall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3 hours per week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Spring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1 full day per week</a:t>
            </a:r>
            <a:endParaRPr/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PLACEMENTS</a:t>
            </a: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</a:rPr>
              <a:t>COURSE SEQUENCE –YEAR 1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COURSES</a:t>
            </a: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Special Education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Action and Inquiry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Methods </a:t>
            </a:r>
            <a:endParaRPr/>
          </a:p>
          <a:p>
            <a:pPr marL="51435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00"/>
              <a:buChar char="•"/>
            </a:pPr>
            <a:r>
              <a:rPr lang="en-US" sz="1300">
                <a:solidFill>
                  <a:srgbClr val="3F3F3F"/>
                </a:solidFill>
              </a:rPr>
              <a:t>Language Arts – Part 2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Theory and Practice (fall and spring)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Seminar</a:t>
            </a:r>
            <a:endParaRPr/>
          </a:p>
          <a:p>
            <a:pPr marL="685800" lvl="2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500">
              <a:solidFill>
                <a:srgbClr val="3F3F3F"/>
              </a:solidFill>
            </a:endParaRPr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>
                <a:highlight>
                  <a:srgbClr val="FFFF00"/>
                </a:highlight>
              </a:rPr>
              <a:t>Fall</a:t>
            </a:r>
            <a:endParaRPr lang="en-US">
              <a:highlight>
                <a:srgbClr val="FFFF00"/>
              </a:highlight>
            </a:endParaRPr>
          </a:p>
          <a:p>
            <a:pPr marL="457200" lvl="1" indent="-228600"/>
            <a:r>
              <a:rPr lang="en-US" sz="1800" dirty="0">
                <a:highlight>
                  <a:srgbClr val="FFFF00"/>
                </a:highlight>
              </a:rPr>
              <a:t>Two full days (M/T or W/Th)</a:t>
            </a:r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>
                <a:highlight>
                  <a:srgbClr val="FFFF00"/>
                </a:highlight>
              </a:rPr>
              <a:t>Four cohorts</a:t>
            </a:r>
            <a:endParaRPr>
              <a:highlight>
                <a:srgbClr val="FFFF00"/>
              </a:highlight>
            </a:endParaRPr>
          </a:p>
          <a:p>
            <a:pPr marL="457200" lvl="1" indent="-228600"/>
            <a:r>
              <a:rPr lang="en-US" sz="1800" dirty="0">
                <a:highlight>
                  <a:srgbClr val="FFFF00"/>
                </a:highlight>
              </a:rPr>
              <a:t>No placement on Friday</a:t>
            </a:r>
          </a:p>
          <a:p>
            <a:pPr marL="457200" lvl="1" indent="-127000">
              <a:buSzPts val="1600"/>
              <a:buNone/>
            </a:pPr>
            <a:endParaRPr lang="en-US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Spring</a:t>
            </a:r>
            <a:endParaRPr dirty="0"/>
          </a:p>
          <a:p>
            <a:pPr marL="457200" lvl="1" indent="-228600">
              <a:buSzPts val="1600"/>
            </a:pPr>
            <a:r>
              <a:rPr lang="en-US" dirty="0"/>
              <a:t>STUDENT TEACHING</a:t>
            </a:r>
          </a:p>
          <a:p>
            <a:pPr marL="457200" lvl="1" indent="-228600">
              <a:buSzPts val="1600"/>
            </a:pPr>
            <a:r>
              <a:rPr lang="en-US" dirty="0"/>
              <a:t>All day, every day! </a:t>
            </a:r>
            <a:endParaRPr dirty="0"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PLACEMENTS</a:t>
            </a:r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</a:rPr>
              <a:t>COURSE SEQUENCE – YEAR 2</a:t>
            </a:r>
            <a:endParaRPr/>
          </a:p>
        </p:txBody>
      </p:sp>
      <p:pic>
        <p:nvPicPr>
          <p:cNvPr id="148" name="Google Shape;148;p5" descr="Fireworks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7692" y="4927952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>
          <a:extLst>
            <a:ext uri="{FF2B5EF4-FFF2-40B4-BE49-F238E27FC236}">
              <a16:creationId xmlns:a16="http://schemas.microsoft.com/office/drawing/2014/main" id="{5B3C6ACD-0BC1-87DB-12C3-D60D2449A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>
            <a:extLst>
              <a:ext uri="{FF2B5EF4-FFF2-40B4-BE49-F238E27FC236}">
                <a16:creationId xmlns:a16="http://schemas.microsoft.com/office/drawing/2014/main" id="{722A94D0-5FDE-C1E2-9610-46E90EA34A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>
              <a:buSzPts val="2800"/>
            </a:pPr>
            <a:r>
              <a:rPr lang="en-US" dirty="0"/>
              <a:t>PAIRED PLACEMENTS</a:t>
            </a:r>
          </a:p>
        </p:txBody>
      </p:sp>
      <p:sp>
        <p:nvSpPr>
          <p:cNvPr id="159" name="Google Shape;159;p7">
            <a:extLst>
              <a:ext uri="{FF2B5EF4-FFF2-40B4-BE49-F238E27FC236}">
                <a16:creationId xmlns:a16="http://schemas.microsoft.com/office/drawing/2014/main" id="{1327A5DC-A140-251F-9183-23C4B1887F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44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spcBef>
                <a:spcPts val="0"/>
              </a:spcBef>
              <a:buSzPct val="100000"/>
            </a:pPr>
            <a:r>
              <a:rPr lang="en-US" sz="2400" dirty="0"/>
              <a:t>Some (not all!) of you are hosting two candidates.</a:t>
            </a:r>
          </a:p>
          <a:p>
            <a:pPr marL="228600" indent="-228600">
              <a:spcBef>
                <a:spcPts val="0"/>
              </a:spcBef>
              <a:buSzPct val="100000"/>
            </a:pPr>
            <a:endParaRPr lang="en-US" sz="2400" dirty="0"/>
          </a:p>
          <a:p>
            <a:pPr marL="228600" indent="-228600">
              <a:spcBef>
                <a:spcPts val="0"/>
              </a:spcBef>
              <a:buSzPct val="100000"/>
            </a:pPr>
            <a:r>
              <a:rPr lang="en-US" sz="2400" dirty="0"/>
              <a:t>THANK YOU for your willingness to try this new model!</a:t>
            </a:r>
          </a:p>
          <a:p>
            <a:pPr marL="228600" indent="-228600">
              <a:spcBef>
                <a:spcPts val="0"/>
              </a:spcBef>
              <a:buSzPct val="100000"/>
            </a:pPr>
            <a:endParaRPr lang="en-US" sz="2400" dirty="0"/>
          </a:p>
          <a:p>
            <a:pPr marL="228600" indent="-228600">
              <a:spcBef>
                <a:spcPts val="0"/>
              </a:spcBef>
              <a:buSzPct val="100000"/>
            </a:pPr>
            <a:r>
              <a:rPr lang="en-US" sz="2400" dirty="0"/>
              <a:t>We will collect feedback at the end of the semester to see if this is a good idea, but PLEASE reach out to me or your assigned supervisor if you run into issues!!! We want this to be a great experience for you!</a:t>
            </a:r>
          </a:p>
          <a:p>
            <a:pPr marL="228600" indent="-228600">
              <a:spcBef>
                <a:spcPts val="0"/>
              </a:spcBef>
              <a:buSzPct val="100000"/>
            </a:pPr>
            <a:endParaRPr lang="en-US" sz="1600" dirty="0"/>
          </a:p>
          <a:p>
            <a:pPr marL="228600" indent="-228600">
              <a:spcBef>
                <a:spcPts val="0"/>
              </a:spcBef>
              <a:buSzPct val="100000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984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PROFESSIONAL EXPECTATIONS</a:t>
            </a:r>
            <a:endParaRPr/>
          </a:p>
        </p:txBody>
      </p:sp>
      <p:sp>
        <p:nvSpPr>
          <p:cNvPr id="159" name="Google Shape;159;p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44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spcBef>
                <a:spcPts val="0"/>
              </a:spcBef>
              <a:buSzPct val="100000"/>
            </a:pPr>
            <a:r>
              <a:rPr lang="en-US" sz="1600" dirty="0"/>
              <a:t>Promptness – CONTRACTUAL HOURS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600" dirty="0"/>
              <a:t>Mature and appropriate attire and hygiene</a:t>
            </a:r>
            <a:endParaRPr sz="16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600" dirty="0"/>
              <a:t>Communication</a:t>
            </a:r>
            <a:endParaRPr sz="16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600" dirty="0"/>
              <a:t>Engagement</a:t>
            </a:r>
            <a:endParaRPr sz="1600"/>
          </a:p>
          <a:p>
            <a:pPr marL="228600" indent="-228600">
              <a:buSzPct val="100000"/>
            </a:pPr>
            <a:r>
              <a:rPr lang="en-US" sz="1600" dirty="0"/>
              <a:t>Monday, August 24-Wednesday, December 9</a:t>
            </a:r>
          </a:p>
          <a:p>
            <a:pPr marL="457200" lvl="1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 sz="1000" b="1" dirty="0"/>
              <a:t>***Candidates are given two excused absences. Absences in excess must be made up.***</a:t>
            </a:r>
            <a:endParaRPr sz="1000"/>
          </a:p>
          <a:p>
            <a:pPr marL="457200" lvl="1" indent="0" algn="ctr">
              <a:buSzPct val="100000"/>
              <a:buNone/>
            </a:pPr>
            <a:r>
              <a:rPr lang="en-US" sz="1000" b="1" dirty="0"/>
              <a:t>***Career Day is Thursday, October 15 – also an excused absence. ***</a:t>
            </a:r>
            <a:endParaRPr sz="1000"/>
          </a:p>
          <a:p>
            <a:pPr marL="457200" lvl="1" indent="0" algn="ctr">
              <a:buNone/>
            </a:pPr>
            <a:r>
              <a:rPr lang="en-US" sz="1000" b="1" dirty="0"/>
              <a:t>***If your district has a fall break, this time does not need to be made up.***</a:t>
            </a:r>
          </a:p>
          <a:p>
            <a:pPr marL="228600" indent="-122555">
              <a:buSzPct val="100000"/>
              <a:buNone/>
            </a:pPr>
            <a:endParaRPr lang="en-US" sz="1600"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 sz="1600" b="1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PROFESSIONAL BEHAVIOR CHECKLIST</a:t>
            </a:r>
            <a:endParaRPr sz="1600" dirty="0">
              <a:solidFill>
                <a:schemeClr val="hlink"/>
              </a:solidFill>
            </a:endParaRPr>
          </a:p>
          <a:p>
            <a:pPr marL="228600" lvl="0" indent="-1228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BE PROACTIVE!</a:t>
            </a:r>
            <a:endParaRPr/>
          </a:p>
        </p:txBody>
      </p:sp>
      <p:sp>
        <p:nvSpPr>
          <p:cNvPr id="165" name="Google Shape;165;p8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 dirty="0"/>
              <a:t>Have a meeting with your candidate to discuss dress code, cell phone use, arrival/departure times, etc. Be specific. Our candidates </a:t>
            </a:r>
            <a:r>
              <a:rPr lang="en-US" b="1" dirty="0"/>
              <a:t>want </a:t>
            </a:r>
            <a:r>
              <a:rPr lang="en-US" dirty="0"/>
              <a:t>to know the rules!</a:t>
            </a:r>
            <a:endParaRPr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indent="-228600"/>
            <a:r>
              <a:rPr lang="en-US" dirty="0"/>
              <a:t>If you have multiple candidates in your building, consider meeting as a group so everyone hears the same message.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ACADEMIC EXPECTATIONS</a:t>
            </a:r>
            <a:endParaRPr/>
          </a:p>
        </p:txBody>
      </p:sp>
      <p:sp>
        <p:nvSpPr>
          <p:cNvPr id="171" name="Google Shape;171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Four observations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Midterm/Final evaluation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Course assignments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US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19</Slides>
  <Notes>18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Parcel</vt:lpstr>
      <vt:lpstr>Parcel</vt:lpstr>
      <vt:lpstr>COOPERATING TEACHER ORIENTATION</vt:lpstr>
      <vt:lpstr>AGENDA</vt:lpstr>
      <vt:lpstr>WELCOME!</vt:lpstr>
      <vt:lpstr>COURSE SEQUENCE –YEAR 1</vt:lpstr>
      <vt:lpstr>COURSE SEQUENCE – YEAR 2</vt:lpstr>
      <vt:lpstr>PAIRED PLACEMENTS</vt:lpstr>
      <vt:lpstr>PROFESSIONAL EXPECTATIONS</vt:lpstr>
      <vt:lpstr>BE PROACTIVE!</vt:lpstr>
      <vt:lpstr>ACADEMIC EXPECTATIONS</vt:lpstr>
      <vt:lpstr>PLACEMENT EXPECTATIONS</vt:lpstr>
      <vt:lpstr>TRAUMA-INFORMED PRACTICES</vt:lpstr>
      <vt:lpstr>GIVING FEEDBACK</vt:lpstr>
      <vt:lpstr>EVALUATIONS</vt:lpstr>
      <vt:lpstr>THE SUPERVISOR</vt:lpstr>
      <vt:lpstr>IMMEDIATE ACTIONS TO WELCOME YOUR CANDIDATE</vt:lpstr>
      <vt:lpstr>TUITION WAIVERS</vt:lpstr>
      <vt:lpstr>RESOURCES</vt:lpstr>
      <vt:lpstr>WE NEED YOUR HELP! *APPLICATION ON SCE WEBSITE*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COOPERATING TEACHER ORIENTATION</dc:title>
  <cp:revision>104</cp:revision>
  <dcterms:created xsi:type="dcterms:W3CDTF">2022-04-29T14:14:34Z</dcterms:created>
  <dcterms:modified xsi:type="dcterms:W3CDTF">2026-08-06T20:28:36Z</dcterms:modified>
</cp:coreProperties>
</file>