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50" r:id="rId2"/>
  </p:sldMasterIdLst>
  <p:notesMasterIdLst>
    <p:notesMasterId r:id="rId25"/>
  </p:notesMasterIdLst>
  <p:sldIdLst>
    <p:sldId id="256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81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12192000" cy="6858000"/>
  <p:notesSz cx="6858000" cy="9144000"/>
  <p:embeddedFontLst>
    <p:embeddedFont>
      <p:font typeface="Gill Sans" panose="020B0604020202020204" charset="0"/>
      <p:regular r:id="rId26"/>
      <p:bold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0" roundtripDataSignature="AMtx7mhXIAdtgys3ANk6wohSDgsaaDoy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8490A8-DD11-4841-9DD6-3B1F196F199F}" v="49" dt="2025-08-04T17:32:57.4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font" Target="fonts/font1.fntdata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36" Type="http://schemas.microsoft.com/office/2015/10/relationships/revisionInfo" Target="revisionInfo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font" Target="fonts/font2.fntdata"/><Relationship Id="rId30" Type="http://customschemas.google.com/relationships/presentationmetadata" Target="metadata"/><Relationship Id="rId35" Type="http://schemas.microsoft.com/office/2016/11/relationships/changesInfo" Target="changesInfos/changesInfo1.xml"/><Relationship Id="rId8" Type="http://schemas.openxmlformats.org/officeDocument/2006/relationships/slide" Target="slides/slide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e Talbott" userId="GzLjYnA3jwW6xZfGQ0YoCLpGcoONFQ7Nt07NcKkZ/j8=" providerId="None" clId="Web-{BEE090FF-5730-4C9B-AC4C-7930D6C73793}"/>
    <pc:docChg chg="addSld delSld modSld">
      <pc:chgData name="Sue Talbott" userId="GzLjYnA3jwW6xZfGQ0YoCLpGcoONFQ7Nt07NcKkZ/j8=" providerId="None" clId="Web-{BEE090FF-5730-4C9B-AC4C-7930D6C73793}" dt="2024-07-30T18:31:35.118" v="139" actId="20577"/>
      <pc:docMkLst>
        <pc:docMk/>
      </pc:docMkLst>
      <pc:sldChg chg="modSp">
        <pc:chgData name="Sue Talbott" userId="GzLjYnA3jwW6xZfGQ0YoCLpGcoONFQ7Nt07NcKkZ/j8=" providerId="None" clId="Web-{BEE090FF-5730-4C9B-AC4C-7930D6C73793}" dt="2024-07-30T18:26:58.986" v="3" actId="20577"/>
        <pc:sldMkLst>
          <pc:docMk/>
          <pc:sldMk cId="0" sldId="256"/>
        </pc:sldMkLst>
      </pc:sldChg>
      <pc:sldChg chg="modSp">
        <pc:chgData name="Sue Talbott" userId="GzLjYnA3jwW6xZfGQ0YoCLpGcoONFQ7Nt07NcKkZ/j8=" providerId="None" clId="Web-{BEE090FF-5730-4C9B-AC4C-7930D6C73793}" dt="2024-07-30T18:27:59.456" v="78" actId="20577"/>
        <pc:sldMkLst>
          <pc:docMk/>
          <pc:sldMk cId="0" sldId="258"/>
        </pc:sldMkLst>
      </pc:sldChg>
      <pc:sldChg chg="modSp">
        <pc:chgData name="Sue Talbott" userId="GzLjYnA3jwW6xZfGQ0YoCLpGcoONFQ7Nt07NcKkZ/j8=" providerId="None" clId="Web-{BEE090FF-5730-4C9B-AC4C-7930D6C73793}" dt="2024-07-30T18:28:23.207" v="104" actId="20577"/>
        <pc:sldMkLst>
          <pc:docMk/>
          <pc:sldMk cId="0" sldId="260"/>
        </pc:sldMkLst>
      </pc:sldChg>
      <pc:sldChg chg="del">
        <pc:chgData name="Sue Talbott" userId="GzLjYnA3jwW6xZfGQ0YoCLpGcoONFQ7Nt07NcKkZ/j8=" providerId="None" clId="Web-{BEE090FF-5730-4C9B-AC4C-7930D6C73793}" dt="2024-07-30T18:28:29.598" v="105"/>
        <pc:sldMkLst>
          <pc:docMk/>
          <pc:sldMk cId="0" sldId="261"/>
        </pc:sldMkLst>
      </pc:sldChg>
      <pc:sldChg chg="modSp">
        <pc:chgData name="Sue Talbott" userId="GzLjYnA3jwW6xZfGQ0YoCLpGcoONFQ7Nt07NcKkZ/j8=" providerId="None" clId="Web-{BEE090FF-5730-4C9B-AC4C-7930D6C73793}" dt="2024-07-30T18:29:10.194" v="107" actId="20577"/>
        <pc:sldMkLst>
          <pc:docMk/>
          <pc:sldMk cId="0" sldId="262"/>
        </pc:sldMkLst>
      </pc:sldChg>
      <pc:sldChg chg="modSp add">
        <pc:chgData name="Sue Talbott" userId="GzLjYnA3jwW6xZfGQ0YoCLpGcoONFQ7Nt07NcKkZ/j8=" providerId="None" clId="Web-{BEE090FF-5730-4C9B-AC4C-7930D6C73793}" dt="2024-07-30T18:31:35.118" v="139" actId="20577"/>
        <pc:sldMkLst>
          <pc:docMk/>
          <pc:sldMk cId="3762265737" sldId="281"/>
        </pc:sldMkLst>
      </pc:sldChg>
    </pc:docChg>
  </pc:docChgLst>
  <pc:docChgLst>
    <pc:chgData name="Sue Talbott" userId="GzLjYnA3jwW6xZfGQ0YoCLpGcoONFQ7Nt07NcKkZ/j8=" providerId="None" clId="Web-{108490A8-DD11-4841-9DD6-3B1F196F199F}"/>
    <pc:docChg chg="modSld">
      <pc:chgData name="Sue Talbott" userId="GzLjYnA3jwW6xZfGQ0YoCLpGcoONFQ7Nt07NcKkZ/j8=" providerId="None" clId="Web-{108490A8-DD11-4841-9DD6-3B1F196F199F}" dt="2025-08-04T17:32:57.457" v="50" actId="20577"/>
      <pc:docMkLst>
        <pc:docMk/>
      </pc:docMkLst>
      <pc:sldChg chg="modSp">
        <pc:chgData name="Sue Talbott" userId="GzLjYnA3jwW6xZfGQ0YoCLpGcoONFQ7Nt07NcKkZ/j8=" providerId="None" clId="Web-{108490A8-DD11-4841-9DD6-3B1F196F199F}" dt="2025-08-04T17:32:57.457" v="50" actId="20577"/>
        <pc:sldMkLst>
          <pc:docMk/>
          <pc:sldMk cId="0" sldId="262"/>
        </pc:sldMkLst>
        <pc:spChg chg="mod">
          <ac:chgData name="Sue Talbott" userId="GzLjYnA3jwW6xZfGQ0YoCLpGcoONFQ7Nt07NcKkZ/j8=" providerId="None" clId="Web-{108490A8-DD11-4841-9DD6-3B1F196F199F}" dt="2025-08-04T17:32:57.457" v="50" actId="20577"/>
          <ac:spMkLst>
            <pc:docMk/>
            <pc:sldMk cId="0" sldId="262"/>
            <ac:spMk id="159" creationId="{00000000-0000-0000-0000-000000000000}"/>
          </ac:spMkLst>
        </pc:spChg>
      </pc:sldChg>
    </pc:docChg>
  </pc:docChgLst>
  <pc:docChgLst>
    <pc:chgData name="Sue Talbott" userId="GzLjYnA3jwW6xZfGQ0YoCLpGcoONFQ7Nt07NcKkZ/j8=" providerId="None" clId="Web-{B4AAC199-066C-4DB1-B5A3-17108895D205}"/>
    <pc:docChg chg="modSld">
      <pc:chgData name="Sue Talbott" userId="GzLjYnA3jwW6xZfGQ0YoCLpGcoONFQ7Nt07NcKkZ/j8=" providerId="None" clId="Web-{B4AAC199-066C-4DB1-B5A3-17108895D205}" dt="2025-08-02T14:51:33.624" v="200" actId="20577"/>
      <pc:docMkLst>
        <pc:docMk/>
      </pc:docMkLst>
      <pc:sldChg chg="modSp">
        <pc:chgData name="Sue Talbott" userId="GzLjYnA3jwW6xZfGQ0YoCLpGcoONFQ7Nt07NcKkZ/j8=" providerId="None" clId="Web-{B4AAC199-066C-4DB1-B5A3-17108895D205}" dt="2025-08-02T14:48:05.304" v="9" actId="20577"/>
        <pc:sldMkLst>
          <pc:docMk/>
          <pc:sldMk cId="0" sldId="256"/>
        </pc:sldMkLst>
        <pc:spChg chg="mod">
          <ac:chgData name="Sue Talbott" userId="GzLjYnA3jwW6xZfGQ0YoCLpGcoONFQ7Nt07NcKkZ/j8=" providerId="None" clId="Web-{B4AAC199-066C-4DB1-B5A3-17108895D205}" dt="2025-08-02T14:48:05.304" v="9" actId="20577"/>
          <ac:spMkLst>
            <pc:docMk/>
            <pc:sldMk cId="0" sldId="256"/>
            <ac:spMk id="99" creationId="{00000000-0000-0000-0000-000000000000}"/>
          </ac:spMkLst>
        </pc:spChg>
      </pc:sldChg>
      <pc:sldChg chg="modSp">
        <pc:chgData name="Sue Talbott" userId="GzLjYnA3jwW6xZfGQ0YoCLpGcoONFQ7Nt07NcKkZ/j8=" providerId="None" clId="Web-{B4AAC199-066C-4DB1-B5A3-17108895D205}" dt="2025-08-02T14:49:25.477" v="57" actId="20577"/>
        <pc:sldMkLst>
          <pc:docMk/>
          <pc:sldMk cId="0" sldId="262"/>
        </pc:sldMkLst>
        <pc:spChg chg="mod">
          <ac:chgData name="Sue Talbott" userId="GzLjYnA3jwW6xZfGQ0YoCLpGcoONFQ7Nt07NcKkZ/j8=" providerId="None" clId="Web-{B4AAC199-066C-4DB1-B5A3-17108895D205}" dt="2025-08-02T14:49:25.477" v="57" actId="20577"/>
          <ac:spMkLst>
            <pc:docMk/>
            <pc:sldMk cId="0" sldId="262"/>
            <ac:spMk id="159" creationId="{00000000-0000-0000-0000-000000000000}"/>
          </ac:spMkLst>
        </pc:spChg>
      </pc:sldChg>
      <pc:sldChg chg="modSp">
        <pc:chgData name="Sue Talbott" userId="GzLjYnA3jwW6xZfGQ0YoCLpGcoONFQ7Nt07NcKkZ/j8=" providerId="None" clId="Web-{B4AAC199-066C-4DB1-B5A3-17108895D205}" dt="2025-08-02T14:50:10.884" v="108" actId="20577"/>
        <pc:sldMkLst>
          <pc:docMk/>
          <pc:sldMk cId="0" sldId="263"/>
        </pc:sldMkLst>
        <pc:spChg chg="mod">
          <ac:chgData name="Sue Talbott" userId="GzLjYnA3jwW6xZfGQ0YoCLpGcoONFQ7Nt07NcKkZ/j8=" providerId="None" clId="Web-{B4AAC199-066C-4DB1-B5A3-17108895D205}" dt="2025-08-02T14:50:10.884" v="108" actId="20577"/>
          <ac:spMkLst>
            <pc:docMk/>
            <pc:sldMk cId="0" sldId="263"/>
            <ac:spMk id="165" creationId="{00000000-0000-0000-0000-000000000000}"/>
          </ac:spMkLst>
        </pc:spChg>
      </pc:sldChg>
      <pc:sldChg chg="modSp">
        <pc:chgData name="Sue Talbott" userId="GzLjYnA3jwW6xZfGQ0YoCLpGcoONFQ7Nt07NcKkZ/j8=" providerId="None" clId="Web-{B4AAC199-066C-4DB1-B5A3-17108895D205}" dt="2025-08-02T14:51:33.624" v="200" actId="20577"/>
        <pc:sldMkLst>
          <pc:docMk/>
          <pc:sldMk cId="0" sldId="266"/>
        </pc:sldMkLst>
        <pc:spChg chg="mod">
          <ac:chgData name="Sue Talbott" userId="GzLjYnA3jwW6xZfGQ0YoCLpGcoONFQ7Nt07NcKkZ/j8=" providerId="None" clId="Web-{B4AAC199-066C-4DB1-B5A3-17108895D205}" dt="2025-08-02T14:51:33.624" v="200" actId="20577"/>
          <ac:spMkLst>
            <pc:docMk/>
            <pc:sldMk cId="0" sldId="266"/>
            <ac:spMk id="18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2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6"/>
          <p:cNvSpPr txBox="1"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EFEFE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6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6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6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4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34"/>
          <p:cNvSpPr txBox="1"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1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200"/>
              <a:buFont typeface="Gill Sans"/>
              <a:buNone/>
              <a:defRPr sz="22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4"/>
          <p:cNvSpPr>
            <a:spLocks noGrp="1"/>
          </p:cNvSpPr>
          <p:nvPr>
            <p:ph type="pic" idx="2"/>
          </p:nvPr>
        </p:nvSpPr>
        <p:spPr>
          <a:xfrm>
            <a:off x="6095999" y="0"/>
            <a:ext cx="6102097" cy="68580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78" name="Google Shape;78;p34"/>
          <p:cNvSpPr txBox="1">
            <a:spLocks noGrp="1"/>
          </p:cNvSpPr>
          <p:nvPr>
            <p:ph type="body" idx="1"/>
          </p:nvPr>
        </p:nvSpPr>
        <p:spPr>
          <a:xfrm>
            <a:off x="1115568" y="3549918"/>
            <a:ext cx="3794760" cy="2194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9" name="Google Shape;79;p34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4"/>
          <p:cNvSpPr txBox="1">
            <a:spLocks noGrp="1"/>
          </p:cNvSpPr>
          <p:nvPr>
            <p:ph type="ftr" idx="11"/>
          </p:nvPr>
        </p:nvSpPr>
        <p:spPr>
          <a:xfrm>
            <a:off x="804672" y="6236208"/>
            <a:ext cx="5124797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34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5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35"/>
          <p:cNvSpPr txBox="1">
            <a:spLocks noGrp="1"/>
          </p:cNvSpPr>
          <p:nvPr>
            <p:ph type="body" idx="1"/>
          </p:nvPr>
        </p:nvSpPr>
        <p:spPr>
          <a:xfrm rot="5400000">
            <a:off x="4545009" y="324172"/>
            <a:ext cx="3101983" cy="7729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35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35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35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6"/>
          <p:cNvSpPr txBox="1">
            <a:spLocks noGrp="1"/>
          </p:cNvSpPr>
          <p:nvPr>
            <p:ph type="title"/>
          </p:nvPr>
        </p:nvSpPr>
        <p:spPr>
          <a:xfrm rot="5400000">
            <a:off x="6810676" y="2779696"/>
            <a:ext cx="4983480" cy="1298608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36"/>
          <p:cNvSpPr txBox="1">
            <a:spLocks noGrp="1"/>
          </p:cNvSpPr>
          <p:nvPr>
            <p:ph type="body" idx="1"/>
          </p:nvPr>
        </p:nvSpPr>
        <p:spPr>
          <a:xfrm rot="5400000">
            <a:off x="2838641" y="329756"/>
            <a:ext cx="4983480" cy="6198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36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36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36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7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7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27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7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7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8"/>
          <p:cNvSpPr txBox="1"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0" cap="none">
                <a:solidFill>
                  <a:srgbClr val="6B88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1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1" name="Google Shape;31;p28"/>
          <p:cNvSpPr txBox="1">
            <a:spLocks noGrp="1"/>
          </p:cNvSpPr>
          <p:nvPr>
            <p:ph type="body" idx="2"/>
          </p:nvPr>
        </p:nvSpPr>
        <p:spPr>
          <a:xfrm>
            <a:off x="1583436" y="3143250"/>
            <a:ext cx="4270248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8"/>
          <p:cNvSpPr txBox="1">
            <a:spLocks noGrp="1"/>
          </p:cNvSpPr>
          <p:nvPr>
            <p:ph type="body" idx="3"/>
          </p:nvPr>
        </p:nvSpPr>
        <p:spPr>
          <a:xfrm>
            <a:off x="6338316" y="3143250"/>
            <a:ext cx="4253484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8"/>
          <p:cNvSpPr txBox="1">
            <a:spLocks noGrp="1"/>
          </p:cNvSpPr>
          <p:nvPr>
            <p:ph type="body" idx="4"/>
          </p:nvPr>
        </p:nvSpPr>
        <p:spPr>
          <a:xfrm>
            <a:off x="633831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0" cap="none">
                <a:solidFill>
                  <a:srgbClr val="6B8890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1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4" name="Google Shape;34;p28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8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8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7" name="Google Shape;37;p28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9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9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9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2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5"/>
          <p:cNvSpPr txBox="1"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5"/>
          <p:cNvSpPr txBox="1"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EFEFE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5" name="Google Shape;45;p25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5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5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1"/>
        </a:solidFill>
        <a:effectLst/>
      </p:bgPr>
    </p:bg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0"/>
          <p:cNvSpPr txBox="1"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30"/>
          <p:cNvSpPr txBox="1"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30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0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0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1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1"/>
          <p:cNvSpPr txBox="1">
            <a:spLocks noGrp="1"/>
          </p:cNvSpPr>
          <p:nvPr>
            <p:ph type="body" idx="1"/>
          </p:nvPr>
        </p:nvSpPr>
        <p:spPr>
          <a:xfrm>
            <a:off x="1581912" y="2638044"/>
            <a:ext cx="4271771" cy="3101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31"/>
          <p:cNvSpPr txBox="1">
            <a:spLocks noGrp="1"/>
          </p:cNvSpPr>
          <p:nvPr>
            <p:ph type="body" idx="2"/>
          </p:nvPr>
        </p:nvSpPr>
        <p:spPr>
          <a:xfrm>
            <a:off x="6338315" y="2638044"/>
            <a:ext cx="4270247" cy="3101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31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1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1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2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2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2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32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3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33"/>
          <p:cNvSpPr txBox="1"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200"/>
              <a:buFont typeface="Gill Sans"/>
              <a:buNone/>
              <a:defRPr sz="2200">
                <a:solidFill>
                  <a:srgbClr val="26262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33"/>
          <p:cNvSpPr txBox="1">
            <a:spLocks noGrp="1"/>
          </p:cNvSpPr>
          <p:nvPr>
            <p:ph type="body" idx="1"/>
          </p:nvPr>
        </p:nvSpPr>
        <p:spPr>
          <a:xfrm>
            <a:off x="6736080" y="804672"/>
            <a:ext cx="4815840" cy="5248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25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•"/>
              <a:defRPr sz="1900">
                <a:solidFill>
                  <a:schemeClr val="dk1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2pPr>
            <a:lvl3pPr marL="1371600" lvl="2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4pPr>
            <a:lvl5pPr marL="2286000" lvl="4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5pPr>
            <a:lvl6pPr marL="2743200" lvl="5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70" name="Google Shape;70;p33"/>
          <p:cNvSpPr txBox="1">
            <a:spLocks noGrp="1"/>
          </p:cNvSpPr>
          <p:nvPr>
            <p:ph type="body" idx="2"/>
          </p:nvPr>
        </p:nvSpPr>
        <p:spPr>
          <a:xfrm>
            <a:off x="1115568" y="3549918"/>
            <a:ext cx="3794760" cy="2194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1" name="Google Shape;71;p33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33"/>
          <p:cNvSpPr txBox="1">
            <a:spLocks noGrp="1"/>
          </p:cNvSpPr>
          <p:nvPr>
            <p:ph type="ftr" idx="11"/>
          </p:nvPr>
        </p:nvSpPr>
        <p:spPr>
          <a:xfrm>
            <a:off x="804672" y="6236208"/>
            <a:ext cx="5124797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3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/>
            </a:lvl1pPr>
            <a:lvl2pPr marL="0" lvl="1" indent="0" algn="ctr">
              <a:spcBef>
                <a:spcPts val="0"/>
              </a:spcBef>
              <a:buNone/>
              <a:defRPr/>
            </a:lvl2pPr>
            <a:lvl3pPr marL="0" lvl="2" indent="0" algn="ctr">
              <a:spcBef>
                <a:spcPts val="0"/>
              </a:spcBef>
              <a:buNone/>
              <a:defRPr/>
            </a:lvl3pPr>
            <a:lvl4pPr marL="0" lvl="3" indent="0" algn="ctr">
              <a:spcBef>
                <a:spcPts val="0"/>
              </a:spcBef>
              <a:buNone/>
              <a:defRPr/>
            </a:lvl4pPr>
            <a:lvl5pPr marL="0" lvl="4" indent="0" algn="ctr">
              <a:spcBef>
                <a:spcPts val="0"/>
              </a:spcBef>
              <a:buNone/>
              <a:defRPr/>
            </a:lvl5pPr>
            <a:lvl6pPr marL="0" lvl="5" indent="0" algn="ctr">
              <a:spcBef>
                <a:spcPts val="0"/>
              </a:spcBef>
              <a:buNone/>
              <a:defRPr/>
            </a:lvl6pPr>
            <a:lvl7pPr marL="0" lvl="6" indent="0" algn="ctr">
              <a:spcBef>
                <a:spcPts val="0"/>
              </a:spcBef>
              <a:buNone/>
              <a:defRPr/>
            </a:lvl7pPr>
            <a:lvl8pPr marL="0" lvl="7" indent="0" algn="ctr">
              <a:spcBef>
                <a:spcPts val="0"/>
              </a:spcBef>
              <a:buNone/>
              <a:defRPr/>
            </a:lvl8pPr>
            <a:lvl9pPr marL="0" lvl="8" indent="0" algn="ctr">
              <a:spcBef>
                <a:spcPts val="0"/>
              </a:spcBef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4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  <a:defRPr sz="28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4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8" name="Google Shape;8;p24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9" name="Google Shape;9;p24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0" name="Google Shape;10;p24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  <a:defRPr sz="28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" name="Google Shape;19;p23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22" name="Google Shape;22;p23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803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 rtl="0">
              <a:spcBef>
                <a:spcPts val="0"/>
              </a:spcBef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cote.illinois.edu/cote-portal-access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cote-waivers@illinois.edu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ls9@illinois.edu" TargetMode="External"/><Relationship Id="rId5" Type="http://schemas.openxmlformats.org/officeDocument/2006/relationships/hyperlink" Target="mailto:jrooseve@illinois.edu" TargetMode="External"/><Relationship Id="rId4" Type="http://schemas.openxmlformats.org/officeDocument/2006/relationships/hyperlink" Target="https://cote.illinois.edu/cooperating-personnel-supervisors/cp-tuition-fee-waiver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sce.education.illinois.edu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Stalbott@illinois.edu" TargetMode="External"/><Relationship Id="rId4" Type="http://schemas.openxmlformats.org/officeDocument/2006/relationships/hyperlink" Target="https://cote.illinois.edu/cote-portal-access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ce.education.illinois.edu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"/>
          <p:cNvSpPr txBox="1"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</a:pPr>
            <a:r>
              <a:rPr lang="en-US"/>
              <a:t>COOPERATING TEACHER ORIENTATION</a:t>
            </a:r>
            <a:endParaRPr/>
          </a:p>
        </p:txBody>
      </p:sp>
      <p:sp>
        <p:nvSpPr>
          <p:cNvPr id="99" name="Google Shape;99;p1"/>
          <p:cNvSpPr txBox="1"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US" dirty="0"/>
              <a:t>Fall 2025</a:t>
            </a:r>
            <a:endParaRPr dirty="0"/>
          </a:p>
          <a:p>
            <a:pPr marL="0" indent="0"/>
            <a:r>
              <a:rPr lang="en-US" dirty="0"/>
              <a:t>EDPR 250</a:t>
            </a:r>
            <a:endParaRPr dirty="0"/>
          </a:p>
          <a:p>
            <a:pPr marL="0" indent="0"/>
            <a:r>
              <a:rPr lang="en-US" dirty="0"/>
              <a:t>Year 2 Elementary Education Candidates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01342-F254-8961-ED79-585A9BD5F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TRAUMA-INFORMED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94E8F-04A9-A38A-1E43-3D905604F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/>
              <a:t>Intentional push to incorporate the following best practices into their coursework and field placements:</a:t>
            </a:r>
          </a:p>
          <a:p>
            <a:endParaRPr lang="en-US" dirty="0"/>
          </a:p>
          <a:p>
            <a:pPr lvl="1">
              <a:buFont typeface="Wingdings" panose="020B0604020202020204" pitchFamily="34" charset="0"/>
              <a:buChar char="v"/>
            </a:pPr>
            <a:r>
              <a:rPr lang="en-US" dirty="0"/>
              <a:t>Build relationships</a:t>
            </a:r>
          </a:p>
          <a:p>
            <a:pPr lvl="1">
              <a:buFont typeface="Wingdings" panose="020B0604020202020204" pitchFamily="34" charset="0"/>
              <a:buChar char="v"/>
            </a:pPr>
            <a:r>
              <a:rPr lang="en-US" dirty="0"/>
              <a:t>Create a safe and predictable environment</a:t>
            </a:r>
          </a:p>
          <a:p>
            <a:pPr lvl="1">
              <a:buFont typeface="Wingdings" panose="020B0604020202020204" pitchFamily="34" charset="0"/>
              <a:buChar char="v"/>
            </a:pPr>
            <a:r>
              <a:rPr lang="en-US" dirty="0"/>
              <a:t>Teach self-regulation strategies</a:t>
            </a:r>
          </a:p>
          <a:p>
            <a:pPr lvl="1">
              <a:buFont typeface="Wingdings" panose="020B0604020202020204" pitchFamily="34" charset="0"/>
              <a:buChar char="v"/>
            </a:pPr>
            <a:endParaRPr lang="en-US" dirty="0"/>
          </a:p>
          <a:p>
            <a:pPr lvl="1"/>
            <a:r>
              <a:rPr lang="en-US" dirty="0"/>
              <a:t>Candidates may need lots of support with and feedback about managing the classroom and deciding on logical, consistent, and fair consequences. </a:t>
            </a:r>
          </a:p>
        </p:txBody>
      </p:sp>
    </p:spTree>
    <p:extLst>
      <p:ext uri="{BB962C8B-B14F-4D97-AF65-F5344CB8AC3E}">
        <p14:creationId xmlns:p14="http://schemas.microsoft.com/office/powerpoint/2010/main" val="3762265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1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GIVING FEEDBACK</a:t>
            </a:r>
            <a:endParaRPr/>
          </a:p>
        </p:txBody>
      </p:sp>
      <p:sp>
        <p:nvSpPr>
          <p:cNvPr id="183" name="Google Shape;183;p11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Candidates are VERY MUCH in need of reinforcement and positive feedback.</a:t>
            </a:r>
            <a:endParaRPr/>
          </a:p>
          <a:p>
            <a:pPr marL="228600" lvl="0" indent="-1143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228600" indent="-228600"/>
            <a:r>
              <a:rPr lang="en-US" dirty="0"/>
              <a:t>Cooperating teachers are expected to provide written feedback. This is typically done using a Google doc or something similar. It is shared with the candidate and the supervisor. </a:t>
            </a:r>
            <a:endParaRPr lang="en-US" dirty="0">
              <a:highlight>
                <a:srgbClr val="FFFF00"/>
              </a:highlight>
            </a:endParaRPr>
          </a:p>
          <a:p>
            <a:pPr marL="228600" lvl="0" indent="-1143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228600" lvl="0" indent="-1143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2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UNEXPECTED NEGATIVE FEEDBACK</a:t>
            </a:r>
            <a:br>
              <a:rPr lang="en-US"/>
            </a:br>
            <a:r>
              <a:rPr lang="en-US"/>
              <a:t>(IT'S AWKWARD FOR EVERYONE)</a:t>
            </a:r>
            <a:endParaRPr/>
          </a:p>
        </p:txBody>
      </p:sp>
      <p:sp>
        <p:nvSpPr>
          <p:cNvPr id="189" name="Google Shape;189;p12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"I have some feedback for you, and it may be uncomfortable. I feel a bit uncomfortable myself, but I care about you and your development more than I care about how uncomfortable I feel. So, if you're feeling a little unsure about what to expect here, we are in this together. Can we talk a bit about _____________ ?"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13" descr="Tabl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78429" y="305364"/>
            <a:ext cx="9993085" cy="6377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4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EVALUATIONS</a:t>
            </a:r>
            <a:endParaRPr/>
          </a:p>
        </p:txBody>
      </p:sp>
      <p:sp>
        <p:nvSpPr>
          <p:cNvPr id="200" name="Google Shape;200;p14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Observation feedback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Weekly feedback (see form on website)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Midterm/Final</a:t>
            </a:r>
            <a:endParaRPr/>
          </a:p>
          <a:p>
            <a:pPr marL="45720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US"/>
              <a:t>Portal: 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https://cote.illinois.edu/cote-portal-access</a:t>
            </a:r>
            <a:endParaRPr/>
          </a:p>
          <a:p>
            <a:pPr marL="228600" lvl="0" indent="-1143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Support plans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PLEASE TELL THE CANDIDATE ABOUT YOUR CONCERNS 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5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SUPPORTS</a:t>
            </a:r>
            <a:endParaRPr/>
          </a:p>
        </p:txBody>
      </p:sp>
      <p:sp>
        <p:nvSpPr>
          <p:cNvPr id="206" name="Google Shape;206;p15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Disposition Concern Form</a:t>
            </a:r>
            <a:endParaRPr/>
          </a:p>
          <a:p>
            <a:pPr marL="228600" lvl="0" indent="-1143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Remediation Plan</a:t>
            </a:r>
            <a:endParaRPr/>
          </a:p>
          <a:p>
            <a:pPr marL="228600" lvl="0" indent="-1143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Professional Growth Plan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1" name="Google Shape;211;p16" descr="Diagram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59339" y="318457"/>
            <a:ext cx="9419770" cy="63817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7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THE SUPERVISOR</a:t>
            </a:r>
            <a:endParaRPr/>
          </a:p>
        </p:txBody>
      </p:sp>
      <p:sp>
        <p:nvSpPr>
          <p:cNvPr id="217" name="Google Shape;217;p17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Role, responsibility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Communication 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8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IMMEDIATE ACTIONS TO WELCOME YOUR CANDIDATE</a:t>
            </a:r>
            <a:endParaRPr/>
          </a:p>
        </p:txBody>
      </p:sp>
      <p:sp>
        <p:nvSpPr>
          <p:cNvPr id="223" name="Google Shape;223;p18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Exchange contact information (set boundaries!)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Show them where to put their belongings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Tour the school (have one of your students show them around!)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Introduce them to staff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Teach them to access your online curriculum and classroom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Ask them to plan to introduce themselves to the students in a creative way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Post their name on the board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Be clear and specific about what you would like them to do the first few days and weeks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TELL THEM the expectations for dress, cell phones, etc. 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9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TUITION WAIVERS</a:t>
            </a:r>
            <a:endParaRPr/>
          </a:p>
        </p:txBody>
      </p:sp>
      <p:sp>
        <p:nvSpPr>
          <p:cNvPr id="229" name="Google Shape;229;p19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Non-degree vs. Master’s/Endorsement/Doctoral</a:t>
            </a:r>
            <a:endParaRPr/>
          </a:p>
          <a:p>
            <a:pPr marL="228600" lvl="0" indent="-131445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/>
              <a:t>Contact Council on Teacher Education with questions! </a:t>
            </a:r>
            <a:endParaRPr/>
          </a:p>
          <a:p>
            <a:pPr marL="45720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u="sng">
                <a:solidFill>
                  <a:schemeClr val="hlink"/>
                </a:solidFill>
                <a:hlinkClick r:id="rId3"/>
              </a:rPr>
              <a:t>cote-waivers@illinois.edu</a:t>
            </a:r>
            <a:endParaRPr/>
          </a:p>
          <a:p>
            <a:pPr marL="45720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u="sng">
                <a:solidFill>
                  <a:schemeClr val="hlink"/>
                </a:solidFill>
                <a:hlinkClick r:id="rId4"/>
              </a:rPr>
              <a:t>https://cote.illinois.edu/cooperating-personnel-supervisors/cp-tuition-fee-waivers</a:t>
            </a:r>
            <a:endParaRPr u="sng"/>
          </a:p>
          <a:p>
            <a:pPr marL="457200" lvl="1" indent="-1422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b="1"/>
              <a:t>Waiver Information (from SCE website)</a:t>
            </a:r>
            <a:endParaRPr/>
          </a:p>
          <a:p>
            <a:pPr marL="45720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sz="1400">
                <a:solidFill>
                  <a:srgbClr val="252525"/>
                </a:solidFill>
              </a:rPr>
              <a:t>If you are intending to use a Cooperating Teacher Waiver to complete an online degree through the College of Education, you must contact both Jena Pfoff (</a:t>
            </a:r>
            <a:r>
              <a:rPr lang="en-US" sz="1400" u="sng">
                <a:solidFill>
                  <a:schemeClr val="hlink"/>
                </a:solidFill>
                <a:hlinkClick r:id="rId5"/>
              </a:rPr>
              <a:t>jrooseve@illinois.edu</a:t>
            </a:r>
            <a:r>
              <a:rPr lang="en-US" sz="1400">
                <a:solidFill>
                  <a:srgbClr val="252525"/>
                </a:solidFill>
              </a:rPr>
              <a:t>) and Linda Stimson (</a:t>
            </a:r>
            <a:r>
              <a:rPr lang="en-US" sz="1400" u="sng">
                <a:solidFill>
                  <a:schemeClr val="hlink"/>
                </a:solidFill>
                <a:hlinkClick r:id="rId6"/>
              </a:rPr>
              <a:t>ls9@illinois.edu</a:t>
            </a:r>
            <a:r>
              <a:rPr lang="en-US" sz="1400">
                <a:solidFill>
                  <a:srgbClr val="252525"/>
                </a:solidFill>
              </a:rPr>
              <a:t>) after submitting your application to the Graduate College in order to utilize the Cooperating Teacher Waiver. Your subject line should read, “Cooperating Teacher Waiver – Online Program."</a:t>
            </a:r>
            <a:endParaRPr/>
          </a:p>
          <a:p>
            <a:pPr marL="45720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sz="1400" u="sng">
                <a:solidFill>
                  <a:schemeClr val="hlink"/>
                </a:solidFill>
                <a:hlinkClick r:id="rId4"/>
              </a:rPr>
              <a:t>https://cote.illinois.edu/cooperating-personnel-supervisors/cp-tuition-fee-waivers</a:t>
            </a:r>
            <a:endParaRPr/>
          </a:p>
          <a:p>
            <a:pPr marL="457200" lvl="1" indent="-14224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/>
          </a:p>
          <a:p>
            <a:pPr marL="228600" lvl="0" indent="-131445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/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05" name="Google Shape;105;p2"/>
          <p:cNvSpPr/>
          <p:nvPr/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06" name="Google Shape;106;p2"/>
          <p:cNvSpPr>
            <a:spLocks noGrp="1"/>
          </p:cNvSpPr>
          <p:nvPr>
            <p:ph type="title"/>
          </p:nvPr>
        </p:nvSpPr>
        <p:spPr>
          <a:xfrm>
            <a:off x="643467" y="2681103"/>
            <a:ext cx="3363974" cy="1495794"/>
          </a:xfrm>
          <a:prstGeom prst="ellipse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lang="en-US">
                <a:solidFill>
                  <a:schemeClr val="lt1"/>
                </a:solidFill>
              </a:rPr>
              <a:t>AGENDA</a:t>
            </a:r>
            <a:endParaRPr/>
          </a:p>
        </p:txBody>
      </p:sp>
      <p:grpSp>
        <p:nvGrpSpPr>
          <p:cNvPr id="107" name="Google Shape;107;p2"/>
          <p:cNvGrpSpPr/>
          <p:nvPr/>
        </p:nvGrpSpPr>
        <p:grpSpPr>
          <a:xfrm>
            <a:off x="5619750" y="1044359"/>
            <a:ext cx="5607050" cy="4769281"/>
            <a:chOff x="0" y="79159"/>
            <a:chExt cx="5607050" cy="4769281"/>
          </a:xfrm>
        </p:grpSpPr>
        <p:sp>
          <p:nvSpPr>
            <p:cNvPr id="108" name="Google Shape;108;p2"/>
            <p:cNvSpPr/>
            <p:nvPr/>
          </p:nvSpPr>
          <p:spPr>
            <a:xfrm>
              <a:off x="0" y="79159"/>
              <a:ext cx="5607050" cy="538200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rgbClr val="A2B4B9"/>
                </a:gs>
                <a:gs pos="50000">
                  <a:srgbClr val="99AFB5"/>
                </a:gs>
                <a:gs pos="100000">
                  <a:srgbClr val="91A7AE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 txBox="1"/>
            <p:nvPr/>
          </p:nvSpPr>
          <p:spPr>
            <a:xfrm>
              <a:off x="26273" y="105432"/>
              <a:ext cx="5554504" cy="4856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7625" tIns="87625" rIns="87625" bIns="8762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Gill Sans"/>
                <a:buNone/>
              </a:pPr>
              <a:r>
                <a:rPr lang="en-US" sz="2300" b="0" i="0" u="none" strike="noStrike" cap="none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Welcome</a:t>
              </a: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0" y="683599"/>
              <a:ext cx="5607050" cy="538200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rgbClr val="95B9B1"/>
                </a:gs>
                <a:gs pos="50000">
                  <a:srgbClr val="8CB5AD"/>
                </a:gs>
                <a:gs pos="100000">
                  <a:srgbClr val="84AEA6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 txBox="1"/>
            <p:nvPr/>
          </p:nvSpPr>
          <p:spPr>
            <a:xfrm>
              <a:off x="26273" y="709872"/>
              <a:ext cx="5554504" cy="4856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7625" tIns="87625" rIns="87625" bIns="8762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Gill Sans"/>
                <a:buNone/>
              </a:pPr>
              <a:r>
                <a:rPr lang="en-US" sz="2300" b="0" i="0" u="none" strike="noStrike" cap="none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Course sequence</a:t>
              </a: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0" y="1288039"/>
              <a:ext cx="5607050" cy="538200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rgbClr val="88BC9B"/>
                </a:gs>
                <a:gs pos="50000">
                  <a:srgbClr val="7DB793"/>
                </a:gs>
                <a:gs pos="100000">
                  <a:srgbClr val="75B18C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 txBox="1"/>
            <p:nvPr/>
          </p:nvSpPr>
          <p:spPr>
            <a:xfrm>
              <a:off x="26273" y="1314312"/>
              <a:ext cx="5554504" cy="4856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7625" tIns="87625" rIns="87625" bIns="8762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Gill Sans"/>
                <a:buNone/>
              </a:pPr>
              <a:r>
                <a:rPr lang="en-US" sz="2300" b="0" i="0" u="none" strike="noStrike" cap="none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Expectations – Professionalism</a:t>
              </a: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0" y="1892480"/>
              <a:ext cx="5607050" cy="538200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rgbClr val="7CBD7C"/>
                </a:gs>
                <a:gs pos="50000">
                  <a:srgbClr val="6EBA6E"/>
                </a:gs>
                <a:gs pos="100000">
                  <a:srgbClr val="66B466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 txBox="1"/>
            <p:nvPr/>
          </p:nvSpPr>
          <p:spPr>
            <a:xfrm>
              <a:off x="26273" y="1918753"/>
              <a:ext cx="5554504" cy="4856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7625" tIns="87625" rIns="87625" bIns="8762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Gill Sans"/>
                <a:buNone/>
              </a:pPr>
              <a:r>
                <a:rPr lang="en-US" sz="2300" b="0" i="0" u="none" strike="noStrike" cap="none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Expectations – Academic</a:t>
              </a: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0" y="2496920"/>
              <a:ext cx="5607050" cy="538200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rgbClr val="8DBF6E"/>
                </a:gs>
                <a:gs pos="50000">
                  <a:srgbClr val="83BD5E"/>
                </a:gs>
                <a:gs pos="100000">
                  <a:srgbClr val="7CB856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 txBox="1"/>
            <p:nvPr/>
          </p:nvSpPr>
          <p:spPr>
            <a:xfrm>
              <a:off x="26273" y="2523193"/>
              <a:ext cx="5554504" cy="4856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7625" tIns="87625" rIns="87625" bIns="8762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Gill Sans"/>
                <a:buNone/>
              </a:pPr>
              <a:r>
                <a:rPr lang="en-US" sz="2300" b="0" i="0" u="none" strike="noStrike" cap="none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Giving feedback</a:t>
              </a: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0" y="3101360"/>
              <a:ext cx="5607050" cy="538200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rgbClr val="B0C35F"/>
                </a:gs>
                <a:gs pos="50000">
                  <a:srgbClr val="ACC14D"/>
                </a:gs>
                <a:gs pos="100000">
                  <a:srgbClr val="A7BD45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 txBox="1"/>
            <p:nvPr/>
          </p:nvSpPr>
          <p:spPr>
            <a:xfrm>
              <a:off x="26273" y="3127633"/>
              <a:ext cx="5554504" cy="4856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7625" tIns="87625" rIns="87625" bIns="8762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Gill Sans"/>
                <a:buNone/>
              </a:pPr>
              <a:r>
                <a:rPr lang="en-US" sz="2300" b="0" i="0" u="none" strike="noStrike" cap="none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Evaluations</a:t>
              </a: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0" y="3705800"/>
              <a:ext cx="5607050" cy="538200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rgbClr val="C8A752"/>
                </a:gs>
                <a:gs pos="50000">
                  <a:srgbClr val="C8A13C"/>
                </a:gs>
                <a:gs pos="100000">
                  <a:srgbClr val="C39B34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 txBox="1"/>
            <p:nvPr/>
          </p:nvSpPr>
          <p:spPr>
            <a:xfrm>
              <a:off x="26273" y="3732073"/>
              <a:ext cx="5554504" cy="4856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7625" tIns="87625" rIns="87625" bIns="8762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Gill Sans"/>
                <a:buNone/>
              </a:pPr>
              <a:r>
                <a:rPr lang="en-US" sz="2300" b="0" i="0" u="none" strike="noStrike" cap="none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Tuition waivers</a:t>
              </a: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0" y="4310240"/>
              <a:ext cx="5607050" cy="538200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rgbClr val="C97149"/>
                </a:gs>
                <a:gs pos="50000">
                  <a:srgbClr val="C9642D"/>
                </a:gs>
                <a:gs pos="100000">
                  <a:srgbClr val="C55D26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 txBox="1"/>
            <p:nvPr/>
          </p:nvSpPr>
          <p:spPr>
            <a:xfrm>
              <a:off x="26273" y="4336513"/>
              <a:ext cx="5554504" cy="4856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7625" tIns="87625" rIns="87625" bIns="87625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300"/>
                <a:buFont typeface="Gill Sans"/>
                <a:buNone/>
              </a:pPr>
              <a:r>
                <a:rPr lang="en-US" sz="2300" b="0" i="0" u="none" strike="noStrike" cap="none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Questions? </a:t>
              </a:r>
              <a:endParaRPr/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0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RESOURCES</a:t>
            </a:r>
            <a:endParaRPr/>
          </a:p>
        </p:txBody>
      </p:sp>
      <p:sp>
        <p:nvSpPr>
          <p:cNvPr id="235" name="Google Shape;235;p20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SCE: 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https://sce.education.illinois.edu/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Course assignment grid and placement summary will be emailed to you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Portal: </a:t>
            </a:r>
            <a:r>
              <a:rPr lang="en-US" u="sng">
                <a:solidFill>
                  <a:schemeClr val="hlink"/>
                </a:solidFill>
                <a:hlinkClick r:id="rId4"/>
              </a:rPr>
              <a:t>https://cote.illinois.edu/cote-portal-access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Building reps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Email Sue directly: </a:t>
            </a:r>
            <a:endParaRPr/>
          </a:p>
          <a:p>
            <a:pPr marL="45720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US" u="sng">
                <a:solidFill>
                  <a:schemeClr val="hlink"/>
                </a:solidFill>
                <a:hlinkClick r:id="rId5"/>
              </a:rPr>
              <a:t>stalbott@illinois.edu</a:t>
            </a:r>
            <a:endParaRPr/>
          </a:p>
          <a:p>
            <a:pPr marL="457200" lvl="1" indent="-127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endParaRPr/>
          </a:p>
          <a:p>
            <a:pPr marL="228600" lvl="0" indent="-1143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1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WE NEED YOUR HELP!</a:t>
            </a:r>
            <a:br>
              <a:rPr lang="en-US"/>
            </a:br>
            <a:r>
              <a:rPr lang="en-US" sz="1400"/>
              <a:t>*APPLICATION ON SCE WEBSITE*</a:t>
            </a:r>
            <a:endParaRPr/>
          </a:p>
        </p:txBody>
      </p:sp>
      <p:pic>
        <p:nvPicPr>
          <p:cNvPr id="241" name="Google Shape;241;p21" descr="A picture containing graphical user interface&#10;&#10;Description automatically generated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2905288" y="2638044"/>
            <a:ext cx="6381425" cy="31019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2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QUESTIONS?</a:t>
            </a:r>
            <a:endParaRPr/>
          </a:p>
        </p:txBody>
      </p:sp>
      <p:pic>
        <p:nvPicPr>
          <p:cNvPr id="247" name="Google Shape;247;p22" descr="Help with solid fill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712454" y="2612208"/>
            <a:ext cx="2762468" cy="27624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WELCOME!</a:t>
            </a:r>
            <a:endParaRPr/>
          </a:p>
        </p:txBody>
      </p:sp>
      <p:sp>
        <p:nvSpPr>
          <p:cNvPr id="129" name="Google Shape;129;p3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Introductions/People to Know</a:t>
            </a:r>
            <a:endParaRPr/>
          </a:p>
          <a:p>
            <a:pPr marL="45720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US" dirty="0"/>
              <a:t>Dr. Cara Gutzmer, Director of School and Community Experiences</a:t>
            </a:r>
            <a:endParaRPr/>
          </a:p>
          <a:p>
            <a:pPr marL="45720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US" dirty="0"/>
              <a:t>Sue Talbott, Clinical Experiences Specialist</a:t>
            </a:r>
            <a:endParaRPr/>
          </a:p>
          <a:p>
            <a:pPr marL="45720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US" dirty="0"/>
              <a:t>Supervisors ☺</a:t>
            </a:r>
            <a:endParaRPr/>
          </a:p>
          <a:p>
            <a:pPr marL="914400" lvl="2">
              <a:buSzPts val="1600"/>
            </a:pPr>
            <a:r>
              <a:rPr lang="en-US" dirty="0"/>
              <a:t>You'll meet your person when the semester starts!</a:t>
            </a:r>
          </a:p>
          <a:p>
            <a:pPr marL="228600" indent="-114300">
              <a:buNone/>
            </a:pPr>
            <a:endParaRPr lang="en-US"/>
          </a:p>
          <a:p>
            <a:pPr marL="228600" indent="-228600"/>
            <a:r>
              <a:rPr lang="en-US" dirty="0"/>
              <a:t>Share your name, school, grade, and how many candidates you've worked with over the years in the chat</a:t>
            </a:r>
            <a:endParaRPr dirty="0"/>
          </a:p>
          <a:p>
            <a:pPr marL="228600" lvl="0" indent="-1143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"/>
          <p:cNvSpPr txBox="1"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rPr lang="en-US"/>
              <a:t>COURSES</a:t>
            </a:r>
            <a:endParaRPr/>
          </a:p>
        </p:txBody>
      </p:sp>
      <p:sp>
        <p:nvSpPr>
          <p:cNvPr id="135" name="Google Shape;135;p4"/>
          <p:cNvSpPr txBox="1">
            <a:spLocks noGrp="1"/>
          </p:cNvSpPr>
          <p:nvPr>
            <p:ph type="body" idx="2"/>
          </p:nvPr>
        </p:nvSpPr>
        <p:spPr>
          <a:xfrm>
            <a:off x="1583436" y="3143250"/>
            <a:ext cx="4270248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285750" lvl="0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00"/>
              <a:buChar char="•"/>
            </a:pPr>
            <a:r>
              <a:rPr lang="en-US" sz="1500">
                <a:solidFill>
                  <a:srgbClr val="3F3F3F"/>
                </a:solidFill>
              </a:rPr>
              <a:t>Intro to Teaching</a:t>
            </a:r>
            <a:endParaRPr sz="1500" b="1" u="sng">
              <a:solidFill>
                <a:srgbClr val="3F3F3F"/>
              </a:solidFill>
            </a:endParaRPr>
          </a:p>
          <a:p>
            <a:pPr marL="285750" lvl="0" indent="-2857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500"/>
              <a:buChar char="•"/>
            </a:pPr>
            <a:r>
              <a:rPr lang="en-US" sz="1500">
                <a:solidFill>
                  <a:srgbClr val="3F3F3F"/>
                </a:solidFill>
              </a:rPr>
              <a:t>Children's Literature</a:t>
            </a:r>
            <a:endParaRPr sz="1500" b="1" u="sng">
              <a:solidFill>
                <a:srgbClr val="3F3F3F"/>
              </a:solidFill>
            </a:endParaRPr>
          </a:p>
          <a:p>
            <a:pPr marL="285750" lvl="0" indent="-2857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500"/>
              <a:buChar char="•"/>
            </a:pPr>
            <a:r>
              <a:rPr lang="en-US" sz="1500">
                <a:solidFill>
                  <a:srgbClr val="3F3F3F"/>
                </a:solidFill>
              </a:rPr>
              <a:t>Methods</a:t>
            </a:r>
            <a:endParaRPr sz="1500" b="1" u="sng">
              <a:solidFill>
                <a:srgbClr val="3F3F3F"/>
              </a:solidFill>
            </a:endParaRPr>
          </a:p>
          <a:p>
            <a:pPr marL="685800" lvl="2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500"/>
              <a:buChar char="•"/>
            </a:pPr>
            <a:r>
              <a:rPr lang="en-US" sz="1500">
                <a:solidFill>
                  <a:srgbClr val="3F3F3F"/>
                </a:solidFill>
              </a:rPr>
              <a:t>Math</a:t>
            </a:r>
            <a:endParaRPr/>
          </a:p>
          <a:p>
            <a:pPr marL="685800" lvl="2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500"/>
              <a:buChar char="•"/>
            </a:pPr>
            <a:r>
              <a:rPr lang="en-US" sz="1500">
                <a:solidFill>
                  <a:srgbClr val="3F3F3F"/>
                </a:solidFill>
              </a:rPr>
              <a:t>Language Arts – Part 1</a:t>
            </a:r>
            <a:endParaRPr/>
          </a:p>
          <a:p>
            <a:pPr marL="685800" lvl="2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500"/>
              <a:buChar char="•"/>
            </a:pPr>
            <a:r>
              <a:rPr lang="en-US" sz="1500">
                <a:solidFill>
                  <a:srgbClr val="3F3F3F"/>
                </a:solidFill>
              </a:rPr>
              <a:t>Science</a:t>
            </a:r>
            <a:endParaRPr/>
          </a:p>
          <a:p>
            <a:pPr marL="685800" lvl="2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500"/>
              <a:buChar char="•"/>
            </a:pPr>
            <a:r>
              <a:rPr lang="en-US" sz="1500">
                <a:solidFill>
                  <a:srgbClr val="3F3F3F"/>
                </a:solidFill>
              </a:rPr>
              <a:t>Social studies</a:t>
            </a:r>
            <a:endParaRPr/>
          </a:p>
          <a:p>
            <a:pPr marL="685800" lvl="2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500"/>
              <a:buChar char="•"/>
            </a:pPr>
            <a:r>
              <a:rPr lang="en-US" sz="1500">
                <a:solidFill>
                  <a:srgbClr val="3F3F3F"/>
                </a:solidFill>
              </a:rPr>
              <a:t>Music/Art/Dance</a:t>
            </a:r>
            <a:endParaRPr>
              <a:solidFill>
                <a:srgbClr val="3F3F3F"/>
              </a:solidFill>
            </a:endParaRPr>
          </a:p>
          <a:p>
            <a:pPr marL="685800" lvl="2" indent="-133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</a:pPr>
            <a:endParaRPr sz="1500">
              <a:solidFill>
                <a:srgbClr val="3F3F3F"/>
              </a:solidFill>
            </a:endParaRPr>
          </a:p>
        </p:txBody>
      </p:sp>
      <p:sp>
        <p:nvSpPr>
          <p:cNvPr id="136" name="Google Shape;136;p4"/>
          <p:cNvSpPr txBox="1">
            <a:spLocks noGrp="1"/>
          </p:cNvSpPr>
          <p:nvPr>
            <p:ph type="body" idx="3"/>
          </p:nvPr>
        </p:nvSpPr>
        <p:spPr>
          <a:xfrm>
            <a:off x="6338316" y="3143250"/>
            <a:ext cx="4253484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Fall</a:t>
            </a:r>
            <a:endParaRPr/>
          </a:p>
          <a:p>
            <a:pPr marL="45720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US"/>
              <a:t>3 hours per week</a:t>
            </a:r>
            <a:endParaRPr/>
          </a:p>
          <a:p>
            <a:pPr marL="228600" lvl="0" indent="-1143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Spring</a:t>
            </a:r>
            <a:endParaRPr/>
          </a:p>
          <a:p>
            <a:pPr marL="45720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</a:pPr>
            <a:r>
              <a:rPr lang="en-US"/>
              <a:t>1 full day per week</a:t>
            </a:r>
            <a:endParaRPr/>
          </a:p>
        </p:txBody>
      </p:sp>
      <p:sp>
        <p:nvSpPr>
          <p:cNvPr id="137" name="Google Shape;137;p4"/>
          <p:cNvSpPr txBox="1">
            <a:spLocks noGrp="1"/>
          </p:cNvSpPr>
          <p:nvPr>
            <p:ph type="body" idx="4"/>
          </p:nvPr>
        </p:nvSpPr>
        <p:spPr>
          <a:xfrm>
            <a:off x="633831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rPr lang="en-US"/>
              <a:t>PLACEMENTS</a:t>
            </a:r>
            <a:endParaRPr/>
          </a:p>
        </p:txBody>
      </p:sp>
      <p:sp>
        <p:nvSpPr>
          <p:cNvPr id="138" name="Google Shape;138;p4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accent2"/>
          </a:solidFill>
          <a:ln w="190500" cap="sq" cmpd="thinThick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Gill Sans"/>
              <a:buNone/>
            </a:pPr>
            <a:r>
              <a:rPr lang="en-US" sz="3200">
                <a:solidFill>
                  <a:srgbClr val="FFFFFF"/>
                </a:solidFill>
              </a:rPr>
              <a:t>COURSE SEQUENCE –YEAR 1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5"/>
          <p:cNvSpPr txBox="1"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 fontScale="92500" lnSpcReduction="200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rPr lang="en-US"/>
              <a:t>COURSES</a:t>
            </a:r>
            <a:endParaRPr/>
          </a:p>
        </p:txBody>
      </p:sp>
      <p:sp>
        <p:nvSpPr>
          <p:cNvPr id="144" name="Google Shape;144;p5"/>
          <p:cNvSpPr txBox="1">
            <a:spLocks noGrp="1"/>
          </p:cNvSpPr>
          <p:nvPr>
            <p:ph type="body" idx="2"/>
          </p:nvPr>
        </p:nvSpPr>
        <p:spPr>
          <a:xfrm>
            <a:off x="1583436" y="3143250"/>
            <a:ext cx="4270248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285750" lvl="0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500"/>
              <a:buChar char="•"/>
            </a:pPr>
            <a:r>
              <a:rPr lang="en-US" sz="1500">
                <a:solidFill>
                  <a:srgbClr val="3F3F3F"/>
                </a:solidFill>
              </a:rPr>
              <a:t>Special Education</a:t>
            </a:r>
            <a:endParaRPr/>
          </a:p>
          <a:p>
            <a:pPr marL="285750" lvl="0" indent="-2857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500"/>
              <a:buChar char="•"/>
            </a:pPr>
            <a:r>
              <a:rPr lang="en-US" sz="1500">
                <a:solidFill>
                  <a:srgbClr val="3F3F3F"/>
                </a:solidFill>
              </a:rPr>
              <a:t>Action and Inquiry</a:t>
            </a:r>
            <a:endParaRPr/>
          </a:p>
          <a:p>
            <a:pPr marL="285750" lvl="0" indent="-2857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500"/>
              <a:buChar char="•"/>
            </a:pPr>
            <a:r>
              <a:rPr lang="en-US" sz="1500">
                <a:solidFill>
                  <a:srgbClr val="3F3F3F"/>
                </a:solidFill>
              </a:rPr>
              <a:t>Methods </a:t>
            </a:r>
            <a:endParaRPr/>
          </a:p>
          <a:p>
            <a:pPr marL="514350" lvl="1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300"/>
              <a:buChar char="•"/>
            </a:pPr>
            <a:r>
              <a:rPr lang="en-US" sz="1300">
                <a:solidFill>
                  <a:srgbClr val="3F3F3F"/>
                </a:solidFill>
              </a:rPr>
              <a:t>Language Arts – Part 2</a:t>
            </a:r>
            <a:endParaRPr/>
          </a:p>
          <a:p>
            <a:pPr marL="285750" lvl="0" indent="-2857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500"/>
              <a:buChar char="•"/>
            </a:pPr>
            <a:r>
              <a:rPr lang="en-US" sz="1500">
                <a:solidFill>
                  <a:srgbClr val="3F3F3F"/>
                </a:solidFill>
              </a:rPr>
              <a:t>Theory and Practice (fall and spring)</a:t>
            </a:r>
            <a:endParaRPr/>
          </a:p>
          <a:p>
            <a:pPr marL="285750" lvl="0" indent="-2857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500"/>
              <a:buChar char="•"/>
            </a:pPr>
            <a:r>
              <a:rPr lang="en-US" sz="1500">
                <a:solidFill>
                  <a:srgbClr val="3F3F3F"/>
                </a:solidFill>
              </a:rPr>
              <a:t>Seminar</a:t>
            </a:r>
            <a:endParaRPr/>
          </a:p>
          <a:p>
            <a:pPr marL="685800" lvl="2" indent="-1333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</a:pPr>
            <a:endParaRPr sz="1500">
              <a:solidFill>
                <a:srgbClr val="3F3F3F"/>
              </a:solidFill>
            </a:endParaRPr>
          </a:p>
        </p:txBody>
      </p:sp>
      <p:sp>
        <p:nvSpPr>
          <p:cNvPr id="145" name="Google Shape;145;p5"/>
          <p:cNvSpPr txBox="1">
            <a:spLocks noGrp="1"/>
          </p:cNvSpPr>
          <p:nvPr>
            <p:ph type="body" idx="3"/>
          </p:nvPr>
        </p:nvSpPr>
        <p:spPr>
          <a:xfrm>
            <a:off x="6338316" y="3143250"/>
            <a:ext cx="4253484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Fall</a:t>
            </a:r>
            <a:endParaRPr dirty="0"/>
          </a:p>
          <a:p>
            <a:pPr marL="45720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Three mornings, one full day</a:t>
            </a:r>
            <a:endParaRPr dirty="0"/>
          </a:p>
          <a:p>
            <a:pPr marL="457200" lvl="1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 sz="1800" dirty="0"/>
              <a:t>Four cohorts</a:t>
            </a:r>
            <a:endParaRPr dirty="0"/>
          </a:p>
          <a:p>
            <a:pPr marL="457200" lvl="1" indent="-228600"/>
            <a:r>
              <a:rPr lang="en-US" sz="1800" dirty="0"/>
              <a:t>No placement on Friday</a:t>
            </a:r>
          </a:p>
          <a:p>
            <a:pPr marL="457200" lvl="1" indent="-127000">
              <a:buSzPts val="1600"/>
              <a:buNone/>
            </a:pPr>
            <a:endParaRPr lang="en-US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Spring</a:t>
            </a:r>
            <a:endParaRPr dirty="0"/>
          </a:p>
          <a:p>
            <a:pPr marL="457200" lvl="1" indent="-228600">
              <a:buSzPts val="1600"/>
            </a:pPr>
            <a:r>
              <a:rPr lang="en-US"/>
              <a:t>STUDENT TEACHING</a:t>
            </a:r>
            <a:endParaRPr lang="en-US" dirty="0"/>
          </a:p>
          <a:p>
            <a:pPr marL="457200" lvl="1" indent="-228600">
              <a:buSzPts val="1600"/>
            </a:pPr>
            <a:r>
              <a:rPr lang="en-US" dirty="0"/>
              <a:t>All day, every day! </a:t>
            </a:r>
            <a:endParaRPr dirty="0"/>
          </a:p>
          <a:p>
            <a:pPr marL="457200" lvl="1" indent="-127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endParaRPr/>
          </a:p>
          <a:p>
            <a:pPr marL="457200" lvl="1" indent="-127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endParaRPr/>
          </a:p>
        </p:txBody>
      </p:sp>
      <p:sp>
        <p:nvSpPr>
          <p:cNvPr id="146" name="Google Shape;146;p5"/>
          <p:cNvSpPr txBox="1">
            <a:spLocks noGrp="1"/>
          </p:cNvSpPr>
          <p:nvPr>
            <p:ph type="body" idx="4"/>
          </p:nvPr>
        </p:nvSpPr>
        <p:spPr>
          <a:xfrm>
            <a:off x="633831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rPr lang="en-US"/>
              <a:t>PLACEMENTS</a:t>
            </a:r>
            <a:endParaRPr/>
          </a:p>
        </p:txBody>
      </p:sp>
      <p:sp>
        <p:nvSpPr>
          <p:cNvPr id="147" name="Google Shape;147;p5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accent2"/>
          </a:solidFill>
          <a:ln w="190500" cap="sq" cmpd="thinThick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Gill Sans"/>
              <a:buNone/>
            </a:pPr>
            <a:r>
              <a:rPr lang="en-US" sz="3200">
                <a:solidFill>
                  <a:srgbClr val="FFFFFF"/>
                </a:solidFill>
              </a:rPr>
              <a:t>COURSE SEQUENCE – YEAR 2</a:t>
            </a:r>
            <a:endParaRPr/>
          </a:p>
        </p:txBody>
      </p:sp>
      <p:pic>
        <p:nvPicPr>
          <p:cNvPr id="148" name="Google Shape;148;p5" descr="Fireworks with solid fi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047692" y="4927952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7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PROFESSIONAL EXPECTATIONS</a:t>
            </a:r>
            <a:endParaRPr/>
          </a:p>
        </p:txBody>
      </p:sp>
      <p:sp>
        <p:nvSpPr>
          <p:cNvPr id="159" name="Google Shape;159;p7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62500" lnSpcReduction="20000"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Promptness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Mature and appropriate attire and hygiene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Communication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dirty="0"/>
              <a:t>Engagement</a:t>
            </a:r>
            <a:endParaRPr dirty="0"/>
          </a:p>
          <a:p>
            <a:pPr marL="228600" indent="-228600">
              <a:buSzPct val="100000"/>
            </a:pPr>
            <a:r>
              <a:rPr lang="en-US"/>
              <a:t>Monday, August 25-Wednesday, December 10.</a:t>
            </a:r>
            <a:endParaRPr lang="en-US" dirty="0"/>
          </a:p>
          <a:p>
            <a:pPr marL="228600" indent="-228600">
              <a:buSzPct val="100000"/>
            </a:pPr>
            <a:r>
              <a:rPr lang="en-US"/>
              <a:t>Three half days and one full day </a:t>
            </a:r>
            <a:endParaRPr lang="en-US" dirty="0"/>
          </a:p>
          <a:p>
            <a:pPr marL="228600" indent="-122872">
              <a:buSzPct val="100000"/>
              <a:buNone/>
            </a:pPr>
            <a:endParaRPr lang="en-US"/>
          </a:p>
          <a:p>
            <a:pPr marL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US" sz="1400" b="1" dirty="0"/>
              <a:t>***Candidates are given two excused absences. Absences in excess must be made up.***</a:t>
            </a:r>
            <a:endParaRPr dirty="0"/>
          </a:p>
          <a:p>
            <a:pPr marL="0" indent="0" algn="ctr">
              <a:buSzPct val="100000"/>
              <a:buNone/>
            </a:pPr>
            <a:r>
              <a:rPr lang="en-US" sz="1400" b="1" dirty="0"/>
              <a:t>***Career Day is Thursday, November 6 – also an excused absence. ***</a:t>
            </a:r>
            <a:endParaRPr dirty="0"/>
          </a:p>
          <a:p>
            <a:pPr marL="0" indent="0" algn="ctr">
              <a:buNone/>
            </a:pPr>
            <a:r>
              <a:rPr lang="en-US" sz="1400" b="1" dirty="0"/>
              <a:t>***If your district has a fall break, this time does not need to be made up.***</a:t>
            </a:r>
          </a:p>
          <a:p>
            <a:pPr marL="228600" indent="-122872">
              <a:buSzPct val="100000"/>
              <a:buNone/>
            </a:pPr>
            <a:endParaRPr lang="en-US"/>
          </a:p>
          <a:p>
            <a:pPr marL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en-US" b="1" u="sng" dirty="0">
                <a:solidFill>
                  <a:schemeClr val="hlink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PROFESSIONAL BEHAVIOR CHECKLIST</a:t>
            </a:r>
            <a:endParaRPr dirty="0">
              <a:solidFill>
                <a:schemeClr val="hlink"/>
              </a:solidFill>
            </a:endParaRPr>
          </a:p>
          <a:p>
            <a:pPr marL="228600" lvl="0" indent="-12287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8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BE PROACTIVE!</a:t>
            </a:r>
            <a:endParaRPr/>
          </a:p>
        </p:txBody>
      </p:sp>
      <p:sp>
        <p:nvSpPr>
          <p:cNvPr id="165" name="Google Shape;165;p8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indent="-228600">
              <a:spcBef>
                <a:spcPts val="0"/>
              </a:spcBef>
            </a:pPr>
            <a:r>
              <a:rPr lang="en-US" dirty="0"/>
              <a:t>Have a meeting with your candidate to discuss dress code, cell phone use, arrival/departure times, etc. Be specific. Our candidates </a:t>
            </a:r>
            <a:r>
              <a:rPr lang="en-US" b="1" dirty="0"/>
              <a:t>want </a:t>
            </a:r>
            <a:r>
              <a:rPr lang="en-US" dirty="0"/>
              <a:t>to know the rules!</a:t>
            </a:r>
            <a:endParaRPr dirty="0"/>
          </a:p>
          <a:p>
            <a:pPr marL="228600" lvl="0" indent="-1143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If you have multiple candidates in your building, meet as a group so everyone hears the same message.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9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ACADEMIC EXPECTATIONS</a:t>
            </a:r>
            <a:endParaRPr/>
          </a:p>
        </p:txBody>
      </p:sp>
      <p:sp>
        <p:nvSpPr>
          <p:cNvPr id="171" name="Google Shape;171;p9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Four observations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Midterm/Final evaluation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Course assignments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Content test</a:t>
            </a:r>
            <a:endParaRPr/>
          </a:p>
          <a:p>
            <a:pPr marL="228600" lvl="0" indent="-1143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0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 cmpd="sng">
            <a:solidFill>
              <a:srgbClr val="4040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/>
              <a:t>PLACEMENT EXPECTATIONS</a:t>
            </a:r>
            <a:endParaRPr/>
          </a:p>
        </p:txBody>
      </p:sp>
      <p:sp>
        <p:nvSpPr>
          <p:cNvPr id="177" name="Google Shape;177;p10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Build relationships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Be an active participant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Ask questions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Try new things (WITH YOUR PERMISSION!)</a:t>
            </a:r>
            <a:endParaRPr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Enhance your classroom environment and instruction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22</Slides>
  <Notes>21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Parcel</vt:lpstr>
      <vt:lpstr>Parcel</vt:lpstr>
      <vt:lpstr>COOPERATING TEACHER ORIENTATION</vt:lpstr>
      <vt:lpstr>AGENDA</vt:lpstr>
      <vt:lpstr>WELCOME!</vt:lpstr>
      <vt:lpstr>COURSE SEQUENCE –YEAR 1</vt:lpstr>
      <vt:lpstr>COURSE SEQUENCE – YEAR 2</vt:lpstr>
      <vt:lpstr>PROFESSIONAL EXPECTATIONS</vt:lpstr>
      <vt:lpstr>BE PROACTIVE!</vt:lpstr>
      <vt:lpstr>ACADEMIC EXPECTATIONS</vt:lpstr>
      <vt:lpstr>PLACEMENT EXPECTATIONS</vt:lpstr>
      <vt:lpstr>TRAUMA-INFORMED PRACTICES</vt:lpstr>
      <vt:lpstr>GIVING FEEDBACK</vt:lpstr>
      <vt:lpstr>UNEXPECTED NEGATIVE FEEDBACK (IT'S AWKWARD FOR EVERYONE)</vt:lpstr>
      <vt:lpstr>PowerPoint Presentation</vt:lpstr>
      <vt:lpstr>EVALUATIONS</vt:lpstr>
      <vt:lpstr>SUPPORTS</vt:lpstr>
      <vt:lpstr>PowerPoint Presentation</vt:lpstr>
      <vt:lpstr>THE SUPERVISOR</vt:lpstr>
      <vt:lpstr>IMMEDIATE ACTIONS TO WELCOME YOUR CANDIDATE</vt:lpstr>
      <vt:lpstr>TUITION WAIVERS</vt:lpstr>
      <vt:lpstr>RESOURCES</vt:lpstr>
      <vt:lpstr>WE NEED YOUR HELP! *APPLICATION ON SCE WEBSITE*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COOPERATING TEACHER ORIENTATION</dc:title>
  <cp:revision>54</cp:revision>
  <dcterms:created xsi:type="dcterms:W3CDTF">2022-04-29T14:14:34Z</dcterms:created>
  <dcterms:modified xsi:type="dcterms:W3CDTF">2025-08-04T17:33:00Z</dcterms:modified>
</cp:coreProperties>
</file>