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0"/>
  </p:notesMasterIdLst>
  <p:sldIdLst>
    <p:sldId id="256" r:id="rId2"/>
    <p:sldId id="258" r:id="rId3"/>
    <p:sldId id="257" r:id="rId4"/>
    <p:sldId id="292" r:id="rId5"/>
    <p:sldId id="259" r:id="rId6"/>
    <p:sldId id="260" r:id="rId7"/>
    <p:sldId id="269" r:id="rId8"/>
    <p:sldId id="291" r:id="rId9"/>
    <p:sldId id="261" r:id="rId10"/>
    <p:sldId id="293" r:id="rId11"/>
    <p:sldId id="262" r:id="rId12"/>
    <p:sldId id="279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85" r:id="rId25"/>
    <p:sldId id="294" r:id="rId26"/>
    <p:sldId id="270" r:id="rId27"/>
    <p:sldId id="271" r:id="rId28"/>
    <p:sldId id="272" r:id="rId29"/>
    <p:sldId id="273" r:id="rId30"/>
    <p:sldId id="286" r:id="rId31"/>
    <p:sldId id="274" r:id="rId32"/>
    <p:sldId id="287" r:id="rId33"/>
    <p:sldId id="275" r:id="rId34"/>
    <p:sldId id="288" r:id="rId35"/>
    <p:sldId id="290" r:id="rId36"/>
    <p:sldId id="276" r:id="rId37"/>
    <p:sldId id="278" r:id="rId38"/>
    <p:sldId id="2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BCA7B-BEC5-46F3-8A29-BFEC99CFF32E}" v="4" dt="2025-10-08T15:55:05.935"/>
    <p1510:client id="{32CC9976-2A3B-4D19-8F06-2B09CCB067A3}" v="60" dt="2025-10-08T22:18:04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Talbott" userId="GzLjYnA3jwW6xZfGQ0YoCLpGcoONFQ7Nt07NcKkZ/j8=" providerId="None" clId="Web-{29EBCA7B-BEC5-46F3-8A29-BFEC99CFF32E}"/>
    <pc:docChg chg="modSld">
      <pc:chgData name="Sue Talbott" userId="GzLjYnA3jwW6xZfGQ0YoCLpGcoONFQ7Nt07NcKkZ/j8=" providerId="None" clId="Web-{29EBCA7B-BEC5-46F3-8A29-BFEC99CFF32E}" dt="2025-10-08T15:55:05.935" v="3" actId="20577"/>
      <pc:docMkLst>
        <pc:docMk/>
      </pc:docMkLst>
      <pc:sldChg chg="modSp">
        <pc:chgData name="Sue Talbott" userId="GzLjYnA3jwW6xZfGQ0YoCLpGcoONFQ7Nt07NcKkZ/j8=" providerId="None" clId="Web-{29EBCA7B-BEC5-46F3-8A29-BFEC99CFF32E}" dt="2025-10-08T15:55:05.935" v="3" actId="20577"/>
        <pc:sldMkLst>
          <pc:docMk/>
          <pc:sldMk cId="81804030" sldId="257"/>
        </pc:sldMkLst>
        <pc:spChg chg="mod">
          <ac:chgData name="Sue Talbott" userId="GzLjYnA3jwW6xZfGQ0YoCLpGcoONFQ7Nt07NcKkZ/j8=" providerId="None" clId="Web-{29EBCA7B-BEC5-46F3-8A29-BFEC99CFF32E}" dt="2025-10-08T15:55:05.935" v="3" actId="20577"/>
          <ac:spMkLst>
            <pc:docMk/>
            <pc:sldMk cId="81804030" sldId="257"/>
            <ac:spMk id="3" creationId="{E4F7668F-E04B-7945-A49A-3F331CED3D27}"/>
          </ac:spMkLst>
        </pc:spChg>
      </pc:sldChg>
    </pc:docChg>
  </pc:docChgLst>
  <pc:docChgLst>
    <pc:chgData name="Sue Talbott" userId="GzLjYnA3jwW6xZfGQ0YoCLpGcoONFQ7Nt07NcKkZ/j8=" providerId="None" clId="Web-{32CC9976-2A3B-4D19-8F06-2B09CCB067A3}"/>
    <pc:docChg chg="modSld">
      <pc:chgData name="Sue Talbott" userId="GzLjYnA3jwW6xZfGQ0YoCLpGcoONFQ7Nt07NcKkZ/j8=" providerId="None" clId="Web-{32CC9976-2A3B-4D19-8F06-2B09CCB067A3}" dt="2025-10-08T22:18:04.586" v="60" actId="20577"/>
      <pc:docMkLst>
        <pc:docMk/>
      </pc:docMkLst>
      <pc:sldChg chg="modSp">
        <pc:chgData name="Sue Talbott" userId="GzLjYnA3jwW6xZfGQ0YoCLpGcoONFQ7Nt07NcKkZ/j8=" providerId="None" clId="Web-{32CC9976-2A3B-4D19-8F06-2B09CCB067A3}" dt="2025-10-08T22:17:44.227" v="54" actId="20577"/>
        <pc:sldMkLst>
          <pc:docMk/>
          <pc:sldMk cId="288032630" sldId="259"/>
        </pc:sldMkLst>
        <pc:spChg chg="mod">
          <ac:chgData name="Sue Talbott" userId="GzLjYnA3jwW6xZfGQ0YoCLpGcoONFQ7Nt07NcKkZ/j8=" providerId="None" clId="Web-{32CC9976-2A3B-4D19-8F06-2B09CCB067A3}" dt="2025-10-08T22:17:44.227" v="54" actId="20577"/>
          <ac:spMkLst>
            <pc:docMk/>
            <pc:sldMk cId="288032630" sldId="259"/>
            <ac:spMk id="3" creationId="{B7CF7CE0-0D4C-624E-9F47-9441F91CF55A}"/>
          </ac:spMkLst>
        </pc:spChg>
      </pc:sldChg>
      <pc:sldChg chg="modSp">
        <pc:chgData name="Sue Talbott" userId="GzLjYnA3jwW6xZfGQ0YoCLpGcoONFQ7Nt07NcKkZ/j8=" providerId="None" clId="Web-{32CC9976-2A3B-4D19-8F06-2B09CCB067A3}" dt="2025-10-08T22:18:04.586" v="60" actId="20577"/>
        <pc:sldMkLst>
          <pc:docMk/>
          <pc:sldMk cId="2503295815" sldId="278"/>
        </pc:sldMkLst>
        <pc:spChg chg="mod">
          <ac:chgData name="Sue Talbott" userId="GzLjYnA3jwW6xZfGQ0YoCLpGcoONFQ7Nt07NcKkZ/j8=" providerId="None" clId="Web-{32CC9976-2A3B-4D19-8F06-2B09CCB067A3}" dt="2025-10-08T22:18:04.586" v="60" actId="20577"/>
          <ac:spMkLst>
            <pc:docMk/>
            <pc:sldMk cId="2503295815" sldId="278"/>
            <ac:spMk id="3" creationId="{ADD9753A-B78F-5446-9290-213F643C9A7B}"/>
          </ac:spMkLst>
        </pc:spChg>
      </pc:sldChg>
    </pc:docChg>
  </pc:docChgLst>
  <pc:docChgLst>
    <pc:chgData name="Sue Talbott" userId="GzLjYnA3jwW6xZfGQ0YoCLpGcoONFQ7Nt07NcKkZ/j8=" providerId="None" clId="Web-{74DAEFCA-CF24-44C1-9517-2EC5AF02E516}"/>
    <pc:docChg chg="modSld">
      <pc:chgData name="Sue Talbott" userId="GzLjYnA3jwW6xZfGQ0YoCLpGcoONFQ7Nt07NcKkZ/j8=" providerId="None" clId="Web-{74DAEFCA-CF24-44C1-9517-2EC5AF02E516}" dt="2025-10-06T14:03:27.344" v="13" actId="20577"/>
      <pc:docMkLst>
        <pc:docMk/>
      </pc:docMkLst>
      <pc:sldChg chg="modSp">
        <pc:chgData name="Sue Talbott" userId="GzLjYnA3jwW6xZfGQ0YoCLpGcoONFQ7Nt07NcKkZ/j8=" providerId="None" clId="Web-{74DAEFCA-CF24-44C1-9517-2EC5AF02E516}" dt="2025-10-06T14:01:17.590" v="11" actId="20577"/>
        <pc:sldMkLst>
          <pc:docMk/>
          <pc:sldMk cId="3483108373" sldId="261"/>
        </pc:sldMkLst>
        <pc:spChg chg="mod">
          <ac:chgData name="Sue Talbott" userId="GzLjYnA3jwW6xZfGQ0YoCLpGcoONFQ7Nt07NcKkZ/j8=" providerId="None" clId="Web-{74DAEFCA-CF24-44C1-9517-2EC5AF02E516}" dt="2025-10-06T14:01:17.590" v="11" actId="20577"/>
          <ac:spMkLst>
            <pc:docMk/>
            <pc:sldMk cId="3483108373" sldId="261"/>
            <ac:spMk id="3" creationId="{AF4CA842-0DCD-0D4B-970A-F9E36B4A4EFD}"/>
          </ac:spMkLst>
        </pc:spChg>
      </pc:sldChg>
      <pc:sldChg chg="modSp">
        <pc:chgData name="Sue Talbott" userId="GzLjYnA3jwW6xZfGQ0YoCLpGcoONFQ7Nt07NcKkZ/j8=" providerId="None" clId="Web-{74DAEFCA-CF24-44C1-9517-2EC5AF02E516}" dt="2025-10-06T14:03:27.344" v="13" actId="20577"/>
        <pc:sldMkLst>
          <pc:docMk/>
          <pc:sldMk cId="2503295815" sldId="278"/>
        </pc:sldMkLst>
        <pc:spChg chg="mod">
          <ac:chgData name="Sue Talbott" userId="GzLjYnA3jwW6xZfGQ0YoCLpGcoONFQ7Nt07NcKkZ/j8=" providerId="None" clId="Web-{74DAEFCA-CF24-44C1-9517-2EC5AF02E516}" dt="2025-10-06T14:03:27.344" v="13" actId="20577"/>
          <ac:spMkLst>
            <pc:docMk/>
            <pc:sldMk cId="2503295815" sldId="278"/>
            <ac:spMk id="3" creationId="{ADD9753A-B78F-5446-9290-213F643C9A7B}"/>
          </ac:spMkLst>
        </pc:spChg>
      </pc:sldChg>
      <pc:sldChg chg="modSp">
        <pc:chgData name="Sue Talbott" userId="GzLjYnA3jwW6xZfGQ0YoCLpGcoONFQ7Nt07NcKkZ/j8=" providerId="None" clId="Web-{74DAEFCA-CF24-44C1-9517-2EC5AF02E516}" dt="2025-10-06T13:56:34.430" v="4" actId="20577"/>
        <pc:sldMkLst>
          <pc:docMk/>
          <pc:sldMk cId="256324541" sldId="292"/>
        </pc:sldMkLst>
        <pc:spChg chg="mod">
          <ac:chgData name="Sue Talbott" userId="GzLjYnA3jwW6xZfGQ0YoCLpGcoONFQ7Nt07NcKkZ/j8=" providerId="None" clId="Web-{74DAEFCA-CF24-44C1-9517-2EC5AF02E516}" dt="2025-10-06T13:56:34.430" v="4" actId="20577"/>
          <ac:spMkLst>
            <pc:docMk/>
            <pc:sldMk cId="256324541" sldId="292"/>
            <ac:spMk id="3" creationId="{4B14588E-EC45-95DE-66BC-A608AC783D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DB20-DBA2-487F-8E40-24947C42C829}" type="datetimeFigureOut"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F1CA-2EE3-45B7-9BC5-3091F656F9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-Process begins a full year prior to student teaching</a:t>
            </a:r>
          </a:p>
          <a:p>
            <a:r>
              <a:rPr lang="en-US">
                <a:ea typeface="Calibri"/>
                <a:cs typeface="Calibri"/>
              </a:rPr>
              <a:t>-Considerations of northern vs. Local placements: housing, "foot in the door" in desired home district, transportation,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Candidates have been turned down due to resume/cover letter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mi1Jvr41x6u1DdQm-T_TL2pK13DdYT1if6q23LVPUD0/edit?usp=shari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CE@education.Illinois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megenius.com/resume-templates/google-docs-resume-templates" TargetMode="External"/><Relationship Id="rId2" Type="http://schemas.openxmlformats.org/officeDocument/2006/relationships/hyperlink" Target="https://www.careercenter.illinoi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e.education.illinois.edu/current-candidates/career-resources" TargetMode="External"/><Relationship Id="rId4" Type="http://schemas.openxmlformats.org/officeDocument/2006/relationships/hyperlink" Target="https://docs.google.com/document/u/0/?ftv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e.education.illinois.edu/current-candidates/career-resour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2210-F06A-3A42-BB51-A517D2091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Student  teaching  Resume  and cover  letter 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D6EAC-0714-F94A-B6EB-F9D5B4B4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/>
          </a:p>
          <a:p>
            <a:r>
              <a:rPr lang="en-US"/>
              <a:t>School and Community Experiences</a:t>
            </a:r>
          </a:p>
          <a:p>
            <a:r>
              <a:rPr lang="en-US"/>
              <a:t>College of Education</a:t>
            </a:r>
          </a:p>
          <a:p>
            <a:r>
              <a:rPr lang="en-US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74401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0B4D-AB36-A716-9A4E-F036AEA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ADB1-0983-7ED9-EEDA-7BB5AA3E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1: Personal information</a:t>
            </a:r>
          </a:p>
          <a:p>
            <a:r>
              <a:rPr lang="en-US"/>
              <a:t>2: Education</a:t>
            </a:r>
          </a:p>
          <a:p>
            <a:r>
              <a:rPr lang="en-US"/>
              <a:t>3: Related Educational Experience</a:t>
            </a:r>
          </a:p>
          <a:p>
            <a:r>
              <a:rPr lang="en-US"/>
              <a:t>4: Work Experience</a:t>
            </a:r>
          </a:p>
          <a:p>
            <a:r>
              <a:rPr lang="en-US"/>
              <a:t>5: Campus Involvement (OPTIONAL)</a:t>
            </a:r>
          </a:p>
          <a:p>
            <a:r>
              <a:rPr lang="en-US"/>
              <a:t>6: Honors (OPTIONAL)</a:t>
            </a:r>
          </a:p>
          <a:p>
            <a:r>
              <a:rPr lang="en-US"/>
              <a:t>7: References</a:t>
            </a:r>
          </a:p>
        </p:txBody>
      </p:sp>
    </p:spTree>
    <p:extLst>
      <p:ext uri="{BB962C8B-B14F-4D97-AF65-F5344CB8AC3E}">
        <p14:creationId xmlns:p14="http://schemas.microsoft.com/office/powerpoint/2010/main" val="204481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429E-EAEA-C449-B088-729C78EA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1: 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0469-0197-D943-A3C8-2930F403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Name, address, contact information</a:t>
            </a:r>
          </a:p>
          <a:p>
            <a:endParaRPr lang="en-US"/>
          </a:p>
          <a:p>
            <a:pPr lvl="1"/>
            <a:r>
              <a:rPr lang="en-US"/>
              <a:t>List campus and permanent address</a:t>
            </a:r>
          </a:p>
          <a:p>
            <a:pPr lvl="1"/>
            <a:endParaRPr lang="en-US"/>
          </a:p>
          <a:p>
            <a:pPr lvl="1"/>
            <a:r>
              <a:rPr lang="en-US"/>
              <a:t>Make sure your email is appropriate (make sure it's one you check!)</a:t>
            </a:r>
          </a:p>
          <a:p>
            <a:pPr lvl="1"/>
            <a:endParaRPr lang="en-US"/>
          </a:p>
          <a:p>
            <a:pPr lvl="1"/>
            <a:r>
              <a:rPr lang="en-US"/>
              <a:t>Voice message on your phone should be professional</a:t>
            </a:r>
          </a:p>
          <a:p>
            <a:pPr lvl="1"/>
            <a:endParaRPr lang="en-US"/>
          </a:p>
          <a:p>
            <a:pPr lvl="1"/>
            <a:r>
              <a:rPr lang="en-US"/>
              <a:t>SIDE NOTE: Lock down your social media!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81D4D-7CEA-0949-B53E-FA290D99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CAD03FE2-8213-4CD1-A6DF-CAC1B64E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358535"/>
            <a:ext cx="7729728" cy="1661000"/>
          </a:xfrm>
        </p:spPr>
      </p:pic>
    </p:spTree>
    <p:extLst>
      <p:ext uri="{BB962C8B-B14F-4D97-AF65-F5344CB8AC3E}">
        <p14:creationId xmlns:p14="http://schemas.microsoft.com/office/powerpoint/2010/main" val="37765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8343-B2FF-4C40-969D-09A09598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2: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4F72-04CF-9040-AA43-F015307C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If you want to teach close to home, consider including your high school</a:t>
            </a:r>
          </a:p>
          <a:p>
            <a:endParaRPr lang="en-US"/>
          </a:p>
          <a:p>
            <a:r>
              <a:rPr lang="en-US"/>
              <a:t>Graduation can be called “expected graduation date” </a:t>
            </a:r>
          </a:p>
          <a:p>
            <a:endParaRPr lang="en-US"/>
          </a:p>
          <a:p>
            <a:r>
              <a:rPr lang="en-US"/>
              <a:t>Expected licensure is “Professional Educator License”</a:t>
            </a:r>
          </a:p>
          <a:p>
            <a:endParaRPr lang="en-US"/>
          </a:p>
          <a:p>
            <a:r>
              <a:rPr lang="en-US"/>
              <a:t>List expected endorsements as well</a:t>
            </a:r>
          </a:p>
          <a:p>
            <a:endParaRPr lang="en-US"/>
          </a:p>
          <a:p>
            <a:r>
              <a:rPr lang="en-US"/>
              <a:t>Secondary – list major and minor</a:t>
            </a:r>
          </a:p>
        </p:txBody>
      </p:sp>
    </p:spTree>
    <p:extLst>
      <p:ext uri="{BB962C8B-B14F-4D97-AF65-F5344CB8AC3E}">
        <p14:creationId xmlns:p14="http://schemas.microsoft.com/office/powerpoint/2010/main" val="200765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693BF-2ADD-BA4C-9165-1EA6823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5477D-C57A-1998-308B-392A4C2B9FB4}"/>
              </a:ext>
            </a:extLst>
          </p:cNvPr>
          <p:cNvSpPr txBox="1"/>
          <p:nvPr/>
        </p:nvSpPr>
        <p:spPr>
          <a:xfrm>
            <a:off x="8193386" y="295746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/>
              <a:cs typeface="Times New Roman"/>
            </a:endParaRP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76074419-6C78-E1BE-8BD9-1FF6C661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17302"/>
            <a:ext cx="7729728" cy="2943467"/>
          </a:xfrm>
        </p:spPr>
      </p:pic>
    </p:spTree>
    <p:extLst>
      <p:ext uri="{BB962C8B-B14F-4D97-AF65-F5344CB8AC3E}">
        <p14:creationId xmlns:p14="http://schemas.microsoft.com/office/powerpoint/2010/main" val="383533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11D-AD16-3D4F-B9A6-994B795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3: Related Educational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50BC-5047-704A-AC77-228E06A9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Starting with the most recent, you will highlight your teaching/school-related experiences</a:t>
            </a:r>
          </a:p>
          <a:p>
            <a:endParaRPr lang="en-US"/>
          </a:p>
          <a:p>
            <a:r>
              <a:rPr lang="en-US"/>
              <a:t>Have 2-3 bullet points under each experience to describe your responsibilities</a:t>
            </a:r>
          </a:p>
          <a:p>
            <a:endParaRPr lang="en-US"/>
          </a:p>
          <a:p>
            <a:r>
              <a:rPr lang="en-US"/>
              <a:t>Fall placement (if applicable) should be at the top. Call yourself a “practicum student” or “early field”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68BE0-E4DE-3441-B060-F22754AF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7A034736-9680-5AFB-FE50-4A4ED85E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561" y="2367111"/>
            <a:ext cx="7102878" cy="3372916"/>
          </a:xfrm>
        </p:spPr>
      </p:pic>
    </p:spTree>
    <p:extLst>
      <p:ext uri="{BB962C8B-B14F-4D97-AF65-F5344CB8AC3E}">
        <p14:creationId xmlns:p14="http://schemas.microsoft.com/office/powerpoint/2010/main" val="3048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7E51-2017-7047-8043-69343EC1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4: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F1C1-0F93-434C-9922-4C046275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Non-teaching related employment</a:t>
            </a:r>
          </a:p>
          <a:p>
            <a:endParaRPr lang="en-US"/>
          </a:p>
          <a:p>
            <a:r>
              <a:rPr lang="en-US"/>
              <a:t>Keep this section short, relevant, and professional</a:t>
            </a:r>
          </a:p>
          <a:p>
            <a:endParaRPr lang="en-US"/>
          </a:p>
          <a:p>
            <a:r>
              <a:rPr lang="en-US"/>
              <a:t>No need to go back to your very first job. </a:t>
            </a:r>
          </a:p>
          <a:p>
            <a:endParaRPr lang="en-US"/>
          </a:p>
          <a:p>
            <a:r>
              <a:rPr lang="en-US"/>
              <a:t>What jobs represent you the best?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D5E56-64B8-D84D-80B2-7E5A4D65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8840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list with black text&#10;&#10;Description automatically generated">
            <a:extLst>
              <a:ext uri="{FF2B5EF4-FFF2-40B4-BE49-F238E27FC236}">
                <a16:creationId xmlns:a16="http://schemas.microsoft.com/office/drawing/2014/main" id="{F23E41AB-4353-5340-06E0-19BCD5562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202322"/>
            <a:ext cx="7729728" cy="3002584"/>
          </a:xfrm>
        </p:spPr>
      </p:pic>
    </p:spTree>
    <p:extLst>
      <p:ext uri="{BB962C8B-B14F-4D97-AF65-F5344CB8AC3E}">
        <p14:creationId xmlns:p14="http://schemas.microsoft.com/office/powerpoint/2010/main" val="32543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3DC5-E894-DF40-9E8A-33041696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5: campus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0D95-6E51-6545-815E-66EF6E4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Optional</a:t>
            </a:r>
          </a:p>
          <a:p>
            <a:endParaRPr lang="en-US"/>
          </a:p>
          <a:p>
            <a:r>
              <a:rPr lang="en-US"/>
              <a:t>List clubs, organizations, teams, student government, etc.</a:t>
            </a:r>
          </a:p>
        </p:txBody>
      </p:sp>
    </p:spTree>
    <p:extLst>
      <p:ext uri="{BB962C8B-B14F-4D97-AF65-F5344CB8AC3E}">
        <p14:creationId xmlns:p14="http://schemas.microsoft.com/office/powerpoint/2010/main" val="1288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8479-206C-EA45-AE3C-C27CF83A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FC5B-E86C-3C48-AB3B-26BCF389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Dr. Cara Gutzmer, Director of School and Community Experiences (MG, SEC)</a:t>
            </a:r>
          </a:p>
          <a:p>
            <a:r>
              <a:rPr lang="en-US" sz="1600"/>
              <a:t>Sue Talbott, Clinical Experiences Specialist (ECE, ELED)</a:t>
            </a:r>
          </a:p>
          <a:p>
            <a:r>
              <a:rPr lang="en-US" sz="1600"/>
              <a:t>Danielle </a:t>
            </a:r>
            <a:r>
              <a:rPr lang="en-US" sz="1600" err="1"/>
              <a:t>Galardy</a:t>
            </a:r>
            <a:r>
              <a:rPr lang="en-US" sz="1600"/>
              <a:t>, Office Manager</a:t>
            </a:r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 algn="ctr">
              <a:buNone/>
            </a:pPr>
            <a:r>
              <a:rPr lang="en-US" sz="1600"/>
              <a:t>While we talk, please type into the chat the one word sums up your feelings </a:t>
            </a:r>
          </a:p>
          <a:p>
            <a:pPr marL="0" indent="0" algn="ctr">
              <a:buNone/>
            </a:pPr>
            <a:r>
              <a:rPr lang="en-US" sz="1600"/>
              <a:t>about student teaching.  </a:t>
            </a:r>
            <a:r>
              <a:rPr lang="en-US" sz="1600">
                <a:sym typeface="Wingdings" pitchFamily="2" charset="2"/>
              </a:rPr>
              <a:t>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334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AFB82-6876-8C44-AD68-0AB2C2E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C12BE020-DFDC-63BE-D938-5BFC01A59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003" y="2354742"/>
            <a:ext cx="7729728" cy="2765475"/>
          </a:xfrm>
        </p:spPr>
      </p:pic>
    </p:spTree>
    <p:extLst>
      <p:ext uri="{BB962C8B-B14F-4D97-AF65-F5344CB8AC3E}">
        <p14:creationId xmlns:p14="http://schemas.microsoft.com/office/powerpoint/2010/main" val="411179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8619-DC1E-D948-BCC1-8E92079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6: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FAF3-9482-6E46-8047-EDF39FD7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Optional</a:t>
            </a:r>
          </a:p>
          <a:p>
            <a:endParaRPr lang="en-US"/>
          </a:p>
          <a:p>
            <a:r>
              <a:rPr lang="en-US"/>
              <a:t>Dean’s list, awards, scholarships, etc.</a:t>
            </a:r>
          </a:p>
        </p:txBody>
      </p:sp>
    </p:spTree>
    <p:extLst>
      <p:ext uri="{BB962C8B-B14F-4D97-AF65-F5344CB8AC3E}">
        <p14:creationId xmlns:p14="http://schemas.microsoft.com/office/powerpoint/2010/main" val="1808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54401-9EBA-EB4D-8AEF-FEB3158B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9" name="Content Placeholder 8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D29A2FD-EDF0-4056-88AD-1E3220624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282059"/>
            <a:ext cx="7729728" cy="1813953"/>
          </a:xfrm>
        </p:spPr>
      </p:pic>
    </p:spTree>
    <p:extLst>
      <p:ext uri="{BB962C8B-B14F-4D97-AF65-F5344CB8AC3E}">
        <p14:creationId xmlns:p14="http://schemas.microsoft.com/office/powerpoint/2010/main" val="227835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3358-1FAD-704E-8F3D-7C3E0D44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7: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A58-7B5E-DB40-8467-A75B5D1E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List 2-3 professional references (get permission first!)</a:t>
            </a:r>
          </a:p>
          <a:p>
            <a:endParaRPr lang="en-US"/>
          </a:p>
          <a:p>
            <a:r>
              <a:rPr lang="en-US"/>
              <a:t>Include name, title, school/company/organization, email, and phone</a:t>
            </a:r>
          </a:p>
          <a:p>
            <a:endParaRPr lang="en-US"/>
          </a:p>
          <a:p>
            <a:r>
              <a:rPr lang="en-US"/>
              <a:t>If you have connections in a particular district, list them as references.</a:t>
            </a:r>
          </a:p>
        </p:txBody>
      </p:sp>
    </p:spTree>
    <p:extLst>
      <p:ext uri="{BB962C8B-B14F-4D97-AF65-F5344CB8AC3E}">
        <p14:creationId xmlns:p14="http://schemas.microsoft.com/office/powerpoint/2010/main" val="22296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D7CD8-1BCF-F14D-B2DA-33B24B3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-up of a teacher&amp;#39;s name&#10;&#10;Description automatically generated">
            <a:extLst>
              <a:ext uri="{FF2B5EF4-FFF2-40B4-BE49-F238E27FC236}">
                <a16:creationId xmlns:a16="http://schemas.microsoft.com/office/drawing/2014/main" id="{A044273D-34D8-FC9E-D616-75D04EAE8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43221"/>
            <a:ext cx="7729728" cy="2891629"/>
          </a:xfrm>
        </p:spPr>
      </p:pic>
    </p:spTree>
    <p:extLst>
      <p:ext uri="{BB962C8B-B14F-4D97-AF65-F5344CB8AC3E}">
        <p14:creationId xmlns:p14="http://schemas.microsoft.com/office/powerpoint/2010/main" val="189808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732E-3EC2-1506-486E-BBF2A1B5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BF2C-54D0-B2DD-D5B2-78CB89A4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Clean design</a:t>
            </a:r>
          </a:p>
          <a:p>
            <a:endParaRPr lang="en-US"/>
          </a:p>
          <a:p>
            <a:r>
              <a:rPr lang="en-US"/>
              <a:t>Two pages</a:t>
            </a:r>
          </a:p>
          <a:p>
            <a:endParaRPr lang="en-US"/>
          </a:p>
          <a:p>
            <a:r>
              <a:rPr lang="en-US"/>
              <a:t>Highlight most relevant experiences (focus on children, teaching, and other qualities important to the field – organization, efficiency, leadership)</a:t>
            </a:r>
          </a:p>
        </p:txBody>
      </p:sp>
    </p:spTree>
    <p:extLst>
      <p:ext uri="{BB962C8B-B14F-4D97-AF65-F5344CB8AC3E}">
        <p14:creationId xmlns:p14="http://schemas.microsoft.com/office/powerpoint/2010/main" val="238390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291D6-3600-4C46-A419-6523269C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Questions about resumes?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CB79EDAB-1236-3C47-AE98-DC5C4545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A45D-B034-2142-BDCF-F0416CB0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5391-BF15-884F-9B79-AFEF90F0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Sets you apart from other candidates</a:t>
            </a:r>
          </a:p>
          <a:p>
            <a:endParaRPr lang="en-US"/>
          </a:p>
          <a:p>
            <a:r>
              <a:rPr lang="en-US" dirty="0"/>
              <a:t>Serves as a writing sample </a:t>
            </a:r>
          </a:p>
          <a:p>
            <a:endParaRPr lang="en-US"/>
          </a:p>
          <a:p>
            <a:r>
              <a:rPr lang="en-US" dirty="0"/>
              <a:t>Highlights your strengths and passions</a:t>
            </a:r>
          </a:p>
          <a:p>
            <a:endParaRPr lang="en-US" dirty="0"/>
          </a:p>
          <a:p>
            <a:r>
              <a:rPr lang="en-US" dirty="0"/>
              <a:t>Why not AI?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C4F-2ABD-3447-AAC2-334A3B4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Heading/Greeting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3C23-5289-9349-91B1-DCD81A34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Letter should have same design elements as resume </a:t>
            </a:r>
          </a:p>
          <a:p>
            <a:endParaRPr lang="en-US"/>
          </a:p>
          <a:p>
            <a:r>
              <a:rPr lang="en-US"/>
              <a:t>Include your identifying information at the top (name, address, etc.)</a:t>
            </a:r>
          </a:p>
          <a:p>
            <a:endParaRPr lang="en-US"/>
          </a:p>
          <a:p>
            <a:r>
              <a:rPr lang="en-US"/>
              <a:t>“Dear School Administrator, “ is an appropriate start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9B7E-032F-A043-8BED-E0745178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51C2-5A58-394A-B1C5-1BC6D1DB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Say why you are writing this letter (“I am writing to apply for a student teaching placement in your district…”)</a:t>
            </a:r>
          </a:p>
          <a:p>
            <a:endParaRPr lang="en-US"/>
          </a:p>
          <a:p>
            <a:r>
              <a:rPr lang="en-US"/>
              <a:t>Hook the reader with a statement of purpose/passion</a:t>
            </a:r>
          </a:p>
          <a:p>
            <a:endParaRPr lang="en-US"/>
          </a:p>
          <a:p>
            <a:r>
              <a:rPr lang="en-US"/>
              <a:t>Tell why you feel you would be a good match for the district</a:t>
            </a:r>
          </a:p>
        </p:txBody>
      </p:sp>
    </p:spTree>
    <p:extLst>
      <p:ext uri="{BB962C8B-B14F-4D97-AF65-F5344CB8AC3E}">
        <p14:creationId xmlns:p14="http://schemas.microsoft.com/office/powerpoint/2010/main" val="347098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A172-D0F9-AA46-99F2-9E76CCE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668F-E04B-7945-A49A-3F331CED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Overview of the placement process </a:t>
            </a:r>
          </a:p>
          <a:p>
            <a:r>
              <a:rPr lang="en-US" dirty="0"/>
              <a:t>Student teaching vs. employment resumes/cover letters </a:t>
            </a:r>
          </a:p>
          <a:p>
            <a:r>
              <a:rPr lang="en-US" dirty="0"/>
              <a:t>Resumes</a:t>
            </a:r>
          </a:p>
          <a:p>
            <a:r>
              <a:rPr lang="en-US" dirty="0"/>
              <a:t>Cover letters </a:t>
            </a:r>
          </a:p>
          <a:p>
            <a:r>
              <a:rPr lang="en-US" dirty="0"/>
              <a:t>How to submit </a:t>
            </a:r>
          </a:p>
          <a:p>
            <a:r>
              <a:rPr lang="en-US" dirty="0"/>
              <a:t>Wrap-up/Questions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45D2C-79D1-7F49-ABA9-C590B78D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letter to a teacher&#10;&#10;Description automatically generated">
            <a:extLst>
              <a:ext uri="{FF2B5EF4-FFF2-40B4-BE49-F238E27FC236}">
                <a16:creationId xmlns:a16="http://schemas.microsoft.com/office/drawing/2014/main" id="{0297DD16-5E1D-7293-D3D9-316456E7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0" y="2495565"/>
            <a:ext cx="6096000" cy="2924098"/>
          </a:xfrm>
        </p:spPr>
      </p:pic>
    </p:spTree>
    <p:extLst>
      <p:ext uri="{BB962C8B-B14F-4D97-AF65-F5344CB8AC3E}">
        <p14:creationId xmlns:p14="http://schemas.microsoft.com/office/powerpoint/2010/main" val="91274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C29-9356-D54D-8774-2DE3C480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F347-39B4-B748-BD8D-45A2E6A7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Highlight your strengths and tell what you would bring to the position</a:t>
            </a:r>
          </a:p>
          <a:p>
            <a:endParaRPr lang="en-US"/>
          </a:p>
          <a:p>
            <a:r>
              <a:rPr lang="en-US"/>
              <a:t>If you speak a language other than English, MENTION IT!</a:t>
            </a:r>
          </a:p>
          <a:p>
            <a:endParaRPr lang="en-US"/>
          </a:p>
          <a:p>
            <a:r>
              <a:rPr lang="en-US"/>
              <a:t>Share personal examples of success in teaching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2B187-AAB1-894E-B636-B76ABACE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 up of a text&#10;&#10;Description automatically generated">
            <a:extLst>
              <a:ext uri="{FF2B5EF4-FFF2-40B4-BE49-F238E27FC236}">
                <a16:creationId xmlns:a16="http://schemas.microsoft.com/office/drawing/2014/main" id="{D1E7CAE5-F059-8A68-8521-C92551BE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711" y="2406647"/>
            <a:ext cx="6096000" cy="2040778"/>
          </a:xfrm>
        </p:spPr>
      </p:pic>
    </p:spTree>
    <p:extLst>
      <p:ext uri="{BB962C8B-B14F-4D97-AF65-F5344CB8AC3E}">
        <p14:creationId xmlns:p14="http://schemas.microsoft.com/office/powerpoint/2010/main" val="186147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ABA-27AC-B546-8E24-8CC5F2AA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9A46-A5E2-2B40-9258-E04BFEEA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Close with a sincere thank you to the reader for their time and consideration</a:t>
            </a:r>
          </a:p>
          <a:p>
            <a:endParaRPr lang="en-US"/>
          </a:p>
          <a:p>
            <a:r>
              <a:rPr lang="en-US"/>
              <a:t>Include your contact information again (optional) and a statement of your availability</a:t>
            </a:r>
          </a:p>
          <a:p>
            <a:endParaRPr lang="en-US"/>
          </a:p>
          <a:p>
            <a:r>
              <a:rPr lang="en-US"/>
              <a:t>End with a professional closing and your name</a:t>
            </a:r>
          </a:p>
        </p:txBody>
      </p:sp>
    </p:spTree>
    <p:extLst>
      <p:ext uri="{BB962C8B-B14F-4D97-AF65-F5344CB8AC3E}">
        <p14:creationId xmlns:p14="http://schemas.microsoft.com/office/powerpoint/2010/main" val="59564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F8D12-6345-C54D-8272-BBEC987B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D735CA7-E25C-0D3B-72A0-8C2EC5DC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758" y="1470452"/>
            <a:ext cx="6096000" cy="2555583"/>
          </a:xfrm>
        </p:spPr>
      </p:pic>
    </p:spTree>
    <p:extLst>
      <p:ext uri="{BB962C8B-B14F-4D97-AF65-F5344CB8AC3E}">
        <p14:creationId xmlns:p14="http://schemas.microsoft.com/office/powerpoint/2010/main" val="277197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B207-E660-4860-8735-87C827CF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Cover Letter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2D20-18E7-48FD-9947-30E64B5F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https://docs.google.com/document/d/1mi1Jvr41x6u1DdQm-T_TL2pK13DdYT1if6q23LVPUD0/edit?usp=sharing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 a group of 3, discuss problems with this cover letter.</a:t>
            </a:r>
          </a:p>
        </p:txBody>
      </p:sp>
    </p:spTree>
    <p:extLst>
      <p:ext uri="{BB962C8B-B14F-4D97-AF65-F5344CB8AC3E}">
        <p14:creationId xmlns:p14="http://schemas.microsoft.com/office/powerpoint/2010/main" val="46752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EF34-5E2E-074E-8EDE-11A35FB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/>
              <a:t>Questions about cover letters?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3085FCCD-3C5A-C041-BC33-C4B9094C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7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B5C4-02CA-2645-92FA-3CC3614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753A-B78F-5446-9290-213F643C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3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 u="sng" dirty="0"/>
              <a:t>PROOFREAD! </a:t>
            </a:r>
            <a:r>
              <a:rPr lang="en-US" sz="1200" dirty="0"/>
              <a:t>Have several friends/family proofread! </a:t>
            </a:r>
          </a:p>
          <a:p>
            <a:r>
              <a:rPr lang="en-US" sz="1200" dirty="0"/>
              <a:t>Combine resume and cover letter into one document or pdf</a:t>
            </a:r>
          </a:p>
          <a:p>
            <a:r>
              <a:rPr lang="en-US" sz="1200" dirty="0"/>
              <a:t>Follow the naming format for your program</a:t>
            </a:r>
          </a:p>
          <a:p>
            <a:pPr lvl="1"/>
            <a:r>
              <a:rPr lang="en-US" sz="1200"/>
              <a:t>Early Childhood: Last name, first name EC Stu teaching term CLR (example: Malony, Brian EC SP27 CLR)</a:t>
            </a:r>
          </a:p>
          <a:p>
            <a:pPr lvl="1"/>
            <a:r>
              <a:rPr lang="en-US" sz="1200"/>
              <a:t>Elementary: Last name, first name EL Stu teaching term CLR (example: Malony, Brian EL SP27 CLR)</a:t>
            </a:r>
          </a:p>
          <a:p>
            <a:pPr lvl="1"/>
            <a:r>
              <a:rPr lang="en-US" sz="1200"/>
              <a:t>Middle Grades: Last name, first name MG Stu teaching term CLR (example: Malony, Brian MG SP27 CLR)</a:t>
            </a:r>
          </a:p>
          <a:p>
            <a:pPr lvl="1"/>
            <a:r>
              <a:rPr lang="en-US" sz="1200" dirty="0"/>
              <a:t>Secondary: Last name, first name Content abbreviation (see below) Stu teaching term CLR Content Abbreviations: ENG – English, MAT – Math, BIO – Biology, CHE – Chemistry, PHY – Physics, EAR – Earth Science, SOC – Social </a:t>
            </a:r>
            <a:r>
              <a:rPr lang="en-US" sz="1200"/>
              <a:t>Studies (example: Malony, Brian ENG SP27 CLR)</a:t>
            </a:r>
          </a:p>
          <a:p>
            <a:pPr marL="228600" lvl="1" indent="0">
              <a:buNone/>
            </a:pPr>
            <a:endParaRPr lang="en-US" sz="1200"/>
          </a:p>
          <a:p>
            <a:pPr marL="228600" lvl="1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MAIL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SCE@education.Illinois.edu</a:t>
            </a:r>
            <a:r>
              <a:rPr lang="en-US" dirty="0">
                <a:highlight>
                  <a:srgbClr val="FFFF00"/>
                </a:highlight>
              </a:rPr>
              <a:t> by FRIDAY, DECEMBER 12, 2025</a:t>
            </a:r>
          </a:p>
        </p:txBody>
      </p:sp>
    </p:spTree>
    <p:extLst>
      <p:ext uri="{BB962C8B-B14F-4D97-AF65-F5344CB8AC3E}">
        <p14:creationId xmlns:p14="http://schemas.microsoft.com/office/powerpoint/2010/main" val="250329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0590-263D-4747-B5DF-EB10727F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435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Questions</a:t>
            </a:r>
            <a:endParaRPr lang="en-US"/>
          </a:p>
          <a:p>
            <a:r>
              <a:rPr lang="en-US" sz="1600"/>
              <a:t>Comments</a:t>
            </a:r>
            <a:endParaRPr lang="en-US"/>
          </a:p>
          <a:p>
            <a:r>
              <a:rPr lang="en-US" sz="1600"/>
              <a:t>Resources</a:t>
            </a:r>
            <a:endParaRPr lang="en-US"/>
          </a:p>
          <a:p>
            <a:pPr lvl="1"/>
            <a:r>
              <a:rPr lang="en-US"/>
              <a:t>University of Illinois Career Center: </a:t>
            </a:r>
            <a:r>
              <a:rPr lang="en-US">
                <a:hlinkClick r:id="rId2"/>
              </a:rPr>
              <a:t>https://www.careercenter.illinois.edu/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Resume templates and sample documents:</a:t>
            </a:r>
          </a:p>
          <a:p>
            <a:pPr lvl="2"/>
            <a:r>
              <a:rPr lang="en-US">
                <a:hlinkClick r:id="rId3"/>
              </a:rPr>
              <a:t>https://resumegenius.com/resume-templates/google-docs-resume-templates</a:t>
            </a:r>
            <a:endParaRPr lang="en-US"/>
          </a:p>
          <a:p>
            <a:pPr lvl="2"/>
            <a:r>
              <a:rPr lang="en-US">
                <a:hlinkClick r:id="rId4"/>
              </a:rPr>
              <a:t>https://docs.google.com/document/u/0/?ftv=1</a:t>
            </a:r>
            <a:endParaRPr lang="en-US"/>
          </a:p>
          <a:p>
            <a:pPr lvl="2"/>
            <a:r>
              <a:rPr lang="en-US">
                <a:hlinkClick r:id="rId5"/>
              </a:rPr>
              <a:t>https://sce.education.illinois.edu/current-candidates/career-resources</a:t>
            </a:r>
            <a:endParaRPr lang="en-US"/>
          </a:p>
          <a:p>
            <a:pPr lvl="2"/>
            <a:endParaRPr lang="en-US" sz="1200">
              <a:ea typeface="+mn-lt"/>
              <a:cs typeface="+mn-lt"/>
            </a:endParaRPr>
          </a:p>
          <a:p>
            <a:pPr lvl="2"/>
            <a:endParaRPr lang="en-US">
              <a:ea typeface="+mn-lt"/>
              <a:cs typeface="+mn-lt"/>
            </a:endParaRPr>
          </a:p>
          <a:p>
            <a:pPr marL="457200" lvl="2" indent="0" algn="ctr">
              <a:buNone/>
            </a:pPr>
            <a:r>
              <a:rPr lang="en-US"/>
              <a:t>THANK YOU, EVERYONE!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4B42E-DAFE-174B-AE36-C96B1D31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up!</a:t>
            </a:r>
          </a:p>
        </p:txBody>
      </p:sp>
    </p:spTree>
    <p:extLst>
      <p:ext uri="{BB962C8B-B14F-4D97-AF65-F5344CB8AC3E}">
        <p14:creationId xmlns:p14="http://schemas.microsoft.com/office/powerpoint/2010/main" val="329112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2892-0319-708A-32FD-469E5358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*Student teaching REMINDERS*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88E-EC45-95DE-66BC-A608AC78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must pass the content test prior to student teaching</a:t>
            </a:r>
          </a:p>
          <a:p>
            <a:r>
              <a:rPr lang="en-US" dirty="0"/>
              <a:t>Take the test over the summer between junior and senior year</a:t>
            </a:r>
          </a:p>
          <a:p>
            <a:r>
              <a:rPr lang="en-US" b="1" u="sng" dirty="0"/>
              <a:t>You will follow your assigned district's calendar</a:t>
            </a:r>
          </a:p>
          <a:p>
            <a:pPr lvl="1"/>
            <a:r>
              <a:rPr lang="en-US" dirty="0">
                <a:ea typeface="+mn-lt"/>
                <a:cs typeface="+mn-lt"/>
              </a:rPr>
              <a:t>Start January 4, 2027</a:t>
            </a:r>
          </a:p>
          <a:p>
            <a:pPr lvl="1"/>
            <a:r>
              <a:rPr lang="en-US" dirty="0">
                <a:ea typeface="+mn-lt"/>
                <a:cs typeface="+mn-lt"/>
              </a:rPr>
              <a:t>Spring break may not be the same as UIUC</a:t>
            </a:r>
            <a:endParaRPr lang="en-US" dirty="0"/>
          </a:p>
          <a:p>
            <a:r>
              <a:rPr lang="en-US" dirty="0"/>
              <a:t>Travel is often required for student teaching and early field placements</a:t>
            </a:r>
          </a:p>
          <a:p>
            <a:pPr lvl="1"/>
            <a:r>
              <a:rPr lang="en-US" dirty="0"/>
              <a:t>Carpooling</a:t>
            </a:r>
          </a:p>
          <a:p>
            <a:pPr lvl="1"/>
            <a:r>
              <a:rPr lang="en-US" dirty="0"/>
              <a:t>Northern – close(</a:t>
            </a:r>
            <a:r>
              <a:rPr lang="en-US" dirty="0" err="1"/>
              <a:t>ish</a:t>
            </a:r>
            <a:r>
              <a:rPr lang="en-US" dirty="0"/>
              <a:t>) to home!</a:t>
            </a:r>
          </a:p>
          <a:p>
            <a:pPr marL="228600" lvl="1" indent="0">
              <a:buNone/>
            </a:pPr>
            <a:endParaRPr lang="en-US"/>
          </a:p>
          <a:p>
            <a:pPr marL="2286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EAA-C9BA-AD41-89B6-ABEBF648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7CE0-0D4C-624E-9F47-9441F91C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200" dirty="0"/>
              <a:t>Timeline </a:t>
            </a:r>
          </a:p>
          <a:p>
            <a:r>
              <a:rPr lang="en-US" sz="1200" dirty="0"/>
              <a:t>Purpose of resumes and cover letters for student teaching</a:t>
            </a:r>
          </a:p>
          <a:p>
            <a:r>
              <a:rPr lang="en-US" sz="1200" dirty="0"/>
              <a:t>Northern placements </a:t>
            </a:r>
          </a:p>
          <a:p>
            <a:pPr lvl="1"/>
            <a:r>
              <a:rPr lang="en-US" sz="1200" dirty="0"/>
              <a:t>IMPORTANT TO KNOW: Each district handles their placements differently. Some do interviews, some let students know they've been placed before SCE makes an official announcement, some ask you to do a background check way in advance of student teaching, etc. Don't compare your placement situation with others. Trust that we will take care of you! </a:t>
            </a:r>
          </a:p>
          <a:p>
            <a:r>
              <a:rPr lang="en-US" sz="1200" dirty="0"/>
              <a:t>Local placements</a:t>
            </a:r>
          </a:p>
          <a:p>
            <a:r>
              <a:rPr lang="en-US" sz="1200" dirty="0"/>
              <a:t>You submit documents to us. We send the documents to our partner districts on your behalf. </a:t>
            </a:r>
          </a:p>
          <a:p>
            <a:r>
              <a:rPr lang="en-US" sz="1200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80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75F5-FE03-1441-8C17-6A14A64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difference between Student teaching and Employment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FD07-3643-324E-A9F0-A4FD01AB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Student teaching documents:</a:t>
            </a:r>
          </a:p>
          <a:p>
            <a:pPr marL="0" indent="0">
              <a:buNone/>
            </a:pPr>
            <a:r>
              <a:rPr lang="en-US"/>
              <a:t>	•are general</a:t>
            </a:r>
          </a:p>
          <a:p>
            <a:pPr marL="0" indent="0">
              <a:buNone/>
            </a:pPr>
            <a:r>
              <a:rPr lang="en-US"/>
              <a:t>	•do not mention specific districts or schools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Employment documents:</a:t>
            </a:r>
          </a:p>
          <a:p>
            <a:pPr marL="0" indent="0">
              <a:buNone/>
            </a:pPr>
            <a:r>
              <a:rPr lang="en-US"/>
              <a:t>	•are highly specific</a:t>
            </a:r>
          </a:p>
          <a:p>
            <a:pPr marL="0" indent="0">
              <a:buNone/>
            </a:pPr>
            <a:r>
              <a:rPr lang="en-US"/>
              <a:t>	•are tailored to certain schools and administrators for whom you wish 	to work</a:t>
            </a:r>
          </a:p>
          <a:p>
            <a:pPr lvl="1"/>
            <a:endParaRPr lang="en-US"/>
          </a:p>
          <a:p>
            <a:pPr marL="2286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9F44-2D41-6344-A25C-F57E1EF6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09F3-FA4E-B84C-88B8-97394355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Use clean design – lots of white space, one font, no clip art</a:t>
            </a:r>
          </a:p>
          <a:p>
            <a:endParaRPr lang="en-US"/>
          </a:p>
          <a:p>
            <a:r>
              <a:rPr lang="en-US"/>
              <a:t>Have SEVERAL people proofread your resume! You are representing not only yourself, but also the College of Education with this document</a:t>
            </a:r>
          </a:p>
          <a:p>
            <a:endParaRPr lang="en-US"/>
          </a:p>
          <a:p>
            <a:r>
              <a:rPr lang="en-US"/>
              <a:t>Use action verbs to start your bullet points (see list)</a:t>
            </a:r>
          </a:p>
          <a:p>
            <a:endParaRPr lang="en-US"/>
          </a:p>
          <a:p>
            <a:r>
              <a:rPr lang="en-US"/>
              <a:t>There are lots of templates and other online resources to inspire you</a:t>
            </a:r>
          </a:p>
          <a:p>
            <a:pPr lvl="1"/>
            <a:r>
              <a:rPr lang="en-US"/>
              <a:t>Try the template gallery on google docs!</a:t>
            </a:r>
          </a:p>
        </p:txBody>
      </p:sp>
    </p:spTree>
    <p:extLst>
      <p:ext uri="{BB962C8B-B14F-4D97-AF65-F5344CB8AC3E}">
        <p14:creationId xmlns:p14="http://schemas.microsoft.com/office/powerpoint/2010/main" val="2127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1FB243-7683-5248-95CB-E325E07D3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929" y="1690175"/>
            <a:ext cx="9936142" cy="347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49D55-A5B6-864B-98BF-56959AEFF1E2}"/>
              </a:ext>
            </a:extLst>
          </p:cNvPr>
          <p:cNvSpPr/>
          <p:nvPr/>
        </p:nvSpPr>
        <p:spPr>
          <a:xfrm>
            <a:off x="2774225" y="3244335"/>
            <a:ext cx="8208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r>
              <a:rPr lang="en-US"/>
              <a:t>		</a:t>
            </a:r>
            <a:r>
              <a:rPr lang="en-US" sz="900"/>
              <a:t> https://</a:t>
            </a:r>
            <a:r>
              <a:rPr lang="en-US" sz="900" err="1"/>
              <a:t>careers.uiowa.edu</a:t>
            </a:r>
            <a:r>
              <a:rPr lang="en-US" sz="900"/>
              <a:t>/power-verbs-education-resumes</a:t>
            </a:r>
          </a:p>
        </p:txBody>
      </p:sp>
    </p:spTree>
    <p:extLst>
      <p:ext uri="{BB962C8B-B14F-4D97-AF65-F5344CB8AC3E}">
        <p14:creationId xmlns:p14="http://schemas.microsoft.com/office/powerpoint/2010/main" val="219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55FC-43B7-F84B-A5C0-E2F64245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842-0DCD-0D4B-970A-F9E36B4A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A chronological (most recent comes first!) list of educational credentials and employment experiences that are applicable to the job you are seeking.</a:t>
            </a:r>
          </a:p>
          <a:p>
            <a:endParaRPr lang="en-US"/>
          </a:p>
          <a:p>
            <a:r>
              <a:rPr lang="en-US" dirty="0"/>
              <a:t>Education resumes can be two pages.</a:t>
            </a:r>
          </a:p>
          <a:p>
            <a:endParaRPr lang="en-US"/>
          </a:p>
          <a:p>
            <a:r>
              <a:rPr lang="en-US" dirty="0"/>
              <a:t>Objective is optional.</a:t>
            </a:r>
          </a:p>
          <a:p>
            <a:endParaRPr lang="en-US"/>
          </a:p>
          <a:p>
            <a:r>
              <a:rPr lang="en-US" dirty="0"/>
              <a:t>GPA is optional.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https://sce.education.illinois.edu/current-candidates/career-resources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3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Parcel</vt:lpstr>
      <vt:lpstr>Student  teaching  Resume  and cover  letter  workshop</vt:lpstr>
      <vt:lpstr>Introductions</vt:lpstr>
      <vt:lpstr>agenda</vt:lpstr>
      <vt:lpstr>*Student teaching REMINDERS*</vt:lpstr>
      <vt:lpstr>The Process</vt:lpstr>
      <vt:lpstr>The difference between Student teaching and Employment documents</vt:lpstr>
      <vt:lpstr>General guidelines</vt:lpstr>
      <vt:lpstr>PowerPoint Presentation</vt:lpstr>
      <vt:lpstr>resumes</vt:lpstr>
      <vt:lpstr>headings</vt:lpstr>
      <vt:lpstr>Heading 1: personal information</vt:lpstr>
      <vt:lpstr>example</vt:lpstr>
      <vt:lpstr>Heading 2: education</vt:lpstr>
      <vt:lpstr>example</vt:lpstr>
      <vt:lpstr>Heading 3: Related Educational experience</vt:lpstr>
      <vt:lpstr>example</vt:lpstr>
      <vt:lpstr>Heading 4: Work experience</vt:lpstr>
      <vt:lpstr>example</vt:lpstr>
      <vt:lpstr>Heading 5: campus involvement</vt:lpstr>
      <vt:lpstr>example</vt:lpstr>
      <vt:lpstr>Heading 6: Honors</vt:lpstr>
      <vt:lpstr>Example</vt:lpstr>
      <vt:lpstr>Heading 7: references</vt:lpstr>
      <vt:lpstr>example</vt:lpstr>
      <vt:lpstr>Summary</vt:lpstr>
      <vt:lpstr>Questions about resumes?</vt:lpstr>
      <vt:lpstr>Cover letters</vt:lpstr>
      <vt:lpstr>Heading/Greeting</vt:lpstr>
      <vt:lpstr>Paragraph 1</vt:lpstr>
      <vt:lpstr>example</vt:lpstr>
      <vt:lpstr>Paragraph 2</vt:lpstr>
      <vt:lpstr>example</vt:lpstr>
      <vt:lpstr>Paragraph 3</vt:lpstr>
      <vt:lpstr>example</vt:lpstr>
      <vt:lpstr>Cover Letter Activity</vt:lpstr>
      <vt:lpstr>Questions about cover letters?</vt:lpstr>
      <vt:lpstr>How to submit</vt:lpstr>
      <vt:lpstr>Wrap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 teaching  Resume  and cover  letter  workshop</dc:title>
  <dc:creator>Talbott, Susan J</dc:creator>
  <cp:revision>29</cp:revision>
  <dcterms:created xsi:type="dcterms:W3CDTF">2020-10-14T17:47:13Z</dcterms:created>
  <dcterms:modified xsi:type="dcterms:W3CDTF">2025-10-08T22:18:05Z</dcterms:modified>
</cp:coreProperties>
</file>