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9" r:id="rId3"/>
    <p:sldId id="290" r:id="rId4"/>
    <p:sldId id="263" r:id="rId5"/>
    <p:sldId id="264" r:id="rId6"/>
    <p:sldId id="261" r:id="rId7"/>
    <p:sldId id="277" r:id="rId8"/>
    <p:sldId id="291" r:id="rId9"/>
    <p:sldId id="278" r:id="rId10"/>
    <p:sldId id="286" r:id="rId11"/>
    <p:sldId id="279" r:id="rId12"/>
    <p:sldId id="281" r:id="rId13"/>
    <p:sldId id="282" r:id="rId14"/>
    <p:sldId id="284" r:id="rId15"/>
    <p:sldId id="287" r:id="rId16"/>
    <p:sldId id="2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92"/>
    <p:restoredTop sz="96654"/>
  </p:normalViewPr>
  <p:slideViewPr>
    <p:cSldViewPr snapToGrid="0" snapToObjects="1">
      <p:cViewPr varScale="1">
        <p:scale>
          <a:sx n="127" d="100"/>
          <a:sy n="127" d="100"/>
        </p:scale>
        <p:origin x="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2144-8746-2A49-9AF0-39BBDB9CA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E9C154-CFBD-0D42-A237-1C93320FA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E1100-2AF5-A446-8630-902A95CF9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71077-A24A-F240-ADB4-173F7B24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1AB17-EAA3-7344-B78C-32624F23D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69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D5EB-07C7-594C-9853-D428773AD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85D97-64A0-CC43-B5C0-B2DD90686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3D8FB-46F9-BD4B-AE61-A4BF034F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FAD29-349B-3C42-BED9-3DCCA6CD7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912E3-A634-444C-AA6A-B4588117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3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9C2909-7C6E-0A43-A548-659CF8A4D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1FD36-B21E-B442-B50B-EB06EF972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9A8B9-AC8A-6047-A2EE-67C9ED7D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B1350-EDAB-CF47-861B-4C3021E9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8DD9D-978B-054D-BC34-1FC04C2E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45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2-Column Subhead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0227" y="578197"/>
            <a:ext cx="10711548" cy="100567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343D-D49C-E03B-6102-647B7FCC1D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0227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FF5B13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C84890-B5B2-5366-3015-386AC5FD3B5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40227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1FEED3-1C0D-49E9-5935-A013B95C5DB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95359" y="2135164"/>
            <a:ext cx="5056416" cy="82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0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131429-2921-FC6D-1C35-F6993777B2B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395359" y="3016907"/>
            <a:ext cx="5056416" cy="2322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 b="0" i="0">
                <a:solidFill>
                  <a:srgbClr val="0E1744"/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rgbClr val="FF5B13"/>
                </a:solidFill>
              </a:defRPr>
            </a:lvl2pPr>
            <a:lvl3pPr>
              <a:defRPr>
                <a:solidFill>
                  <a:srgbClr val="FF5B13"/>
                </a:solidFill>
              </a:defRPr>
            </a:lvl3pPr>
            <a:lvl4pPr>
              <a:defRPr>
                <a:solidFill>
                  <a:srgbClr val="FF5B13"/>
                </a:solidFill>
              </a:defRPr>
            </a:lvl4pPr>
            <a:lvl5pPr>
              <a:defRPr>
                <a:solidFill>
                  <a:srgbClr val="FF5B1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78E479-D270-C7A4-CB93-DD013E4EC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chemeClr val="bg1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 dirty="0"/>
              <a:t>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830571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Clou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2A501D-C5BB-93D0-7163-57BB94829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932" y="2353021"/>
            <a:ext cx="10515600" cy="100567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000">
                <a:solidFill>
                  <a:srgbClr val="0E1744"/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270207-2988-5B2A-E989-C05DA57F5A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0932" y="3521985"/>
            <a:ext cx="10515600" cy="1910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E1744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F364902-B38A-E268-9A38-47B58D5EF3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4911" y="6321124"/>
            <a:ext cx="4991746" cy="354416"/>
          </a:xfrm>
          <a:prstGeom prst="rect">
            <a:avLst/>
          </a:prstGeom>
        </p:spPr>
        <p:txBody>
          <a:bodyPr/>
          <a:lstStyle>
            <a:lvl1pPr algn="r">
              <a:defRPr sz="1600" b="1" i="0">
                <a:solidFill>
                  <a:srgbClr val="0E1744"/>
                </a:solidFill>
                <a:latin typeface="Source Sans Pro Semibold" panose="020B0503030403020204" pitchFamily="34" charset="0"/>
              </a:defRPr>
            </a:lvl1pPr>
          </a:lstStyle>
          <a:p>
            <a:r>
              <a:rPr lang="en-US"/>
              <a:t>DEPARTMENT/UNIT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74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52C9-5EFE-F049-B510-4830667E9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B14CF-A319-174B-AF9F-B7C30BA30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23946-25E7-5F41-AA26-F8AA5AD9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CEAF5-D6A4-8D42-A035-FAD93660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3D7E5-C245-BE4D-92DA-80211842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6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8E8F-9B6A-144B-85B8-D347CD32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B9452-7528-7943-A554-A7091EDDD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BBDCF-138C-154C-ABFF-DE2410DE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C5007-E402-0F47-AF69-E4F79BA2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06F4A-B057-5E47-9319-6AF046AAA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2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0EDB-DC59-A14D-A038-88B6A2380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67397-493B-2141-8C38-13E949A50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FD157-B0CF-1040-9FE9-6C318AA949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07AB7-4832-5A48-9B37-A9926F9A4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6010A-3BAD-4647-8B84-4A88DC13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824F8-1882-0341-AB6E-C619EF0C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1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95EA-8CBD-344E-B924-FD822775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93500-C0E2-CF45-A9B9-547A12C9C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68F76-10F3-3349-8ED6-49B1CA8BF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49FC1-D728-5C40-A8BA-0B0636F56D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EDC375-4793-E044-850C-0920B1A5D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DCFA9A-B343-5F4C-9EE1-6DDD647C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1FC7E-F927-3E4D-BCC7-56DAE30C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36321E-A4D7-814A-9DA4-E83E76C80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2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7D65-8CF8-3741-AFF5-65A51839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EAE34-6157-C543-9D16-95BE0D58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FC209-67A0-B940-94BC-0773DA83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BD2DC-AFAB-E646-8E8B-5F551309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00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7166E-A141-534A-AF44-B771E5307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6347E0-9224-904B-8337-617FDD5D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C7FFF-15F0-3A4A-9CC3-AEC7B079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0B498-A73A-3C41-A544-EEFE5680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F2129-0897-E34F-AA5A-F06B9C11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BAA45-A5C0-1C45-8729-76D472E8D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8B26B-543D-A749-9951-8F6D6914D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89391-7170-8447-9D38-96C41471E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34E14-3086-964B-A7E7-C9DAC41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24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CD60-F32C-154F-83F2-6AC980595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C60A5A-62A4-6E41-9BF6-716DA8ADA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34BA3-6F93-C941-B3DD-618B692D4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27188-C242-1244-84D7-0AC3CFD61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B276A-52C6-3B47-82EE-B45C5B14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EC574-DFDB-5647-9D6B-4CE58970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0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D53F5-06D5-9F47-B7CD-F97BEC17E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50F9C-A318-174D-8AE2-D10F62B74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08F37-A355-1C49-B46B-150A27DE3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A3447-E860-6247-BD69-1F6F2FCEBD57}" type="datetimeFigureOut">
              <a:rPr lang="en-US" smtClean="0"/>
              <a:t>8/25/25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0FBF8-1643-8D46-89FA-F9A5FDC12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CC88B-C81E-BF49-8DCB-849187E96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6240-B648-A445-AEC8-0753F7BC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7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te.illinois.edu/cote-portal-acces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e.education.illinois.edu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207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PROFESSIONAL BEHAVIOR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If you need to be absent, please let your cooperating teacher know right away. 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Missed hours can be made up during finals week.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Show up when you are supposed to show up and make up all your absences and you will have enough hours.</a:t>
            </a:r>
          </a:p>
          <a:p>
            <a:pPr algn="l"/>
            <a:endParaRPr lang="en-US" dirty="0">
              <a:latin typeface="Avenir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I am in communication with cooperating teachers and often work to develop support plans for candidates who are struggling to meet expectations. </a:t>
            </a:r>
          </a:p>
        </p:txBody>
      </p:sp>
    </p:spTree>
    <p:extLst>
      <p:ext uri="{BB962C8B-B14F-4D97-AF65-F5344CB8AC3E}">
        <p14:creationId xmlns:p14="http://schemas.microsoft.com/office/powerpoint/2010/main" val="966836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207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THE PORTAL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" charset="0"/>
                <a:ea typeface="Avenir" charset="0"/>
                <a:cs typeface="Avenir" charset="0"/>
                <a:hlinkClick r:id="rId3"/>
              </a:rPr>
              <a:t>https://cote.illinois.edu/cote-portal-access</a:t>
            </a:r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Trainings</a:t>
            </a: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Hours</a:t>
            </a: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ESL/bilingual hours: ASK: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Does this school have an ESL program?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Do you have ESL students in your class?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Is there an ESL teacher in the building?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Would it be possible for me to meet this person?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Your coop or the ESL teacher will write you a letter at the end of the semester to verify your hours working with ESL students and using ESL strategies. You will submit this to </a:t>
            </a:r>
            <a:r>
              <a:rPr lang="en-US" dirty="0" err="1">
                <a:latin typeface="Avenir" charset="0"/>
                <a:ea typeface="Avenir" charset="0"/>
                <a:cs typeface="Avenir" charset="0"/>
              </a:rPr>
              <a:t>CoTE</a:t>
            </a:r>
            <a:r>
              <a:rPr lang="en-US" dirty="0">
                <a:latin typeface="Avenir" charset="0"/>
                <a:ea typeface="Avenir" charset="0"/>
                <a:cs typeface="Avenir" charset="0"/>
              </a:rPr>
              <a:t> for approval.</a:t>
            </a:r>
          </a:p>
        </p:txBody>
      </p:sp>
    </p:spTree>
    <p:extLst>
      <p:ext uri="{BB962C8B-B14F-4D97-AF65-F5344CB8AC3E}">
        <p14:creationId xmlns:p14="http://schemas.microsoft.com/office/powerpoint/2010/main" val="3938727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207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THE WEBSITE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" charset="0"/>
                <a:ea typeface="Avenir" charset="0"/>
                <a:cs typeface="Avenir" charset="0"/>
                <a:hlinkClick r:id="rId3"/>
              </a:rPr>
              <a:t>https://sce.education.illinois.edu/</a:t>
            </a:r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Forms</a:t>
            </a: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Presentations</a:t>
            </a: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Professional Behavior Checklist</a:t>
            </a:r>
          </a:p>
        </p:txBody>
      </p:sp>
    </p:spTree>
    <p:extLst>
      <p:ext uri="{BB962C8B-B14F-4D97-AF65-F5344CB8AC3E}">
        <p14:creationId xmlns:p14="http://schemas.microsoft.com/office/powerpoint/2010/main" val="976107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9781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EXPECTATIONS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Present yourself in a positive and professional manner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Show up on time, plan to introduce yourself to your students, and be an active participant in the classroom. Don’t spend your time sitting in the back! That’s boring!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/>
                <a:ea typeface="Avenir" charset="0"/>
                <a:cs typeface="Avenir" charset="0"/>
              </a:rPr>
              <a:t>Communicate with your coop about assignments/observations in a timely manner, especially if you are in an intervention setting. </a:t>
            </a:r>
          </a:p>
          <a:p>
            <a:pPr marL="342900" indent="-342900" algn="l">
              <a:buChar char="•"/>
            </a:pPr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marL="342900" indent="-342900" algn="l">
              <a:buChar char="•"/>
            </a:pPr>
            <a:r>
              <a:rPr lang="en-US" dirty="0">
                <a:latin typeface="Avenir"/>
                <a:ea typeface="Avenir" charset="0"/>
                <a:cs typeface="Avenir" charset="0"/>
              </a:rPr>
              <a:t>CI 405 requirements </a:t>
            </a:r>
            <a:r>
              <a:rPr lang="en-US">
                <a:latin typeface="Avenir"/>
                <a:ea typeface="Avenir" charset="0"/>
                <a:cs typeface="Avenir" charset="0"/>
              </a:rPr>
              <a:t>– placement is part of the deal</a:t>
            </a:r>
          </a:p>
          <a:p>
            <a:pPr marL="342900" indent="-342900" algn="l">
              <a:buChar char="•"/>
            </a:pPr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If you need to be absent, let your coop know and make a plan to make up the hours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Ask questions! Have fun! Learn a lot!</a:t>
            </a:r>
          </a:p>
        </p:txBody>
      </p:sp>
    </p:spTree>
    <p:extLst>
      <p:ext uri="{BB962C8B-B14F-4D97-AF65-F5344CB8AC3E}">
        <p14:creationId xmlns:p14="http://schemas.microsoft.com/office/powerpoint/2010/main" val="243448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9781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QUESTIONS?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USE YOUR RESOURCES!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venir" charset="0"/>
                <a:ea typeface="Avenir" charset="0"/>
                <a:cs typeface="Avenir" charset="0"/>
              </a:rPr>
              <a:t>I am your placement person, so email me or stop by if you need anything!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Avenir" charset="0"/>
              <a:ea typeface="Avenir" charset="0"/>
              <a:cs typeface="Aveni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93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EA60738-1C52-2EDA-2DD9-49A89EA9D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57200"/>
            <a:ext cx="7620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92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971237"/>
          </a:xfrm>
        </p:spPr>
      </p:pic>
    </p:spTree>
    <p:extLst>
      <p:ext uri="{BB962C8B-B14F-4D97-AF65-F5344CB8AC3E}">
        <p14:creationId xmlns:p14="http://schemas.microsoft.com/office/powerpoint/2010/main" val="1550029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99" y="80963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/>
                <a:ea typeface="Avenir Next" charset="0"/>
                <a:cs typeface="Avenir Next" charset="0"/>
              </a:rPr>
              <a:t>WELCOME!</a:t>
            </a:r>
            <a:endParaRPr lang="en-US" sz="40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91228FE1-4EDB-02B4-A005-276B7180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465" y="2089653"/>
            <a:ext cx="8001602" cy="365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27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99" y="80963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/>
                <a:ea typeface="Avenir Next" charset="0"/>
                <a:cs typeface="Avenir Next" charset="0"/>
              </a:rPr>
              <a:t>Introduction</a:t>
            </a:r>
            <a:endParaRPr lang="en-US" sz="4000" b="1" dirty="0">
              <a:solidFill>
                <a:schemeClr val="bg1"/>
              </a:solidFill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School and Community Experiences (SCE)</a:t>
            </a: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120 Education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Dr. Cara Gutzmer, Director</a:t>
            </a: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Sue Talbott, Clinical Experiences Specialist</a:t>
            </a: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Danielle </a:t>
            </a:r>
            <a:r>
              <a:rPr lang="en-US" dirty="0" err="1">
                <a:latin typeface="Avenir"/>
                <a:ea typeface="Avenir" charset="0"/>
                <a:cs typeface="Avenir" charset="0"/>
              </a:rPr>
              <a:t>Galardy</a:t>
            </a:r>
            <a:r>
              <a:rPr lang="en-US" dirty="0">
                <a:latin typeface="Avenir"/>
                <a:ea typeface="Avenir" charset="0"/>
                <a:cs typeface="Avenir" charset="0"/>
              </a:rPr>
              <a:t>, Office Manager</a:t>
            </a:r>
          </a:p>
        </p:txBody>
      </p:sp>
    </p:spTree>
    <p:extLst>
      <p:ext uri="{BB962C8B-B14F-4D97-AF65-F5344CB8AC3E}">
        <p14:creationId xmlns:p14="http://schemas.microsoft.com/office/powerpoint/2010/main" val="315141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545D1-1B84-3BAD-E65C-E53275587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bit about me….Sue Talbott</a:t>
            </a:r>
            <a:br>
              <a:rPr lang="en-US" dirty="0"/>
            </a:br>
            <a:r>
              <a:rPr lang="en-US" sz="1600" dirty="0"/>
              <a:t>(Call me Sue, please)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89ED84-4C2F-9D4D-565B-207275263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Professional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28030-B10E-A1F6-5A3F-A82B80F7358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dirty="0"/>
              <a:t>UIUC Alum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dirty="0"/>
              <a:t>Bachelor of Arts in American Studies</a:t>
            </a:r>
          </a:p>
          <a:p>
            <a:r>
              <a:rPr lang="en-US" dirty="0"/>
              <a:t>Master of Education in Special Education</a:t>
            </a:r>
          </a:p>
          <a:p>
            <a:r>
              <a:rPr lang="en-US" dirty="0">
                <a:latin typeface="Source Sans Pro"/>
                <a:ea typeface="Source Sans Pro"/>
              </a:rPr>
              <a:t>Licensed in elementary ed, special ed</a:t>
            </a:r>
          </a:p>
          <a:p>
            <a:r>
              <a:rPr lang="en-US" dirty="0"/>
              <a:t>Teacher</a:t>
            </a:r>
          </a:p>
          <a:p>
            <a:r>
              <a:rPr lang="en-US" dirty="0"/>
              <a:t>Clinical supervisor</a:t>
            </a:r>
          </a:p>
          <a:p>
            <a:r>
              <a:rPr lang="en-US" dirty="0"/>
              <a:t>Higher Ed administration</a:t>
            </a:r>
          </a:p>
          <a:p>
            <a:r>
              <a:rPr lang="en-US" dirty="0"/>
              <a:t>Special interest in trauma-informed practices, teacher wellness,  literacy instruction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419154-F9B9-6098-3FE1-5F0B71C29F9E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5B13"/>
                </a:solidFill>
              </a:rPr>
              <a:t>Personal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E4930F-4A37-FBB3-6766-518AFBC84467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/>
              <a:t>Hometown: Barrington, IL</a:t>
            </a:r>
          </a:p>
          <a:p>
            <a:r>
              <a:rPr lang="en-US" dirty="0"/>
              <a:t>Current home: Champaign</a:t>
            </a:r>
          </a:p>
          <a:p>
            <a:r>
              <a:rPr lang="en-US" dirty="0"/>
              <a:t>Family of 5, plus a dog, two cats, and a bearded dragon</a:t>
            </a:r>
          </a:p>
          <a:p>
            <a:r>
              <a:rPr lang="en-US" dirty="0"/>
              <a:t>I love: traveling, cooking, and being outside</a:t>
            </a:r>
          </a:p>
          <a:p>
            <a:r>
              <a:rPr lang="en-US" dirty="0"/>
              <a:t>I hate: surprises (seriously)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3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7D6AD-0A4A-AD48-EE75-C8FD25BF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PETS are the BEST!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(let’s try a turn and talk)</a:t>
            </a:r>
          </a:p>
        </p:txBody>
      </p:sp>
      <p:pic>
        <p:nvPicPr>
          <p:cNvPr id="11" name="Picture 10" descr="A lizard in a metal container&#10;&#10;Description automatically generated">
            <a:extLst>
              <a:ext uri="{FF2B5EF4-FFF2-40B4-BE49-F238E27FC236}">
                <a16:creationId xmlns:a16="http://schemas.microsoft.com/office/drawing/2014/main" id="{E4F77C1B-74AD-B28C-8055-CEE0F084C0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14" r="1319" b="-1"/>
          <a:stretch/>
        </p:blipFill>
        <p:spPr>
          <a:xfrm>
            <a:off x="184558" y="2962911"/>
            <a:ext cx="2255462" cy="3155238"/>
          </a:xfrm>
          <a:prstGeom prst="rect">
            <a:avLst/>
          </a:prstGeom>
        </p:spPr>
      </p:pic>
      <p:pic>
        <p:nvPicPr>
          <p:cNvPr id="7" name="Picture 6" descr="A cat sitting looking at the camera&#10;&#10;Description automatically generated">
            <a:extLst>
              <a:ext uri="{FF2B5EF4-FFF2-40B4-BE49-F238E27FC236}">
                <a16:creationId xmlns:a16="http://schemas.microsoft.com/office/drawing/2014/main" id="{50D6BACF-9623-6402-DE88-FE4E69EE28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60" r="14256" b="-1"/>
          <a:stretch/>
        </p:blipFill>
        <p:spPr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13" name="Picture 12" descr="A hand holding a popsicle in front of a dog&#10;&#10;Description automatically generated">
            <a:extLst>
              <a:ext uri="{FF2B5EF4-FFF2-40B4-BE49-F238E27FC236}">
                <a16:creationId xmlns:a16="http://schemas.microsoft.com/office/drawing/2014/main" id="{1426AE3D-4D48-CDC8-736C-0D405A19AB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354" r="1" b="11859"/>
          <a:stretch/>
        </p:blipFill>
        <p:spPr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21" name="Content Placeholder 20" descr="A group of cats sitting on a couch&#10;&#10;Description automatically generated">
            <a:extLst>
              <a:ext uri="{FF2B5EF4-FFF2-40B4-BE49-F238E27FC236}">
                <a16:creationId xmlns:a16="http://schemas.microsoft.com/office/drawing/2014/main" id="{F8200DDB-B54B-F96D-AA3E-60A76B7D9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27005" r="1511" b="-1"/>
          <a:stretch/>
        </p:blipFill>
        <p:spPr>
          <a:xfrm>
            <a:off x="7357971" y="2962911"/>
            <a:ext cx="2255462" cy="3155238"/>
          </a:xfrm>
          <a:prstGeom prst="rect">
            <a:avLst/>
          </a:prstGeom>
        </p:spPr>
      </p:pic>
      <p:pic>
        <p:nvPicPr>
          <p:cNvPr id="19" name="Picture 18" descr="A cat yawning in a window&#10;&#10;Description automatically generated">
            <a:extLst>
              <a:ext uri="{FF2B5EF4-FFF2-40B4-BE49-F238E27FC236}">
                <a16:creationId xmlns:a16="http://schemas.microsoft.com/office/drawing/2014/main" id="{0C6D57BC-857B-C1D8-BADA-8E7A2ECDE4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89" r="5" b="22522"/>
          <a:stretch/>
        </p:blipFill>
        <p:spPr>
          <a:xfrm>
            <a:off x="9749109" y="2962911"/>
            <a:ext cx="2255462" cy="315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0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50" y="261833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AGENDA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The Placement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Professional Behavior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The Portal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The Website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Expectations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Questions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88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207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THE PLACEMENT</a:t>
            </a:r>
          </a:p>
          <a:p>
            <a:r>
              <a:rPr lang="en-US" sz="4000" b="1" dirty="0">
                <a:solidFill>
                  <a:schemeClr val="bg1"/>
                </a:solidFill>
                <a:latin typeface="Avenir Next"/>
                <a:ea typeface="Avenir Next" charset="0"/>
                <a:cs typeface="Avenir Next" charset="0"/>
              </a:rPr>
              <a:t>WELCOME TO THE PES!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Three hours per week – all semester long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Week 2 – Week 15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No placement during Fall Break or finals week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Wide range of locations and types of schools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Cooperating teachers (coops) host 2-3 candidates</a:t>
            </a:r>
          </a:p>
        </p:txBody>
      </p:sp>
    </p:spTree>
    <p:extLst>
      <p:ext uri="{BB962C8B-B14F-4D97-AF65-F5344CB8AC3E}">
        <p14:creationId xmlns:p14="http://schemas.microsoft.com/office/powerpoint/2010/main" val="68812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0133-A0E4-00CA-D9D3-C47957C4F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243B-35D9-AEEE-25BC-A60A325B1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698552-E061-FA03-51BE-7579EDDCE5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0449"/>
            <a:ext cx="9144000" cy="6858000"/>
          </a:xfr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9D213BC0-5566-700A-3BC7-51F1C4578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/>
                <a:ea typeface="Avenir Next" charset="0"/>
                <a:cs typeface="Avenir Next" charset="0"/>
              </a:rPr>
              <a:t>Looking Ahead…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7D0865F0-D9E5-67A0-19F1-4C2273E6A8CF}"/>
              </a:ext>
            </a:extLst>
          </p:cNvPr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Spring 2026: One full day – Tuesday OR Thursday</a:t>
            </a:r>
          </a:p>
          <a:p>
            <a:pPr algn="l"/>
            <a:endParaRPr lang="en-US" dirty="0">
              <a:latin typeface="Avenir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Fall 2026: Three half days, one full day</a:t>
            </a:r>
          </a:p>
          <a:p>
            <a:pPr algn="l"/>
            <a:endParaRPr lang="en-US" dirty="0">
              <a:latin typeface="Avenir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Spring 2027: STUDENT TEACHING! All day, every day! You will follow your district’s calendar and start in early January. </a:t>
            </a: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Are you teaching abroad? You’ll stay in your fall placement and hit the road when spring break starts and return in time for graduation!</a:t>
            </a:r>
          </a:p>
        </p:txBody>
      </p:sp>
    </p:spTree>
    <p:extLst>
      <p:ext uri="{BB962C8B-B14F-4D97-AF65-F5344CB8AC3E}">
        <p14:creationId xmlns:p14="http://schemas.microsoft.com/office/powerpoint/2010/main" val="1269541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207"/>
            <a:ext cx="9144000" cy="6858000"/>
          </a:xfr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14200" y="547200"/>
            <a:ext cx="7785000" cy="1044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venir Next" charset="0"/>
                <a:ea typeface="Avenir Next" charset="0"/>
                <a:cs typeface="Avenir Next" charset="0"/>
              </a:rPr>
              <a:t>PROFESSIONAL BEHAVIOR</a:t>
            </a: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2314200" y="2226000"/>
            <a:ext cx="7668000" cy="3686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venir" charset="0"/>
                <a:ea typeface="Avenir" charset="0"/>
                <a:cs typeface="Avenir" charset="0"/>
              </a:rPr>
              <a:t>YOUR REPUTATION STARTS ON DAY 1!!!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>
                <a:latin typeface="Avenir"/>
                <a:ea typeface="Avenir" charset="0"/>
                <a:cs typeface="Avenir" charset="0"/>
              </a:rPr>
              <a:t>Clean up your social media settings (PRIVATE)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Punctuality (10 minutes early is right on time!)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/>
                <a:ea typeface="Avenir" charset="0"/>
                <a:cs typeface="Avenir" charset="0"/>
              </a:rPr>
              <a:t>Communication (Be respectful of personal boundaries)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Dress and hygiene</a:t>
            </a:r>
          </a:p>
          <a:p>
            <a:pPr algn="l"/>
            <a:endParaRPr lang="en-US" dirty="0">
              <a:latin typeface="Avenir" charset="0"/>
              <a:ea typeface="Avenir" charset="0"/>
              <a:cs typeface="Avenir" charset="0"/>
            </a:endParaRPr>
          </a:p>
          <a:p>
            <a:pPr algn="l"/>
            <a:r>
              <a:rPr lang="en-US" dirty="0">
                <a:latin typeface="Avenir" charset="0"/>
                <a:ea typeface="Avenir" charset="0"/>
                <a:cs typeface="Avenir" charset="0"/>
              </a:rPr>
              <a:t>Cell phones</a:t>
            </a:r>
          </a:p>
        </p:txBody>
      </p:sp>
    </p:spTree>
    <p:extLst>
      <p:ext uri="{BB962C8B-B14F-4D97-AF65-F5344CB8AC3E}">
        <p14:creationId xmlns:p14="http://schemas.microsoft.com/office/powerpoint/2010/main" val="1488517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636</Words>
  <Application>Microsoft Macintosh PowerPoint</Application>
  <PresentationFormat>Widescreen</PresentationFormat>
  <Paragraphs>120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Avenir</vt:lpstr>
      <vt:lpstr>Avenir Next</vt:lpstr>
      <vt:lpstr>Calibri</vt:lpstr>
      <vt:lpstr>Calibri Light</vt:lpstr>
      <vt:lpstr>Source Sans Pro</vt:lpstr>
      <vt:lpstr>Source Sans Pro Semibold</vt:lpstr>
      <vt:lpstr>Wingdings</vt:lpstr>
      <vt:lpstr>Office Theme</vt:lpstr>
      <vt:lpstr>us</vt:lpstr>
      <vt:lpstr>Title</vt:lpstr>
      <vt:lpstr>Title</vt:lpstr>
      <vt:lpstr>A bit about me….Sue Talbott (Call me Sue, please) </vt:lpstr>
      <vt:lpstr>PETS are the BEST! (let’s try a turn and talk)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Talbott, Susan J</dc:creator>
  <cp:lastModifiedBy>Talbott, Sue</cp:lastModifiedBy>
  <cp:revision>84</cp:revision>
  <dcterms:created xsi:type="dcterms:W3CDTF">2021-08-18T22:07:57Z</dcterms:created>
  <dcterms:modified xsi:type="dcterms:W3CDTF">2025-08-25T16:06:37Z</dcterms:modified>
</cp:coreProperties>
</file>