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60" r:id="rId5"/>
    <p:sldId id="279" r:id="rId6"/>
    <p:sldId id="281" r:id="rId7"/>
    <p:sldId id="272" r:id="rId8"/>
    <p:sldId id="262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6DC0B4-6527-4288-9648-AC031FFB855A}" v="131" dt="2024-04-25T19:47:06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6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Talbott" clId="Web-{446DC0B4-6527-4288-9648-AC031FFB855A}"/>
    <pc:docChg chg="modSld">
      <pc:chgData name="Sue Talbott" userId="" providerId="" clId="Web-{446DC0B4-6527-4288-9648-AC031FFB855A}" dt="2024-04-25T19:47:06.755" v="130" actId="20577"/>
      <pc:docMkLst>
        <pc:docMk/>
      </pc:docMkLst>
      <pc:sldChg chg="modSp">
        <pc:chgData name="Sue Talbott" userId="" providerId="" clId="Web-{446DC0B4-6527-4288-9648-AC031FFB855A}" dt="2024-04-25T19:40:50.966" v="1" actId="20577"/>
        <pc:sldMkLst>
          <pc:docMk/>
          <pc:sldMk cId="1194440229" sldId="256"/>
        </pc:sldMkLst>
        <pc:spChg chg="mod">
          <ac:chgData name="Sue Talbott" userId="" providerId="" clId="Web-{446DC0B4-6527-4288-9648-AC031FFB855A}" dt="2024-04-25T19:40:50.966" v="1" actId="20577"/>
          <ac:spMkLst>
            <pc:docMk/>
            <pc:sldMk cId="1194440229" sldId="256"/>
            <ac:spMk id="3" creationId="{00000000-0000-0000-0000-000000000000}"/>
          </ac:spMkLst>
        </pc:spChg>
      </pc:sldChg>
      <pc:sldChg chg="modSp">
        <pc:chgData name="Sue Talbott" userId="" providerId="" clId="Web-{446DC0B4-6527-4288-9648-AC031FFB855A}" dt="2024-04-25T19:41:10.435" v="6" actId="20577"/>
        <pc:sldMkLst>
          <pc:docMk/>
          <pc:sldMk cId="4155095237" sldId="257"/>
        </pc:sldMkLst>
        <pc:spChg chg="mod">
          <ac:chgData name="Sue Talbott" userId="" providerId="" clId="Web-{446DC0B4-6527-4288-9648-AC031FFB855A}" dt="2024-04-25T19:41:10.435" v="6" actId="20577"/>
          <ac:spMkLst>
            <pc:docMk/>
            <pc:sldMk cId="4155095237" sldId="257"/>
            <ac:spMk id="3" creationId="{F55B1CC4-71FA-467D-A345-019BF0B19147}"/>
          </ac:spMkLst>
        </pc:spChg>
      </pc:sldChg>
      <pc:sldChg chg="modSp">
        <pc:chgData name="Sue Talbott" userId="" providerId="" clId="Web-{446DC0B4-6527-4288-9648-AC031FFB855A}" dt="2024-04-25T19:42:22.031" v="64" actId="20577"/>
        <pc:sldMkLst>
          <pc:docMk/>
          <pc:sldMk cId="2573327901" sldId="260"/>
        </pc:sldMkLst>
        <pc:spChg chg="mod">
          <ac:chgData name="Sue Talbott" userId="" providerId="" clId="Web-{446DC0B4-6527-4288-9648-AC031FFB855A}" dt="2024-04-25T19:41:16.217" v="7" actId="20577"/>
          <ac:spMkLst>
            <pc:docMk/>
            <pc:sldMk cId="2573327901" sldId="260"/>
            <ac:spMk id="2" creationId="{78EC7F53-FE06-9343-89E5-9821631AC17E}"/>
          </ac:spMkLst>
        </pc:spChg>
        <pc:spChg chg="mod">
          <ac:chgData name="Sue Talbott" userId="" providerId="" clId="Web-{446DC0B4-6527-4288-9648-AC031FFB855A}" dt="2024-04-25T19:42:22.031" v="64" actId="20577"/>
          <ac:spMkLst>
            <pc:docMk/>
            <pc:sldMk cId="2573327901" sldId="260"/>
            <ac:spMk id="3" creationId="{1688B201-F03D-0A4F-B2B1-290381DA3461}"/>
          </ac:spMkLst>
        </pc:spChg>
      </pc:sldChg>
      <pc:sldChg chg="modSp">
        <pc:chgData name="Sue Talbott" userId="" providerId="" clId="Web-{446DC0B4-6527-4288-9648-AC031FFB855A}" dt="2024-04-25T19:47:06.755" v="130" actId="20577"/>
        <pc:sldMkLst>
          <pc:docMk/>
          <pc:sldMk cId="4082261530" sldId="279"/>
        </pc:sldMkLst>
        <pc:spChg chg="mod">
          <ac:chgData name="Sue Talbott" userId="" providerId="" clId="Web-{446DC0B4-6527-4288-9648-AC031FFB855A}" dt="2024-04-25T19:47:06.755" v="130" actId="20577"/>
          <ac:spMkLst>
            <pc:docMk/>
            <pc:sldMk cId="4082261530" sldId="279"/>
            <ac:spMk id="2" creationId="{126F0FEC-B468-6F48-8569-3BFBA02F41EB}"/>
          </ac:spMkLst>
        </pc:spChg>
        <pc:spChg chg="mod">
          <ac:chgData name="Sue Talbott" userId="" providerId="" clId="Web-{446DC0B4-6527-4288-9648-AC031FFB855A}" dt="2024-04-25T19:45:41.472" v="109" actId="20577"/>
          <ac:spMkLst>
            <pc:docMk/>
            <pc:sldMk cId="4082261530" sldId="279"/>
            <ac:spMk id="3" creationId="{9CF3DF49-F397-A849-AD34-8777EFC8843F}"/>
          </ac:spMkLst>
        </pc:spChg>
      </pc:sldChg>
      <pc:sldChg chg="modSp">
        <pc:chgData name="Sue Talbott" userId="" providerId="" clId="Web-{446DC0B4-6527-4288-9648-AC031FFB855A}" dt="2024-04-25T19:46:21.613" v="127" actId="20577"/>
        <pc:sldMkLst>
          <pc:docMk/>
          <pc:sldMk cId="2328669275" sldId="281"/>
        </pc:sldMkLst>
        <pc:spChg chg="mod">
          <ac:chgData name="Sue Talbott" userId="" providerId="" clId="Web-{446DC0B4-6527-4288-9648-AC031FFB855A}" dt="2024-04-25T19:46:21.613" v="127" actId="20577"/>
          <ac:spMkLst>
            <pc:docMk/>
            <pc:sldMk cId="2328669275" sldId="281"/>
            <ac:spMk id="3" creationId="{9CF3DF49-F397-A849-AD34-8777EFC884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l.nesinc.com/TestView.aspx?f=HTML_FRAG/IL206_TestPag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EDPR 420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Fall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3AC8F-1251-457E-8280-E0F22DF2B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D4B75-082D-4D96-B47E-33F3093D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C8CCF478-0DB2-714D-94A9-74DB88B38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123" y="2628965"/>
            <a:ext cx="3515754" cy="2645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28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A323B6-3F13-4118-8F8D-185B1ABEE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B1CC4-71FA-467D-A345-019BF0B19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Welcome!</a:t>
            </a:r>
          </a:p>
          <a:p>
            <a:r>
              <a:rPr lang="en-US" dirty="0"/>
              <a:t>Content test</a:t>
            </a:r>
          </a:p>
          <a:p>
            <a:r>
              <a:rPr lang="en-US" dirty="0"/>
              <a:t>Fall placements</a:t>
            </a:r>
          </a:p>
          <a:p>
            <a:r>
              <a:rPr lang="en-US" dirty="0"/>
              <a:t>Student teaching update</a:t>
            </a:r>
          </a:p>
          <a:p>
            <a:r>
              <a:rPr lang="en-US" dirty="0"/>
              <a:t>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95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C7F53-FE06-9343-89E5-9821631AC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test</a:t>
            </a:r>
            <a:br>
              <a:rPr lang="en-US" dirty="0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8B201-F03D-0A4F-B2B1-290381DA3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https://www.il.nesinc.com/TestView.aspx?f=HTML_FRAG/IL206_TestPage.html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Accommodations – GET YOUR DOCUMENTATION IN ORDER!</a:t>
            </a:r>
          </a:p>
          <a:p>
            <a:endParaRPr lang="en-US" dirty="0"/>
          </a:p>
          <a:p>
            <a:r>
              <a:rPr lang="en-US"/>
              <a:t>You must have attempted by September 1 </a:t>
            </a:r>
          </a:p>
          <a:p>
            <a:endParaRPr lang="en-US" dirty="0"/>
          </a:p>
          <a:p>
            <a:r>
              <a:rPr lang="en-US" dirty="0"/>
              <a:t>Pass score by December 15 is required for student teaching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STUDY</a:t>
            </a:r>
          </a:p>
          <a:p>
            <a:pPr lvl="1"/>
            <a:r>
              <a:rPr lang="en-US" dirty="0"/>
              <a:t>Materials are available on your </a:t>
            </a:r>
            <a:r>
              <a:rPr lang="en-US" dirty="0" err="1"/>
              <a:t>CoTE</a:t>
            </a:r>
            <a:r>
              <a:rPr lang="en-US" dirty="0"/>
              <a:t> portal and on the SCE website (JILL DONNEL!)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2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F0FEC-B468-6F48-8569-3BFBA02F4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About fall placements….</a:t>
            </a:r>
            <a:br>
              <a:rPr lang="en-US" dirty="0"/>
            </a:br>
            <a:r>
              <a:rPr lang="en-US"/>
              <a:t>3pm TODAY!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3DF49-F397-A849-AD34-8777EFC88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August 26 – October 4 – Monday through Thursday</a:t>
            </a:r>
          </a:p>
          <a:p>
            <a:r>
              <a:rPr lang="en-US" dirty="0"/>
              <a:t>October 7 - December 12 – Monday through Friday</a:t>
            </a:r>
          </a:p>
          <a:p>
            <a:r>
              <a:rPr lang="en-US" dirty="0"/>
              <a:t>Mornings only – 4 hours </a:t>
            </a:r>
          </a:p>
          <a:p>
            <a:r>
              <a:rPr lang="en-US" dirty="0"/>
              <a:t>Follow the UIUC calendar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26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F0FEC-B468-6F48-8569-3BFBA02F4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ABsences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3DF49-F397-A849-AD34-8777EFC88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Two excused absences for illness and emergencies</a:t>
            </a:r>
          </a:p>
          <a:p>
            <a:r>
              <a:rPr lang="en-US" dirty="0"/>
              <a:t>Career Prep Day – November (date TBD) - no placement (excused)</a:t>
            </a:r>
          </a:p>
          <a:p>
            <a:r>
              <a:rPr lang="en-US" dirty="0"/>
              <a:t>Fall breaks</a:t>
            </a:r>
          </a:p>
          <a:p>
            <a:endParaRPr lang="en-US" dirty="0"/>
          </a:p>
          <a:p>
            <a:r>
              <a:rPr lang="en-US" dirty="0"/>
              <a:t>Absences in excess will be made up during final’s week</a:t>
            </a:r>
          </a:p>
        </p:txBody>
      </p:sp>
    </p:spTree>
    <p:extLst>
      <p:ext uri="{BB962C8B-B14F-4D97-AF65-F5344CB8AC3E}">
        <p14:creationId xmlns:p14="http://schemas.microsoft.com/office/powerpoint/2010/main" val="2328669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A3FEC-5AA1-5822-1130-B9E5DF571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behaviors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451AE2B-7DF3-5695-11B1-D2319B139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/>
              <a:t>Checklist: Available on SCE website for your reference. </a:t>
            </a:r>
          </a:p>
          <a:p>
            <a:r>
              <a:rPr lang="en-US" dirty="0"/>
              <a:t>Professional dress – no sweats, no logos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Relationship with cooperating teacher (openness, compassion and care)</a:t>
            </a:r>
          </a:p>
          <a:p>
            <a:r>
              <a:rPr lang="en-US" dirty="0"/>
              <a:t>Here are some actual quotes from cooperating teachers and supervisors:</a:t>
            </a:r>
          </a:p>
          <a:p>
            <a:pPr lvl="1"/>
            <a:r>
              <a:rPr lang="en-US" dirty="0"/>
              <a:t>"My student teacher is a BLESSING. I don't know what I would do without her!"</a:t>
            </a:r>
          </a:p>
          <a:p>
            <a:pPr lvl="1"/>
            <a:r>
              <a:rPr lang="en-US" dirty="0"/>
              <a:t>"EM is an incredible asset to our school. She is making my job </a:t>
            </a:r>
            <a:r>
              <a:rPr lang="en-US" i="1" dirty="0"/>
              <a:t>easier! </a:t>
            </a:r>
            <a:r>
              <a:rPr lang="en-US" dirty="0"/>
              <a:t>I feel like she's more like my co-teacher than a student!"</a:t>
            </a:r>
          </a:p>
          <a:p>
            <a:pPr lvl="1"/>
            <a:r>
              <a:rPr lang="en-US" dirty="0"/>
              <a:t>"We are having so much FUN together!"</a:t>
            </a:r>
          </a:p>
          <a:p>
            <a:pPr lvl="1"/>
            <a:r>
              <a:rPr lang="en-US" dirty="0"/>
              <a:t>"JP has stepped up in every way possible. He shares data during referral meetings, is fearless in his interactions with some of our hard-to-reach students, and is active and 'present' every day." </a:t>
            </a:r>
          </a:p>
          <a:p>
            <a:pPr lvl="1"/>
            <a:r>
              <a:rPr lang="en-US" dirty="0"/>
              <a:t>“They are teaching me SO MUCH! I feel so rejuvenated and excited to teach! I will be at a loss when they leave. Can I keep them???”</a:t>
            </a:r>
          </a:p>
        </p:txBody>
      </p:sp>
    </p:spTree>
    <p:extLst>
      <p:ext uri="{BB962C8B-B14F-4D97-AF65-F5344CB8AC3E}">
        <p14:creationId xmlns:p14="http://schemas.microsoft.com/office/powerpoint/2010/main" val="2223015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BCDC-B4D5-A84F-900D-6005E067E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teaching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090C3-3830-E140-B2C3-940ABF8D8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   Northern placements</a:t>
            </a:r>
          </a:p>
          <a:p>
            <a:pPr lvl="1"/>
            <a:r>
              <a:rPr lang="en-US" dirty="0"/>
              <a:t>Might have to interview</a:t>
            </a:r>
          </a:p>
          <a:p>
            <a:pPr lvl="1"/>
            <a:r>
              <a:rPr lang="en-US" dirty="0"/>
              <a:t>Take this process VERY SERIOUSLY</a:t>
            </a:r>
          </a:p>
          <a:p>
            <a:pPr lvl="1"/>
            <a:r>
              <a:rPr lang="en-US" dirty="0"/>
              <a:t>Placement confirmation comes from SCE, not from the district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r>
              <a:rPr lang="en-US" dirty="0"/>
              <a:t>All placements will be announced early November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67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2AD7556-C90D-4946-8E4E-1E79D5B3D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B0CC56-54B2-4AE0-87C5-296E78A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42815"/>
            <a:ext cx="12192000" cy="261518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57C6B7-1BEF-D84A-AE98-ACE5CBD07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418891"/>
            <a:ext cx="8991600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 dirty="0"/>
              <a:t>Questions</a:t>
            </a:r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25ECAAC1-D3DE-4528-A6D6-A325341291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67820" y="640079"/>
            <a:ext cx="2456360" cy="245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1434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1177</TotalTime>
  <Words>346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Parcel</vt:lpstr>
      <vt:lpstr>EDPR 420 orientation</vt:lpstr>
      <vt:lpstr>Welcome!</vt:lpstr>
      <vt:lpstr>agenda</vt:lpstr>
      <vt:lpstr>Content test </vt:lpstr>
      <vt:lpstr>About fall placements…. 3pm TODAY!</vt:lpstr>
      <vt:lpstr>ABsences</vt:lpstr>
      <vt:lpstr>Professional behaviors</vt:lpstr>
      <vt:lpstr>Student teaching updates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Talbott, Susan J</cp:lastModifiedBy>
  <cp:revision>308</cp:revision>
  <dcterms:created xsi:type="dcterms:W3CDTF">2021-04-13T13:33:24Z</dcterms:created>
  <dcterms:modified xsi:type="dcterms:W3CDTF">2024-04-25T19:47:11Z</dcterms:modified>
</cp:coreProperties>
</file>