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81" r:id="rId12"/>
    <p:sldId id="272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embeddedFontLst>
    <p:embeddedFont>
      <p:font typeface="Gill Sans" panose="020B0502020104020203" pitchFamily="34" charset="-79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hXIAdtgys3ANk6wohSDgsaaDoy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090FF-5730-4C9B-AC4C-7930D6C73793}" v="142" dt="2024-07-30T18:31:35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customschemas.google.com/relationships/presentationmetadata" Target="metadata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6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6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6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>
            <a:spLocks noGrp="1"/>
          </p:cNvSpPr>
          <p:nvPr>
            <p:ph type="pic" idx="2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8" name="Google Shape;78;p34"/>
          <p:cNvSpPr txBox="1">
            <a:spLocks noGrp="1"/>
          </p:cNvSpPr>
          <p:nvPr>
            <p:ph type="body" idx="1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34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ftr" idx="11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5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5"/>
          <p:cNvSpPr txBox="1">
            <a:spLocks noGrp="1"/>
          </p:cNvSpPr>
          <p:nvPr>
            <p:ph type="body" idx="1"/>
          </p:nvPr>
        </p:nvSpPr>
        <p:spPr>
          <a:xfrm rot="5400000">
            <a:off x="4545009" y="324172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35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5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5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6"/>
          <p:cNvSpPr txBox="1">
            <a:spLocks noGrp="1"/>
          </p:cNvSpPr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6"/>
          <p:cNvSpPr txBox="1">
            <a:spLocks noGrp="1"/>
          </p:cNvSpPr>
          <p:nvPr>
            <p:ph type="body" idx="1"/>
          </p:nvPr>
        </p:nvSpPr>
        <p:spPr>
          <a:xfrm rot="5400000">
            <a:off x="2838641" y="329756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36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6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6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7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8"/>
          <p:cNvSpPr txBox="1"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0" cap="none">
                <a:solidFill>
                  <a:srgbClr val="6B88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body" idx="2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body" idx="3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8"/>
          <p:cNvSpPr txBox="1">
            <a:spLocks noGrp="1"/>
          </p:cNvSpPr>
          <p:nvPr>
            <p:ph type="body" idx="4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0" cap="none">
                <a:solidFill>
                  <a:srgbClr val="6B88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9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9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5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2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2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3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3"/>
          <p:cNvSpPr txBox="1">
            <a:spLocks noGrp="1"/>
          </p:cNvSpPr>
          <p:nvPr>
            <p:ph type="body" idx="1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marL="2286000" lvl="4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marL="2743200" lvl="5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body" idx="2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3"/>
          <p:cNvSpPr txBox="1">
            <a:spLocks noGrp="1"/>
          </p:cNvSpPr>
          <p:nvPr>
            <p:ph type="ftr" idx="11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3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4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24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24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24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2" name="Google Shape;22;p23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ote-waivers@illinois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s9@illinois.edu" TargetMode="External"/><Relationship Id="rId5" Type="http://schemas.openxmlformats.org/officeDocument/2006/relationships/hyperlink" Target="mailto:jrooseve@illinois.edu" TargetMode="External"/><Relationship Id="rId4" Type="http://schemas.openxmlformats.org/officeDocument/2006/relationships/hyperlink" Target="https://cote.illinois.edu/cooperating-personnel-supervisors/cp-tuition-fee-waive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ce.education.illinois.ed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albott@illinois.edu" TargetMode="External"/><Relationship Id="rId4" Type="http://schemas.openxmlformats.org/officeDocument/2006/relationships/hyperlink" Target="https://cote.illinois.edu/cote-portal-acces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e.education.illinois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</a:pPr>
            <a:r>
              <a:rPr lang="en-US"/>
              <a:t>COOPERATING TEACHER ORIENTATION</a:t>
            </a:r>
            <a:endParaRPr/>
          </a:p>
        </p:txBody>
      </p:sp>
      <p:sp>
        <p:nvSpPr>
          <p:cNvPr id="99" name="Google Shape;99;p1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Fall 2024</a:t>
            </a:r>
            <a:endParaRPr dirty="0"/>
          </a:p>
          <a:p>
            <a:pPr marL="0" indent="0"/>
            <a:r>
              <a:rPr lang="en-US"/>
              <a:t>EDPR 250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Year 2 Candidates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1342-F254-8961-ED79-585A9BD5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TRAUMA-INFORMED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4E8F-04A9-A38A-1E43-3D905604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Intentional push to incorporate the following best practices into their coursework and field placements:</a:t>
            </a:r>
          </a:p>
          <a:p>
            <a:endParaRPr lang="en-US" dirty="0"/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Build relationships</a:t>
            </a:r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Create a safe and predictable environment</a:t>
            </a:r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Teach self-regulation strategies</a:t>
            </a:r>
          </a:p>
          <a:p>
            <a:pPr lvl="1">
              <a:buFont typeface="Wingdings" panose="020B0604020202020204" pitchFamily="34" charset="0"/>
              <a:buChar char="v"/>
            </a:pPr>
            <a:endParaRPr lang="en-US" dirty="0"/>
          </a:p>
          <a:p>
            <a:pPr lvl="1"/>
            <a:r>
              <a:rPr lang="en-US" dirty="0"/>
              <a:t>Candidates may need lots of support with and feedback about managing the classroom and deciding on logical, consistent, and fair consequences. </a:t>
            </a:r>
          </a:p>
        </p:txBody>
      </p:sp>
    </p:spTree>
    <p:extLst>
      <p:ext uri="{BB962C8B-B14F-4D97-AF65-F5344CB8AC3E}">
        <p14:creationId xmlns:p14="http://schemas.microsoft.com/office/powerpoint/2010/main" val="376226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THE SUPERVISOR</a:t>
            </a:r>
            <a:endParaRPr/>
          </a:p>
        </p:txBody>
      </p:sp>
      <p:sp>
        <p:nvSpPr>
          <p:cNvPr id="217" name="Google Shape;217;p1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Role, responsibility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Communication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GIVING FEEDBACK</a:t>
            </a:r>
            <a:endParaRPr/>
          </a:p>
        </p:txBody>
      </p:sp>
      <p:sp>
        <p:nvSpPr>
          <p:cNvPr id="183" name="Google Shape;183;p11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Candidates are VERY MUCH in need of reinforcement and positive feedback.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lang="en-US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Observation feedback</a:t>
            </a:r>
          </a:p>
          <a:p>
            <a:pPr marL="685800" lvl="1" indent="-228600">
              <a:spcBef>
                <a:spcPts val="0"/>
              </a:spcBef>
            </a:pPr>
            <a:r>
              <a:rPr lang="en-US" dirty="0"/>
              <a:t>From observations conducted by the supervisor</a:t>
            </a:r>
          </a:p>
          <a:p>
            <a:pPr marL="685800" lvl="1" indent="-228600">
              <a:spcBef>
                <a:spcPts val="0"/>
              </a:spcBef>
            </a:pPr>
            <a:r>
              <a:rPr lang="en-US" dirty="0"/>
              <a:t>Shared with candidate and cooperating teacher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Weekly feedback </a:t>
            </a:r>
          </a:p>
          <a:p>
            <a:pPr marL="685800" lvl="1" indent="-228600"/>
            <a:r>
              <a:rPr lang="en-US" dirty="0"/>
              <a:t>Supervisor will discuss this at the opening meeting</a:t>
            </a:r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UNEXPECTED NEGATIVE FEEDBACK</a:t>
            </a:r>
            <a:br>
              <a:rPr lang="en-US"/>
            </a:br>
            <a:r>
              <a:rPr lang="en-US"/>
              <a:t>(IT'S AWKWARD FOR EVERYONE)</a:t>
            </a:r>
            <a:endParaRPr/>
          </a:p>
        </p:txBody>
      </p:sp>
      <p:sp>
        <p:nvSpPr>
          <p:cNvPr id="189" name="Google Shape;189;p12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"I have some feedback for you, and it may be uncomfortable. I feel a bit uncomfortable myself, but I care about you and your development more than I care about how uncomfortable I feel. So, if you're feeling a little unsure about what to expect here, we are in this together. Can we talk a bit about _____________ ?"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3" descr="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8429" y="305364"/>
            <a:ext cx="9993085" cy="637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EVALUATIONS</a:t>
            </a:r>
            <a:endParaRPr/>
          </a:p>
        </p:txBody>
      </p:sp>
      <p:sp>
        <p:nvSpPr>
          <p:cNvPr id="200" name="Google Shape;200;p14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Midterm/Final</a:t>
            </a:r>
            <a:endParaRPr dirty="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Portal: 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https://cote.illinois.edu/cote-portal-access</a:t>
            </a:r>
            <a:endParaRPr dirty="0"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Support plans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PLEASE TELL THE CANDIDATE ABOUT YOUR CONCERNS 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SUPPORTS</a:t>
            </a:r>
            <a:endParaRPr/>
          </a:p>
        </p:txBody>
      </p:sp>
      <p:sp>
        <p:nvSpPr>
          <p:cNvPr id="206" name="Google Shape;206;p15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Disposition Concern Form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Remediation Plan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Professional Growth Plan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16" descr="Diagram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9339" y="318457"/>
            <a:ext cx="9419770" cy="6381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IMMEDIATE ACTIONS TO WELCOME YOUR CANDIDATE</a:t>
            </a:r>
            <a:endParaRPr/>
          </a:p>
        </p:txBody>
      </p:sp>
      <p:sp>
        <p:nvSpPr>
          <p:cNvPr id="223" name="Google Shape;223;p18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Exchange contact information (set boundaries!)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Show them where to put their belongings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Tour the school (have one of your students show them around!)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Introduce them to staff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Teach them to access your online curriculum and classroom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Ask them to plan to introduce themselves to the students in a creative way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Post their name on the board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Be clear and specific about what you would like them to do the first few days and weeks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TELL THEM the expectations for dress, cell phones, etc. 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TUITION WAIVERS</a:t>
            </a:r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Non-degree vs. Master’s/Endorsement/Doctoral</a:t>
            </a:r>
            <a:endParaRPr/>
          </a:p>
          <a:p>
            <a:pPr marL="228600" lvl="0" indent="-13144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Contact Council on Teacher Education with questions! 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cote-waivers@illinois.edu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https://cote.illinois.edu/cooperating-personnel-supervisors/cp-tuition-fee-waivers</a:t>
            </a:r>
            <a:endParaRPr u="sng"/>
          </a:p>
          <a:p>
            <a:pPr marL="457200" lvl="1" indent="-1422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b="1"/>
              <a:t>Waiver Information (from SCE website)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400">
                <a:solidFill>
                  <a:srgbClr val="252525"/>
                </a:solidFill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400" u="sng">
                <a:solidFill>
                  <a:schemeClr val="hlink"/>
                </a:solidFill>
                <a:hlinkClick r:id="rId5"/>
              </a:rPr>
              <a:t>jrooseve@illinois.edu</a:t>
            </a:r>
            <a:r>
              <a:rPr lang="en-US" sz="1400">
                <a:solidFill>
                  <a:srgbClr val="252525"/>
                </a:solidFill>
              </a:rPr>
              <a:t>) and Linda Stimson (</a:t>
            </a:r>
            <a:r>
              <a:rPr lang="en-US" sz="1400" u="sng">
                <a:solidFill>
                  <a:schemeClr val="hlink"/>
                </a:solidFill>
                <a:hlinkClick r:id="rId6"/>
              </a:rPr>
              <a:t>ls9@illinois.edu</a:t>
            </a:r>
            <a:r>
              <a:rPr lang="en-US" sz="1400">
                <a:solidFill>
                  <a:srgbClr val="252525"/>
                </a:solidFill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400" u="sng">
                <a:solidFill>
                  <a:schemeClr val="hlink"/>
                </a:solidFill>
                <a:hlinkClick r:id="rId4"/>
              </a:rPr>
              <a:t>https://cote.illinois.edu/cooperating-personnel-supervisors/cp-tuition-fee-waivers</a:t>
            </a:r>
            <a:endParaRPr/>
          </a:p>
          <a:p>
            <a:pPr marL="457200" lvl="1" indent="-1422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13144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Google Shape;106;p2"/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>
                <a:solidFill>
                  <a:schemeClr val="lt1"/>
                </a:solidFill>
              </a:rPr>
              <a:t>AGENDA</a:t>
            </a:r>
            <a:endParaRPr/>
          </a:p>
        </p:txBody>
      </p:sp>
      <p:grpSp>
        <p:nvGrpSpPr>
          <p:cNvPr id="107" name="Google Shape;107;p2"/>
          <p:cNvGrpSpPr/>
          <p:nvPr/>
        </p:nvGrpSpPr>
        <p:grpSpPr>
          <a:xfrm>
            <a:off x="5619750" y="1044359"/>
            <a:ext cx="5607050" cy="4769281"/>
            <a:chOff x="0" y="79159"/>
            <a:chExt cx="5607050" cy="4769281"/>
          </a:xfrm>
        </p:grpSpPr>
        <p:sp>
          <p:nvSpPr>
            <p:cNvPr id="108" name="Google Shape;108;p2"/>
            <p:cNvSpPr/>
            <p:nvPr/>
          </p:nvSpPr>
          <p:spPr>
            <a:xfrm>
              <a:off x="0" y="79159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A2B4B9"/>
                </a:gs>
                <a:gs pos="50000">
                  <a:srgbClr val="99AFB5"/>
                </a:gs>
                <a:gs pos="100000">
                  <a:srgbClr val="91A7AE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26273" y="105432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Welcome</a:t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0" y="683599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5B9B1"/>
                </a:gs>
                <a:gs pos="50000">
                  <a:srgbClr val="8CB5AD"/>
                </a:gs>
                <a:gs pos="100000">
                  <a:srgbClr val="84AEA6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26273" y="709872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Course sequence</a:t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0" y="1288039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88BC9B"/>
                </a:gs>
                <a:gs pos="50000">
                  <a:srgbClr val="7DB793"/>
                </a:gs>
                <a:gs pos="100000">
                  <a:srgbClr val="75B18C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26273" y="1314312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Expectations – Professionalism</a:t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0" y="1892480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7CBD7C"/>
                </a:gs>
                <a:gs pos="50000">
                  <a:srgbClr val="6EBA6E"/>
                </a:gs>
                <a:gs pos="100000">
                  <a:srgbClr val="66B466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26273" y="1918753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Expectations – Academic</a:t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0" y="2496920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8DBF6E"/>
                </a:gs>
                <a:gs pos="50000">
                  <a:srgbClr val="83BD5E"/>
                </a:gs>
                <a:gs pos="100000">
                  <a:srgbClr val="7CB856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26273" y="2523193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Giving feedback</a:t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0" y="3101360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B0C35F"/>
                </a:gs>
                <a:gs pos="50000">
                  <a:srgbClr val="ACC14D"/>
                </a:gs>
                <a:gs pos="100000">
                  <a:srgbClr val="A7BD45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26273" y="3127633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Evaluations</a:t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0" y="3705800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C8A752"/>
                </a:gs>
                <a:gs pos="50000">
                  <a:srgbClr val="C8A13C"/>
                </a:gs>
                <a:gs pos="100000">
                  <a:srgbClr val="C39B3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26273" y="3732073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Tuition waivers</a:t>
              </a: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0" y="4310240"/>
              <a:ext cx="5607050" cy="538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C97149"/>
                </a:gs>
                <a:gs pos="50000">
                  <a:srgbClr val="C9642D"/>
                </a:gs>
                <a:gs pos="100000">
                  <a:srgbClr val="C55D26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 txBox="1"/>
            <p:nvPr/>
          </p:nvSpPr>
          <p:spPr>
            <a:xfrm>
              <a:off x="26273" y="4336513"/>
              <a:ext cx="5554504" cy="485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Gill Sans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Questions? </a:t>
              </a: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235" name="Google Shape;235;p20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SCE: 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https://sce.education.illinois.edu/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Course assignment grid and placement summary will be emailed to you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Portal: 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https://cote.illinois.edu/cote-portal-access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Building reps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Email Sue directly: 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stalbott@illinois.edu</a:t>
            </a: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1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WE NEED YOUR HELP!</a:t>
            </a:r>
            <a:br>
              <a:rPr lang="en-US"/>
            </a:br>
            <a:r>
              <a:rPr lang="en-US" sz="1400"/>
              <a:t>*APPLICATION ON SCE WEBSITE*</a:t>
            </a:r>
            <a:endParaRPr/>
          </a:p>
        </p:txBody>
      </p:sp>
      <p:pic>
        <p:nvPicPr>
          <p:cNvPr id="241" name="Google Shape;241;p21" descr="A picture containing graphical user interface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905288" y="2638044"/>
            <a:ext cx="6381425" cy="3101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2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QUESTIONS?</a:t>
            </a:r>
            <a:endParaRPr/>
          </a:p>
        </p:txBody>
      </p:sp>
      <p:pic>
        <p:nvPicPr>
          <p:cNvPr id="247" name="Google Shape;247;p22" descr="Help with solid fill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12454" y="2612208"/>
            <a:ext cx="2762468" cy="2762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WELCOME!</a:t>
            </a:r>
            <a:endParaRPr/>
          </a:p>
        </p:txBody>
      </p:sp>
      <p:sp>
        <p:nvSpPr>
          <p:cNvPr id="129" name="Google Shape;129;p3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Introductions/People to Know</a:t>
            </a:r>
            <a:endParaRPr dirty="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Dr. Cara Gutzmer, Director of School and Community Experiences</a:t>
            </a:r>
            <a:endParaRPr dirty="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Sue Talbott, Clinical Experiences Specialist</a:t>
            </a:r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Danielle </a:t>
            </a:r>
            <a:r>
              <a:rPr lang="en-US" dirty="0" err="1"/>
              <a:t>Galardy</a:t>
            </a:r>
            <a:r>
              <a:rPr lang="en-US" dirty="0"/>
              <a:t>, Office Manager</a:t>
            </a:r>
            <a:endParaRPr dirty="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Supervisors ☺</a:t>
            </a:r>
            <a:endParaRPr dirty="0"/>
          </a:p>
          <a:p>
            <a:pPr marL="914400" lvl="2">
              <a:buSzPts val="1600"/>
            </a:pPr>
            <a:r>
              <a:rPr lang="en-US" dirty="0"/>
              <a:t>You'll meet your person when the semester starts!</a:t>
            </a:r>
          </a:p>
          <a:p>
            <a:pPr marL="228600" indent="-114300">
              <a:buNone/>
            </a:pPr>
            <a:endParaRPr lang="en-US" dirty="0"/>
          </a:p>
          <a:p>
            <a:pPr marL="228600" indent="-228600"/>
            <a:r>
              <a:rPr lang="en-US" dirty="0"/>
              <a:t>Share your name, school, grade, and how many candidates you've worked with over the years in the chat</a:t>
            </a:r>
            <a:endParaRPr dirty="0"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/>
              <a:t>COURSES</a:t>
            </a:r>
            <a:endParaRPr/>
          </a:p>
        </p:txBody>
      </p:sp>
      <p:sp>
        <p:nvSpPr>
          <p:cNvPr id="135" name="Google Shape;135;p4"/>
          <p:cNvSpPr txBox="1">
            <a:spLocks noGrp="1"/>
          </p:cNvSpPr>
          <p:nvPr>
            <p:ph type="body" idx="2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Intro to Teaching</a:t>
            </a:r>
            <a:endParaRPr sz="1500" b="1" u="sng">
              <a:solidFill>
                <a:srgbClr val="3F3F3F"/>
              </a:solidFill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Children's Literature</a:t>
            </a:r>
            <a:endParaRPr sz="1500" b="1" u="sng">
              <a:solidFill>
                <a:srgbClr val="3F3F3F"/>
              </a:solidFill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Methods</a:t>
            </a:r>
            <a:endParaRPr sz="1500" b="1" u="sng">
              <a:solidFill>
                <a:srgbClr val="3F3F3F"/>
              </a:solidFill>
            </a:endParaRPr>
          </a:p>
          <a:p>
            <a:pPr marL="6858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Math</a:t>
            </a:r>
            <a:endParaRPr/>
          </a:p>
          <a:p>
            <a:pPr marL="6858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Language Arts – Part 1</a:t>
            </a:r>
            <a:endParaRPr/>
          </a:p>
          <a:p>
            <a:pPr marL="6858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Science</a:t>
            </a:r>
            <a:endParaRPr/>
          </a:p>
          <a:p>
            <a:pPr marL="6858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Social studies</a:t>
            </a:r>
            <a:endParaRPr/>
          </a:p>
          <a:p>
            <a:pPr marL="6858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Music/Art/Dance</a:t>
            </a:r>
            <a:endParaRPr>
              <a:solidFill>
                <a:srgbClr val="3F3F3F"/>
              </a:solidFill>
            </a:endParaRPr>
          </a:p>
          <a:p>
            <a:pPr marL="685800" lvl="2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endParaRPr sz="1500">
              <a:solidFill>
                <a:srgbClr val="3F3F3F"/>
              </a:solidFill>
            </a:endParaRPr>
          </a:p>
        </p:txBody>
      </p:sp>
      <p:sp>
        <p:nvSpPr>
          <p:cNvPr id="136" name="Google Shape;136;p4"/>
          <p:cNvSpPr txBox="1">
            <a:spLocks noGrp="1"/>
          </p:cNvSpPr>
          <p:nvPr>
            <p:ph type="body" idx="3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Fall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3 hours per week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Spring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1 full day per week</a:t>
            </a: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body" idx="4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/>
              <a:t>PLACEMENTS</a:t>
            </a:r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Gill Sans"/>
              <a:buNone/>
            </a:pPr>
            <a:r>
              <a:rPr lang="en-US" sz="3200">
                <a:solidFill>
                  <a:srgbClr val="FFFFFF"/>
                </a:solidFill>
              </a:rPr>
              <a:t>COURSE SEQUENCE –YEAR 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 fontScale="925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/>
              <a:t>COURSES</a:t>
            </a:r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2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Special Education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Action and Inquiry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Methods </a:t>
            </a:r>
            <a:endParaRPr/>
          </a:p>
          <a:p>
            <a:pPr marL="51435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00"/>
              <a:buChar char="•"/>
            </a:pPr>
            <a:r>
              <a:rPr lang="en-US" sz="1300">
                <a:solidFill>
                  <a:srgbClr val="3F3F3F"/>
                </a:solidFill>
              </a:rPr>
              <a:t>Language Arts – Part 2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Theory and Practice (fall and spring)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>
                <a:solidFill>
                  <a:srgbClr val="3F3F3F"/>
                </a:solidFill>
              </a:rPr>
              <a:t>Seminar</a:t>
            </a:r>
            <a:endParaRPr/>
          </a:p>
          <a:p>
            <a:pPr marL="685800" lvl="2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endParaRPr sz="1500">
              <a:solidFill>
                <a:srgbClr val="3F3F3F"/>
              </a:solidFill>
            </a:endParaRPr>
          </a:p>
        </p:txBody>
      </p:sp>
      <p:sp>
        <p:nvSpPr>
          <p:cNvPr id="145" name="Google Shape;145;p5"/>
          <p:cNvSpPr txBox="1">
            <a:spLocks noGrp="1"/>
          </p:cNvSpPr>
          <p:nvPr>
            <p:ph type="body" idx="3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Fall</a:t>
            </a:r>
            <a:endParaRPr dirty="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Three mornings, one full day</a:t>
            </a:r>
            <a:endParaRPr dirty="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Four cohorts</a:t>
            </a:r>
            <a:endParaRPr dirty="0"/>
          </a:p>
          <a:p>
            <a:pPr marL="457200" lvl="1" indent="-228600"/>
            <a:r>
              <a:rPr lang="en-US" sz="1800" dirty="0"/>
              <a:t>No placement on Friday</a:t>
            </a:r>
          </a:p>
          <a:p>
            <a:pPr marL="457200" lvl="1" indent="-127000">
              <a:buSzPts val="1600"/>
              <a:buNone/>
            </a:pPr>
            <a:endParaRPr lang="en-US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Spring</a:t>
            </a:r>
            <a:endParaRPr dirty="0"/>
          </a:p>
          <a:p>
            <a:pPr marL="457200" lvl="1" indent="-228600">
              <a:buSzPts val="1600"/>
            </a:pPr>
            <a:r>
              <a:rPr lang="en-US"/>
              <a:t>STUDENT TEACHING</a:t>
            </a:r>
            <a:endParaRPr lang="en-US" dirty="0"/>
          </a:p>
          <a:p>
            <a:pPr marL="457200" lvl="1" indent="-228600">
              <a:buSzPts val="1600"/>
            </a:pPr>
            <a:r>
              <a:rPr lang="en-US" dirty="0"/>
              <a:t>All day, every day! </a:t>
            </a:r>
            <a:endParaRPr dirty="0"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</p:txBody>
      </p:sp>
      <p:sp>
        <p:nvSpPr>
          <p:cNvPr id="146" name="Google Shape;146;p5"/>
          <p:cNvSpPr txBox="1">
            <a:spLocks noGrp="1"/>
          </p:cNvSpPr>
          <p:nvPr>
            <p:ph type="body" idx="4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/>
              <a:t>PLACEMENTS</a:t>
            </a:r>
            <a:endParaRPr/>
          </a:p>
        </p:txBody>
      </p:sp>
      <p:sp>
        <p:nvSpPr>
          <p:cNvPr id="147" name="Google Shape;147;p5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Gill Sans"/>
              <a:buNone/>
            </a:pPr>
            <a:r>
              <a:rPr lang="en-US" sz="3200">
                <a:solidFill>
                  <a:srgbClr val="FFFFFF"/>
                </a:solidFill>
              </a:rPr>
              <a:t>COURSE SEQUENCE – YEAR 2</a:t>
            </a:r>
            <a:endParaRPr/>
          </a:p>
        </p:txBody>
      </p:sp>
      <p:pic>
        <p:nvPicPr>
          <p:cNvPr id="148" name="Google Shape;148;p5" descr="Fireworks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47692" y="4927952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PROFESSIONAL EXPECTATIONS</a:t>
            </a:r>
            <a:endParaRPr/>
          </a:p>
        </p:txBody>
      </p:sp>
      <p:sp>
        <p:nvSpPr>
          <p:cNvPr id="159" name="Google Shape;159;p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Promptness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Mature and appropriate attire and hygiene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Communication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Engagement</a:t>
            </a:r>
            <a:endParaRPr dirty="0"/>
          </a:p>
          <a:p>
            <a:pPr marL="228600" lvl="0" indent="-12287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400" b="1" dirty="0"/>
              <a:t>***Candidates are given two excused absences. Absences in excess must be made up.***</a:t>
            </a:r>
            <a:endParaRPr dirty="0"/>
          </a:p>
          <a:p>
            <a:pPr marL="0" indent="0" algn="ctr">
              <a:buSzPct val="100000"/>
              <a:buNone/>
            </a:pPr>
            <a:r>
              <a:rPr lang="en-US" sz="1400" b="1" dirty="0"/>
              <a:t>***Career Day is Thursday, November 7 – also an excused absence. ***</a:t>
            </a:r>
            <a:endParaRPr dirty="0"/>
          </a:p>
          <a:p>
            <a:pPr marL="228600" lvl="0" indent="-12287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b="1" u="sng" dirty="0">
                <a:solidFill>
                  <a:schemeClr val="hlin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PROFESSIONAL BEHAVIOR CHECKLIST</a:t>
            </a:r>
            <a:endParaRPr dirty="0">
              <a:solidFill>
                <a:schemeClr val="hlink"/>
              </a:solidFill>
            </a:endParaRPr>
          </a:p>
          <a:p>
            <a:pPr marL="228600" lvl="0" indent="-12287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BE PROACTIVE!</a:t>
            </a:r>
            <a:endParaRPr/>
          </a:p>
        </p:txBody>
      </p:sp>
      <p:sp>
        <p:nvSpPr>
          <p:cNvPr id="165" name="Google Shape;165;p8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Have a meeting with your candidate to discuss dress code, cell phone use, arrival/departure times, etc. 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you have multiple candidates in your building, meet as a group so everyone hears the same message.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ACADEMIC EXPECTATIONS</a:t>
            </a:r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Four observations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Midterm/Final evaluation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Course assignments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Content test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PLACEMENT EXPECTATIONS</a:t>
            </a:r>
            <a:endParaRPr/>
          </a:p>
        </p:txBody>
      </p:sp>
      <p:sp>
        <p:nvSpPr>
          <p:cNvPr id="177" name="Google Shape;177;p10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Build relationships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Be an active participant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Ask questions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Try new things (WITH YOUR PERMISSION!)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Enhance your classroom environment and instruction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790</Words>
  <Application>Microsoft Macintosh PowerPoint</Application>
  <PresentationFormat>Widescreen</PresentationFormat>
  <Paragraphs>146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Wingdings</vt:lpstr>
      <vt:lpstr>Gill Sans</vt:lpstr>
      <vt:lpstr>Arial</vt:lpstr>
      <vt:lpstr>Parcel</vt:lpstr>
      <vt:lpstr>Parcel</vt:lpstr>
      <vt:lpstr>COOPERATING TEACHER ORIENTATION</vt:lpstr>
      <vt:lpstr>AGENDA</vt:lpstr>
      <vt:lpstr>WELCOME!</vt:lpstr>
      <vt:lpstr>COURSE SEQUENCE –YEAR 1</vt:lpstr>
      <vt:lpstr>COURSE SEQUENCE – YEAR 2</vt:lpstr>
      <vt:lpstr>PROFESSIONAL EXPECTATIONS</vt:lpstr>
      <vt:lpstr>BE PROACTIVE!</vt:lpstr>
      <vt:lpstr>ACADEMIC EXPECTATIONS</vt:lpstr>
      <vt:lpstr>PLACEMENT EXPECTATIONS</vt:lpstr>
      <vt:lpstr>TRAUMA-INFORMED PRACTICES</vt:lpstr>
      <vt:lpstr>THE SUPERVISOR</vt:lpstr>
      <vt:lpstr>GIVING FEEDBACK</vt:lpstr>
      <vt:lpstr>UNEXPECTED NEGATIVE FEEDBACK (IT'S AWKWARD FOR EVERYONE)</vt:lpstr>
      <vt:lpstr>PowerPoint Presentation</vt:lpstr>
      <vt:lpstr>EVALUATIONS</vt:lpstr>
      <vt:lpstr>SUPPORTS</vt:lpstr>
      <vt:lpstr>PowerPoint Presentation</vt:lpstr>
      <vt:lpstr>IMMEDIATE ACTIONS TO WELCOME YOUR CANDIDATE</vt:lpstr>
      <vt:lpstr>TUITION WAIVERS</vt:lpstr>
      <vt:lpstr>RESOURCES</vt:lpstr>
      <vt:lpstr>WE NEED YOUR HELP! *APPLICATION ON SCE WEBSITE*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COOPERATING TEACHER ORIENTATION</dc:title>
  <cp:lastModifiedBy>Talbott, Sue</cp:lastModifiedBy>
  <cp:revision>29</cp:revision>
  <dcterms:created xsi:type="dcterms:W3CDTF">2022-04-29T14:14:34Z</dcterms:created>
  <dcterms:modified xsi:type="dcterms:W3CDTF">2024-08-05T19:44:27Z</dcterms:modified>
</cp:coreProperties>
</file>