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77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1" r:id="rId15"/>
    <p:sldId id="276" r:id="rId16"/>
    <p:sldId id="273" r:id="rId17"/>
    <p:sldId id="274" r:id="rId18"/>
    <p:sldId id="275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87610-DC27-EA47-B7F4-8BCA1EB076DF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53F7-4D87-E844-B31E-B7D266CDF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8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ce.education.illinois.edu/current-candidates/elementary/edpr250elfall-studen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e.education.illinois.ed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SYLLABUS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>
                <a:latin typeface="Avenir" charset="0"/>
                <a:ea typeface="Avenir" charset="0"/>
                <a:cs typeface="Avenir" charset="0"/>
              </a:rPr>
              <a:t>	</a:t>
            </a:r>
          </a:p>
          <a:p>
            <a:pPr algn="l"/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  <p:pic>
        <p:nvPicPr>
          <p:cNvPr id="5" name="Graphic 4" descr="Badge Question Mark with solid fill">
            <a:extLst>
              <a:ext uri="{FF2B5EF4-FFF2-40B4-BE49-F238E27FC236}">
                <a16:creationId xmlns:a16="http://schemas.microsoft.com/office/drawing/2014/main" id="{3DB50161-07F5-684F-9D7E-75C340A94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84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428" y="-14294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SEMINAR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/>
                <a:ea typeface="Avenir" charset="0"/>
                <a:cs typeface="Avenir" charset="0"/>
              </a:rPr>
              <a:t>Room assignments and a tour before the break!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First seminar outline (whole group in Room 2, then supervisors)</a:t>
            </a:r>
          </a:p>
        </p:txBody>
      </p:sp>
    </p:spTree>
    <p:extLst>
      <p:ext uri="{BB962C8B-B14F-4D97-AF65-F5344CB8AC3E}">
        <p14:creationId xmlns:p14="http://schemas.microsoft.com/office/powerpoint/2010/main" val="160250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BREAK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latin typeface="Avenir" charset="0"/>
                <a:ea typeface="Avenir" charset="0"/>
                <a:cs typeface="Avenir" charset="0"/>
              </a:rPr>
              <a:t>See you in 10!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6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SEMINAR – CONTINUED</a:t>
            </a:r>
          </a:p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TOPICS/SCHEDULE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/>
              </a:rPr>
              <a:t>Syllabus, Canvas</a:t>
            </a:r>
            <a:endParaRPr lang="en-US" dirty="0">
              <a:latin typeface="Avenir"/>
              <a:ea typeface="Avenir" charset="0"/>
              <a:cs typeface="Avenir" charset="0"/>
            </a:endParaRP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/>
                <a:ea typeface="Avenir" charset="0"/>
                <a:cs typeface="Avenir" charset="0"/>
              </a:rPr>
              <a:t>What topics are important/fun/engaging? What have you and your students enjoyed in the past?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3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SEMINAR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  <p:pic>
        <p:nvPicPr>
          <p:cNvPr id="5" name="Graphic 4" descr="Badge Question Mark with solid fill">
            <a:extLst>
              <a:ext uri="{FF2B5EF4-FFF2-40B4-BE49-F238E27FC236}">
                <a16:creationId xmlns:a16="http://schemas.microsoft.com/office/drawing/2014/main" id="{9F98B87B-D645-1347-8BC6-D2F47A976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36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/>
              </a:rPr>
              <a:t>THE OPENING MEETING</a:t>
            </a:r>
            <a:endParaRPr lang="en-US" dirty="0"/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166363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Contact information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Communicating with each other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Set boundaries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School policies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Parking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Sign-in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Badge?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PBIS, school/class/individual management plans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School safety plans/handbooks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Program policies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Dress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Professional behavior (including cell phone use)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Reporting absences (two excused days)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Observation cycle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Student will clear these with coops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How to handle post-conference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Lesson plans submitted 24 hours in advance – MUST BE APPROVED BY COOPERATING TEACHER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Midterm/Final Evaluation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Get these on the calendar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·      Have building rep request sub, if needed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6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OPENING MEETING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  <p:pic>
        <p:nvPicPr>
          <p:cNvPr id="5" name="Graphic 4" descr="Badge Question Mark with solid fill">
            <a:extLst>
              <a:ext uri="{FF2B5EF4-FFF2-40B4-BE49-F238E27FC236}">
                <a16:creationId xmlns:a16="http://schemas.microsoft.com/office/drawing/2014/main" id="{29D17F8B-BF9B-6D48-93E8-323646A91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238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OBSERVATIONS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  <a:hlinkClick r:id="rId3"/>
              </a:rPr>
              <a:t>https://sce.education.illinois.edu/current-candidates/elementary/edpr250elfall-student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Pre and Post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Observation form (procedures and scoring)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latin typeface="Avenir" charset="0"/>
                <a:ea typeface="Avenir" charset="0"/>
                <a:cs typeface="Avenir" charset="0"/>
              </a:rPr>
              <a:t>Teachscape</a:t>
            </a:r>
            <a:r>
              <a:rPr lang="en-US" dirty="0">
                <a:latin typeface="Avenir" charset="0"/>
                <a:ea typeface="Avenir" charset="0"/>
                <a:cs typeface="Avenir" charset="0"/>
              </a:rPr>
              <a:t> – COMING SOON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Examples and advice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40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OBSERVATIONS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  <p:pic>
        <p:nvPicPr>
          <p:cNvPr id="5" name="Graphic 4" descr="Badge Question Mark with solid fill">
            <a:extLst>
              <a:ext uri="{FF2B5EF4-FFF2-40B4-BE49-F238E27FC236}">
                <a16:creationId xmlns:a16="http://schemas.microsoft.com/office/drawing/2014/main" id="{CA4E93B2-3270-4A4F-8D7D-2D32F89C8A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01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1237"/>
          </a:xfrm>
        </p:spPr>
      </p:pic>
    </p:spTree>
    <p:extLst>
      <p:ext uri="{BB962C8B-B14F-4D97-AF65-F5344CB8AC3E}">
        <p14:creationId xmlns:p14="http://schemas.microsoft.com/office/powerpoint/2010/main" val="155002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35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ELED SUPERVISOR ORIENTATION</a:t>
            </a:r>
          </a:p>
          <a:p>
            <a:r>
              <a:rPr lang="en-US" sz="3500" b="1" dirty="0">
                <a:solidFill>
                  <a:schemeClr val="bg1"/>
                </a:solidFill>
                <a:latin typeface="Avenir Next"/>
                <a:ea typeface="Avenir Next" charset="0"/>
                <a:cs typeface="Avenir Next" charset="0"/>
              </a:rPr>
              <a:t>FALL 2023</a:t>
            </a:r>
          </a:p>
          <a:p>
            <a:pPr algn="l"/>
            <a:endParaRPr lang="en-US" sz="4000" b="1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AGENDA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1:30-1:45 - Introductions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1:45-2:00 - The PLACEMENT (hours, expectations)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2:00 – 2:15 The WEBSITE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2:15 – 2:45 The SYLLABUS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2:45-2:55 - Break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2:55-3:30 - The SEMINAR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3:30-3:45 - The OPENING MEETING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3:45-3:55 - The OBSERVATIONS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Questions?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THANK YOU!!!! </a:t>
            </a:r>
            <a:r>
              <a:rPr lang="en-US" dirty="0">
                <a:latin typeface="Avenir" charset="0"/>
                <a:ea typeface="Avenir" charset="0"/>
                <a:cs typeface="Avenir" charset="0"/>
                <a:sym typeface="Wingdings" pitchFamily="2" charset="2"/>
              </a:rPr>
              <a:t>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2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Introductions</a:t>
            </a:r>
          </a:p>
          <a:p>
            <a:endParaRPr lang="en-US" sz="4000" b="1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/>
                <a:ea typeface="Avenir" charset="0"/>
                <a:cs typeface="Avenir" charset="0"/>
              </a:rPr>
              <a:t>Tell a bit about your personal and professional background and an interesting thing you did this summer. </a:t>
            </a:r>
          </a:p>
          <a:p>
            <a:pPr marL="342900" indent="-342900" algn="l">
              <a:buFont typeface="Wingdings" pitchFamily="2" charset="2"/>
              <a:buChar char="v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/>
                <a:ea typeface="Avenir" charset="0"/>
                <a:cs typeface="Avenir" charset="0"/>
              </a:rPr>
              <a:t>Ali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/>
                <a:ea typeface="Avenir" charset="0"/>
                <a:cs typeface="Avenir" charset="0"/>
              </a:rPr>
              <a:t>Diane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/>
                <a:ea typeface="Avenir" charset="0"/>
                <a:cs typeface="Avenir" charset="0"/>
              </a:rPr>
              <a:t>Eric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/>
                <a:ea typeface="Avenir" charset="0"/>
                <a:cs typeface="Avenir" charset="0"/>
              </a:rPr>
              <a:t>Erin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Erika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Iris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Katie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Kim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Laura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Lynn</a:t>
            </a:r>
            <a:endParaRPr lang="en-US" dirty="0">
              <a:latin typeface="Avenir"/>
              <a:ea typeface="Avenir" charset="0"/>
              <a:cs typeface="Avenir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Sue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9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What’s new?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Ø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Trauma-informed classrooms</a:t>
            </a:r>
            <a:br>
              <a:rPr lang="en-US" dirty="0">
                <a:latin typeface="Avenir" charset="0"/>
                <a:ea typeface="Avenir" charset="0"/>
                <a:cs typeface="Avenir" charset="0"/>
              </a:rPr>
            </a:b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en-US">
                <a:latin typeface="Avenir" charset="0"/>
                <a:ea typeface="Avenir" charset="0"/>
                <a:cs typeface="Avenir" charset="0"/>
              </a:rPr>
              <a:t>CRTL standards</a:t>
            </a:r>
            <a:br>
              <a:rPr lang="en-US">
                <a:latin typeface="Avenir" charset="0"/>
                <a:ea typeface="Avenir" charset="0"/>
                <a:cs typeface="Avenir" charset="0"/>
              </a:rPr>
            </a:b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Intentional modeling in seminar</a:t>
            </a:r>
          </a:p>
        </p:txBody>
      </p:sp>
    </p:spTree>
    <p:extLst>
      <p:ext uri="{BB962C8B-B14F-4D97-AF65-F5344CB8AC3E}">
        <p14:creationId xmlns:p14="http://schemas.microsoft.com/office/powerpoint/2010/main" val="367835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PLACEMENT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EDPR 250EL Placement time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Three mornings, one full day (either Tuesday or Wednesday)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No Fridays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TWO EXCUSED ABSENCES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Career Day is Thursday, November 16 – also an excused absence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Fall break – Danville, Champaign, Urbana – hours do not need to be made up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Parent-Teacher Conferences – candidates should plan to attend (but only if the schedule does not conflict with class)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Course/ cohort schedule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M, T </a:t>
            </a:r>
            <a:r>
              <a:rPr lang="en-US" b="1" dirty="0"/>
              <a:t>OR</a:t>
            </a:r>
            <a:r>
              <a:rPr lang="en-US" dirty="0"/>
              <a:t> W, Th: required education courses starting at 1:00 pm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F: Seminar, 8-8:50 am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F: Courses 9-11:50 am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78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290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PLACEMENT: FAQs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How many hours do I need this semester? 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It’s not about the hours. It’s about showing up when you are supposed to. </a:t>
            </a:r>
          </a:p>
          <a:p>
            <a:pPr algn="l"/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Do I go to placement during fall break?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No. You follow the UIUC calendar. </a:t>
            </a:r>
          </a:p>
          <a:p>
            <a:pPr algn="l"/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What do I do if there is a school holiday?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You only go to your placement if students are in session.</a:t>
            </a:r>
          </a:p>
          <a:p>
            <a:pPr algn="l"/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I have a bachelorette party in Nashville. What should I do?</a:t>
            </a:r>
          </a:p>
          <a:p>
            <a:pPr algn="l"/>
            <a:r>
              <a:rPr lang="en-US" dirty="0">
                <a:latin typeface="Avenir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/>
                <a:ea typeface="Avenir" charset="0"/>
                <a:cs typeface="Avenir" charset="0"/>
              </a:rPr>
              <a:t>Don’t go. (but really...)</a:t>
            </a:r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What should I do if I’m sick/have car trouble/have an emergency?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Call/Text your coop and supervisor right away. We worry about you! Note that absences must be made up once the two excused are used up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i="1" dirty="0">
                <a:latin typeface="Avenir" charset="0"/>
                <a:ea typeface="Avenir" charset="0"/>
                <a:cs typeface="Avenir" charset="0"/>
              </a:rPr>
              <a:t>	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What do I do about COVID related things?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We will handle issues individually.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0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WEBSITE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  <a:hlinkClick r:id="rId3"/>
              </a:rPr>
              <a:t>https://sce.education.illinois.edu/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Overview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Forms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What students need to know</a:t>
            </a:r>
          </a:p>
          <a:p>
            <a:pPr marL="800100" lvl="1" indent="-342900" algn="l">
              <a:buFont typeface="Wingdings" pitchFamily="2" charset="2"/>
              <a:buChar char="ü"/>
            </a:pPr>
            <a:r>
              <a:rPr lang="en-US" dirty="0">
                <a:latin typeface="Avenir"/>
                <a:ea typeface="Avenir" charset="0"/>
                <a:cs typeface="Avenir" charset="0"/>
              </a:rPr>
              <a:t>USE CANVAS</a:t>
            </a:r>
          </a:p>
        </p:txBody>
      </p:sp>
    </p:spTree>
    <p:extLst>
      <p:ext uri="{BB962C8B-B14F-4D97-AF65-F5344CB8AC3E}">
        <p14:creationId xmlns:p14="http://schemas.microsoft.com/office/powerpoint/2010/main" val="36033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WEBSITE: FAQs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My coop can’t find the forms!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Students are expected to help their coops with this. They 	should download and send the forms when needed.</a:t>
            </a:r>
          </a:p>
          <a:p>
            <a:pPr algn="l"/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I can’t find my portal/student teaching application/hours/license stuff.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Help students remember that licensure-related items are 	found on the </a:t>
            </a:r>
            <a:r>
              <a:rPr lang="en-US" i="1" dirty="0" err="1">
                <a:latin typeface="Avenir" charset="0"/>
                <a:ea typeface="Avenir" charset="0"/>
                <a:cs typeface="Avenir" charset="0"/>
              </a:rPr>
              <a:t>CoTE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 website. </a:t>
            </a:r>
          </a:p>
          <a:p>
            <a:pPr algn="l"/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Where do I log my hours?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	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See above. That’s a </a:t>
            </a:r>
            <a:r>
              <a:rPr lang="en-US" i="1" dirty="0" err="1">
                <a:latin typeface="Avenir" charset="0"/>
                <a:ea typeface="Avenir" charset="0"/>
                <a:cs typeface="Avenir" charset="0"/>
              </a:rPr>
              <a:t>CoTE</a:t>
            </a:r>
            <a:r>
              <a:rPr lang="en-US" i="1" dirty="0">
                <a:latin typeface="Avenir" charset="0"/>
                <a:ea typeface="Avenir" charset="0"/>
                <a:cs typeface="Avenir" charset="0"/>
              </a:rPr>
              <a:t> thing – but we send LOTS of 	reminders about this kind of stuff.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i="1" dirty="0">
                <a:latin typeface="Avenir" charset="0"/>
                <a:ea typeface="Avenir" charset="0"/>
                <a:cs typeface="Avenir" charset="0"/>
              </a:rPr>
              <a:t>	</a:t>
            </a:r>
          </a:p>
          <a:p>
            <a:pPr algn="l"/>
            <a:endParaRPr lang="en-US" i="1" dirty="0">
              <a:latin typeface="Avenir" charset="0"/>
              <a:ea typeface="Avenir" charset="0"/>
              <a:cs typeface="Avenir" charset="0"/>
            </a:endParaRP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7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0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SYLLABUS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90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>
                <a:latin typeface="Avenir" charset="0"/>
                <a:ea typeface="Avenir" charset="0"/>
                <a:cs typeface="Avenir" charset="0"/>
              </a:rPr>
              <a:t>LET’S DIG IN.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7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698</Words>
  <Application>Microsoft Macintosh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Avenir</vt:lpstr>
      <vt:lpstr>Avenir Next</vt:lpstr>
      <vt:lpstr>Calibri</vt:lpstr>
      <vt:lpstr>Calibri Light</vt:lpstr>
      <vt:lpstr>Wingdings</vt:lpstr>
      <vt:lpstr>Office Theme</vt:lpstr>
      <vt:lpstr>PowerPoint Presentation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Talbott, Susan J</cp:lastModifiedBy>
  <cp:revision>64</cp:revision>
  <dcterms:created xsi:type="dcterms:W3CDTF">2017-10-17T21:15:21Z</dcterms:created>
  <dcterms:modified xsi:type="dcterms:W3CDTF">2023-08-15T17:58:41Z</dcterms:modified>
</cp:coreProperties>
</file>