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pJRrdHgNl+CJMXEUIE329s431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f85afa7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5f85afa7f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3"/>
          <p:cNvSpPr txBox="1"/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/>
          <p:nvPr>
            <p:ph idx="2" type="pic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/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" type="body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27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2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2"/>
          <p:cNvSpPr txBox="1"/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" type="body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0" name="Google Shape;70;p32"/>
          <p:cNvSpPr txBox="1"/>
          <p:nvPr>
            <p:ph idx="2" type="body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2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" name="Google Shape;22;p2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ote.illinois.edu/cote-portal-acces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cote-waivers@illinois.edu" TargetMode="External"/><Relationship Id="rId4" Type="http://schemas.openxmlformats.org/officeDocument/2006/relationships/hyperlink" Target="https://cote.illinois.edu/cooperating-personnel-supervisors/cp-tuition-fee-waivers" TargetMode="External"/><Relationship Id="rId5" Type="http://schemas.openxmlformats.org/officeDocument/2006/relationships/hyperlink" Target="mailto:jrooseve@illinois.edu" TargetMode="External"/><Relationship Id="rId6" Type="http://schemas.openxmlformats.org/officeDocument/2006/relationships/hyperlink" Target="mailto:ls9@illinois.ed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ce.education.illinois.edu/cooperating-teachers/prospective-cooperating-teachers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ce.education.illinois.edu/" TargetMode="External"/><Relationship Id="rId4" Type="http://schemas.openxmlformats.org/officeDocument/2006/relationships/hyperlink" Target="https://cote.illinois.edu/cote-portal-access" TargetMode="External"/><Relationship Id="rId5" Type="http://schemas.openxmlformats.org/officeDocument/2006/relationships/hyperlink" Target="mailto:caraknox@illinois.edu" TargetMode="External"/><Relationship Id="rId6" Type="http://schemas.openxmlformats.org/officeDocument/2006/relationships/hyperlink" Target="mailto:sce@education.illinois.ed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e.education.illinois.edu/docs/librariesprovider33/default-document-library/edpr-250mg-guidelines-to-takeover---fall-2023.pdf?sfvrsn=8f1108c_1" TargetMode="External"/><Relationship Id="rId4" Type="http://schemas.openxmlformats.org/officeDocument/2006/relationships/hyperlink" Target="https://sce.education.illinois.ed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COOPERATING TEACHER ORIENTATION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Fall 2023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EDPR 250 MG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Year 2 Candidates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429" y="305364"/>
            <a:ext cx="9993085" cy="63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EVALUATIONS</a:t>
            </a:r>
            <a:endParaRPr/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Observation feedback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Weekly feedback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https://cote.illinois.edu/cote-portal-access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plans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SUPPORTS</a:t>
            </a:r>
            <a:endParaRPr/>
          </a:p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Disposition Concern Form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Remediation Plan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94" name="Google Shape;1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339" y="318457"/>
            <a:ext cx="9419770" cy="638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THE SUPERVISOR</a:t>
            </a:r>
            <a:endParaRPr/>
          </a:p>
        </p:txBody>
      </p:sp>
      <p:sp>
        <p:nvSpPr>
          <p:cNvPr id="200" name="Google Shape;200;p16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Role, responsibility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Communication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IMMEDIATE ACTIONS TO WELCOME YOUR CANDIDATE</a:t>
            </a:r>
            <a:endParaRPr/>
          </a:p>
        </p:txBody>
      </p:sp>
      <p:sp>
        <p:nvSpPr>
          <p:cNvPr id="206" name="Google Shape;206;p17"/>
          <p:cNvSpPr txBox="1"/>
          <p:nvPr>
            <p:ph idx="1" type="body"/>
          </p:nvPr>
        </p:nvSpPr>
        <p:spPr>
          <a:xfrm>
            <a:off x="2231125" y="2638051"/>
            <a:ext cx="7729800" cy="3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Exchange contact information (set boundaries!)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1800"/>
              <a:t>Explain the expectations for dress, cell phones, etc. </a:t>
            </a:r>
            <a:endParaRPr sz="227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where to put their belongings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Tour the school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Introduce them to staff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Teach them to access your online curriculum and classroom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Ask them to plan to introduce themselves to the students in a creative way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Post their name on the board</a:t>
            </a:r>
            <a:endParaRPr/>
          </a:p>
          <a:p>
            <a:pPr indent="-250343" lvl="0" marL="228600" rtl="0" algn="l">
              <a:spcBef>
                <a:spcPts val="1000"/>
              </a:spcBef>
              <a:spcAft>
                <a:spcPts val="0"/>
              </a:spcAft>
              <a:buSzPct val="125498"/>
              <a:buChar char="•"/>
            </a:pPr>
            <a:r>
              <a:rPr lang="en-US" sz="1845"/>
              <a:t>Explain the expectations for dress, cell phones, etc. </a:t>
            </a:r>
            <a:endParaRPr sz="2316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Be clear and specific about what you would like them to do the first few days and weeks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TUITION WAIVERS</a:t>
            </a:r>
            <a:endParaRPr/>
          </a:p>
        </p:txBody>
      </p:sp>
      <p:sp>
        <p:nvSpPr>
          <p:cNvPr id="212" name="Google Shape;212;p18"/>
          <p:cNvSpPr txBox="1"/>
          <p:nvPr>
            <p:ph idx="1" type="body"/>
          </p:nvPr>
        </p:nvSpPr>
        <p:spPr>
          <a:xfrm>
            <a:off x="2231125" y="2638052"/>
            <a:ext cx="7729800" cy="3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2528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89"/>
              <a:buChar char="•"/>
            </a:pPr>
            <a:r>
              <a:rPr lang="en-US" sz="1389"/>
              <a:t>Non-degree vs. Master’s/Endorsement/Doctoral</a:t>
            </a:r>
            <a:endParaRPr sz="1389"/>
          </a:p>
          <a:p>
            <a:pPr indent="-1314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89"/>
          </a:p>
          <a:p>
            <a:pPr indent="-202528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89"/>
              <a:buChar char="•"/>
            </a:pPr>
            <a:r>
              <a:rPr lang="en-US" sz="1389"/>
              <a:t>Contact Council on Teacher Education with questions! </a:t>
            </a:r>
            <a:endParaRPr sz="1389"/>
          </a:p>
          <a:p>
            <a:pPr indent="-199353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9"/>
              <a:buChar char="•"/>
            </a:pPr>
            <a:r>
              <a:rPr lang="en-US" sz="1339" u="sng">
                <a:solidFill>
                  <a:schemeClr val="hlink"/>
                </a:solidFill>
                <a:hlinkClick r:id="rId3"/>
              </a:rPr>
              <a:t>cote-waivers@illinois.edu</a:t>
            </a:r>
            <a:endParaRPr sz="1339"/>
          </a:p>
          <a:p>
            <a:pPr indent="-199353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9"/>
              <a:buChar char="•"/>
            </a:pPr>
            <a:r>
              <a:rPr lang="en-US" sz="1339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sz="1339" u="sng"/>
          </a:p>
          <a:p>
            <a:pPr indent="-1422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39"/>
          </a:p>
          <a:p>
            <a:pPr indent="-202528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89"/>
              <a:buChar char="•"/>
            </a:pPr>
            <a:r>
              <a:rPr b="1" lang="en-US" sz="1389"/>
              <a:t>Waiver Information (from SCE website)</a:t>
            </a:r>
            <a:endParaRPr sz="1389"/>
          </a:p>
          <a:p>
            <a:pPr indent="-196178" lvl="1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9"/>
              <a:buChar char="•"/>
            </a:pPr>
            <a:r>
              <a:rPr lang="en-US" sz="1289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-US" sz="1289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-US" sz="1289">
                <a:solidFill>
                  <a:srgbClr val="252525"/>
                </a:solidFill>
              </a:rPr>
              <a:t>) and Linda Stimson (</a:t>
            </a:r>
            <a:r>
              <a:rPr lang="en-US" sz="1289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-US" sz="1289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 sz="1339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f85afa7f2_0_0"/>
          <p:cNvSpPr txBox="1"/>
          <p:nvPr>
            <p:ph type="title"/>
          </p:nvPr>
        </p:nvSpPr>
        <p:spPr>
          <a:xfrm>
            <a:off x="2974848" y="1286256"/>
            <a:ext cx="10306500" cy="1584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Still Recruiting for Spring!</a:t>
            </a:r>
            <a:endParaRPr/>
          </a:p>
        </p:txBody>
      </p:sp>
      <p:sp>
        <p:nvSpPr>
          <p:cNvPr id="218" name="Google Shape;218;g25f85afa7f2_0_0"/>
          <p:cNvSpPr txBox="1"/>
          <p:nvPr>
            <p:ph idx="1" type="body"/>
          </p:nvPr>
        </p:nvSpPr>
        <p:spPr>
          <a:xfrm>
            <a:off x="2974848" y="3517392"/>
            <a:ext cx="10306500" cy="4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We are in need of several cooperating teachers for spring, especially those who teach Math, Social Studies and ELA. Please talk to your colleagues and send them my way!</a:t>
            </a:r>
            <a:endParaRPr sz="1600"/>
          </a:p>
          <a:p>
            <a:pPr indent="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https://sce.education.illinois.edu/cooperating-teachers/prospective-cooperating-teachers</a:t>
            </a:r>
            <a:endParaRPr sz="1600"/>
          </a:p>
          <a:p>
            <a:pPr indent="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4300" lvl="1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27000" lvl="0" marL="2413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pic>
        <p:nvPicPr>
          <p:cNvPr descr="A picture containing graphical user interface&#10;&#10;Description automatically generated" id="219" name="Google Shape;219;g25f85afa7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3425" y="4386600"/>
            <a:ext cx="4224900" cy="2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SCE: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 Cara or SCE directly: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indent="-2413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900" y="1441450"/>
            <a:ext cx="8458200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5619750" y="1044359"/>
            <a:ext cx="5607050" cy="4769281"/>
            <a:chOff x="0" y="79159"/>
            <a:chExt cx="5607050" cy="476928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descr="Help with solid fill" id="236" name="Google Shape;23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2454" y="2612208"/>
            <a:ext cx="2762468" cy="276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Introductions/People to Know</a:t>
            </a:r>
            <a:endParaRPr/>
          </a:p>
          <a:p>
            <a:pPr indent="-215900" lvl="1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Dr. Cara Gutzmer, Director of School and Community Experiences</a:t>
            </a:r>
            <a:endParaRPr/>
          </a:p>
          <a:p>
            <a:pPr indent="-215900" lvl="1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Sue Talbott, Clinical Experiences Specialist</a:t>
            </a:r>
            <a:endParaRPr/>
          </a:p>
          <a:p>
            <a:pPr indent="-228600" lvl="1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Danielle Galardy, Office Manager</a:t>
            </a:r>
            <a:endParaRPr sz="1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some summer fun in the chat!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a story about a rock star candidate you hosted in the past.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35" name="Google Shape;135;p4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Intro to Teaching Diverse Students</a:t>
            </a:r>
            <a:endParaRPr sz="1500">
              <a:solidFill>
                <a:srgbClr val="3F3F3F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Children's Literature</a:t>
            </a:r>
            <a:endParaRPr sz="1500">
              <a:solidFill>
                <a:srgbClr val="3F3F3F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Literacy</a:t>
            </a:r>
            <a:endParaRPr sz="1500">
              <a:solidFill>
                <a:srgbClr val="3F3F3F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Adolescent Educational Psychology</a:t>
            </a:r>
            <a:endParaRPr sz="1500">
              <a:solidFill>
                <a:srgbClr val="3F3F3F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-13335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</p:txBody>
      </p:sp>
      <p:sp>
        <p:nvSpPr>
          <p:cNvPr id="136" name="Google Shape;136;p4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3 hours per week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3 hours per week (math only)</a:t>
            </a:r>
            <a:endParaRPr/>
          </a:p>
        </p:txBody>
      </p:sp>
      <p:sp>
        <p:nvSpPr>
          <p:cNvPr id="137" name="Google Shape;137;p4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cap="sq" cmpd="thinThick" w="190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44" name="Google Shape;144;p5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95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Special Education</a:t>
            </a:r>
            <a:endParaRPr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Content Methods </a:t>
            </a:r>
            <a:endParaRPr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Writing</a:t>
            </a:r>
            <a:endParaRPr/>
          </a:p>
          <a:p>
            <a:pPr indent="-2095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Seminar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  <a:p>
            <a:pPr indent="-13335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</p:txBody>
      </p:sp>
      <p:sp>
        <p:nvSpPr>
          <p:cNvPr id="145" name="Google Shape;145;p5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indent="-228600" lvl="1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Tuesday,  Wednesday, Thursday  mornings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STUDENT TEACHING </a:t>
            </a:r>
            <a:endParaRPr/>
          </a:p>
          <a:p>
            <a:pPr indent="-1270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270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47" name="Google Shape;147;p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cap="sq" cmpd="thinThick" w="190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descr="Fireworks with solid fill"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467" y="528037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PROFESSIONAL EXPECTATIONS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2231125" y="2638051"/>
            <a:ext cx="7729800" cy="3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12784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19"/>
              <a:t>Promptness: students should arrive on an agreed upon time before school starts</a:t>
            </a:r>
            <a:endParaRPr sz="2819"/>
          </a:p>
          <a:p>
            <a:pPr indent="-21278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19"/>
              <a:t>Mature and appropriate attire and hygiene</a:t>
            </a:r>
            <a:endParaRPr sz="2819"/>
          </a:p>
          <a:p>
            <a:pPr indent="-21278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19"/>
              <a:t>Communication</a:t>
            </a:r>
            <a:endParaRPr sz="2819"/>
          </a:p>
          <a:p>
            <a:pPr indent="-21278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19" u="sng">
                <a:solidFill>
                  <a:schemeClr val="hlink"/>
                </a:solidFill>
                <a:hlinkClick r:id="rId3"/>
              </a:rPr>
              <a:t>Engagement</a:t>
            </a:r>
            <a:endParaRPr sz="2819"/>
          </a:p>
          <a:p>
            <a:pPr indent="-212784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819"/>
              <a:t>Have a meeting with your candidate to discuss dress code, cell phone use, arrival/departure times, etc.</a:t>
            </a:r>
            <a:endParaRPr sz="2819"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3832"/>
              <a:buNone/>
            </a:pPr>
            <a:r>
              <a:t/>
            </a:r>
            <a:endParaRPr sz="2819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7854"/>
              <a:buNone/>
            </a:pPr>
            <a:r>
              <a:rPr b="1" lang="en-US" sz="2419"/>
              <a:t>***Candidates are given two excused absences. Absences in excess must be made up.***</a:t>
            </a:r>
            <a:endParaRPr b="1" sz="2419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57854"/>
              <a:buFont typeface="Arial"/>
              <a:buNone/>
            </a:pPr>
            <a:r>
              <a:rPr b="1" lang="en-US" sz="2419"/>
              <a:t>***Career Day is Thursday, November 16 – also an excused absence. ***</a:t>
            </a:r>
            <a:endParaRPr b="1" sz="2419"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US" u="sng">
                <a:solidFill>
                  <a:schemeClr val="hlink"/>
                </a:solidFill>
                <a:hlinkClick r:id="rId4"/>
              </a:rPr>
              <a:t>PROFESSIONAL BEHAVIOR CHECKLIST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ACADEMIC EXPECTATIONS</a:t>
            </a:r>
            <a:endParaRPr/>
          </a:p>
        </p:txBody>
      </p:sp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 observations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 evaluation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assignments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Content test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CHARACTERISTICS OF FEEDBACK</a:t>
            </a:r>
            <a:br>
              <a:rPr lang="en-US"/>
            </a:br>
            <a:r>
              <a:rPr lang="en-US"/>
              <a:t>(POSITIVE AND CORRECTIVE) </a:t>
            </a:r>
            <a:endParaRPr/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Descriptive rather than evaluative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Similar to “evidence” on the Danielson, based on observations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Specific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Actionable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UNEXPECTED NEGATIVE FEEDBACK</a:t>
            </a:r>
            <a:br>
              <a:rPr lang="en-US"/>
            </a:br>
            <a:r>
              <a:rPr lang="en-US"/>
              <a:t>(IT'S AWKWARD FOR EVERYONE)</a:t>
            </a:r>
            <a:endParaRPr/>
          </a:p>
        </p:txBody>
      </p:sp>
      <p:sp>
        <p:nvSpPr>
          <p:cNvPr id="172" name="Google Shape;172;p10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2022-04-29T14:14:34Z</dcterms:created>
</cp:coreProperties>
</file>