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embeddedFontLst>
    <p:embeddedFont>
      <p:font typeface="Gill Sans" panose="020B0604020202020204" charset="0"/>
      <p:regular r:id="rId24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hXIAdtgys3ANk6wohSDgsaaDoy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4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4"/>
          <p:cNvSpPr>
            <a:spLocks noGrp="1"/>
          </p:cNvSpPr>
          <p:nvPr>
            <p:ph type="pic" idx="2"/>
          </p:nvPr>
        </p:nvSpPr>
        <p:spPr>
          <a:xfrm>
            <a:off x="6095999" y="0"/>
            <a:ext cx="6102097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78" name="Google Shape;78;p34"/>
          <p:cNvSpPr txBox="1">
            <a:spLocks noGrp="1"/>
          </p:cNvSpPr>
          <p:nvPr>
            <p:ph type="body" idx="1"/>
          </p:nvPr>
        </p:nvSpPr>
        <p:spPr>
          <a:xfrm>
            <a:off x="1115568" y="3549918"/>
            <a:ext cx="3794760" cy="2194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9" name="Google Shape;79;p3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4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5"/>
          <p:cNvSpPr txBox="1">
            <a:spLocks noGrp="1"/>
          </p:cNvSpPr>
          <p:nvPr>
            <p:ph type="body" idx="1"/>
          </p:nvPr>
        </p:nvSpPr>
        <p:spPr>
          <a:xfrm rot="5400000">
            <a:off x="4545009" y="324172"/>
            <a:ext cx="3101983" cy="77297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6"/>
          <p:cNvSpPr txBox="1">
            <a:spLocks noGrp="1"/>
          </p:cNvSpPr>
          <p:nvPr>
            <p:ph type="title"/>
          </p:nvPr>
        </p:nvSpPr>
        <p:spPr>
          <a:xfrm rot="5400000">
            <a:off x="6810676" y="2779696"/>
            <a:ext cx="4983480" cy="1298608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1"/>
          </p:nvPr>
        </p:nvSpPr>
        <p:spPr>
          <a:xfrm rot="5400000">
            <a:off x="2838641" y="329756"/>
            <a:ext cx="4983480" cy="61984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7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7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8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8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None/>
              <a:defRPr sz="1900" b="1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8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2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9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9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5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0"/>
          <p:cNvSpPr txBox="1"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  <a:defRPr sz="38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0"/>
          <p:cNvSpPr txBox="1"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0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1581912" y="2638044"/>
            <a:ext cx="4271771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1"/>
          <p:cNvSpPr txBox="1">
            <a:spLocks noGrp="1"/>
          </p:cNvSpPr>
          <p:nvPr>
            <p:ph type="body" idx="2"/>
          </p:nvPr>
        </p:nvSpPr>
        <p:spPr>
          <a:xfrm>
            <a:off x="6338315" y="2638044"/>
            <a:ext cx="4270247" cy="310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2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2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2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3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3"/>
          <p:cNvSpPr txBox="1"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200"/>
              <a:buFont typeface="Gill Sans"/>
              <a:buNone/>
              <a:defRPr sz="22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3"/>
          <p:cNvSpPr txBox="1">
            <a:spLocks noGrp="1"/>
          </p:cNvSpPr>
          <p:nvPr>
            <p:ph type="body" idx="1"/>
          </p:nvPr>
        </p:nvSpPr>
        <p:spPr>
          <a:xfrm>
            <a:off x="6736080" y="804672"/>
            <a:ext cx="4815840" cy="5248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92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>
                <a:solidFill>
                  <a:schemeClr val="dk1"/>
                </a:solidFill>
              </a:defRPr>
            </a:lvl1pPr>
            <a:lvl2pPr marL="914400" lvl="1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2pPr>
            <a:lvl3pPr marL="1371600" lvl="2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3pPr>
            <a:lvl4pPr marL="1828800" lvl="3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4pPr>
            <a:lvl5pPr marL="2286000" lvl="4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>
                <a:solidFill>
                  <a:schemeClr val="dk1"/>
                </a:solidFill>
              </a:defRPr>
            </a:lvl5pPr>
            <a:lvl6pPr marL="2743200" lvl="5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70" name="Google Shape;70;p33"/>
          <p:cNvSpPr txBox="1">
            <a:spLocks noGrp="1"/>
          </p:cNvSpPr>
          <p:nvPr>
            <p:ph type="body" idx="2"/>
          </p:nvPr>
        </p:nvSpPr>
        <p:spPr>
          <a:xfrm>
            <a:off x="1115568" y="3549918"/>
            <a:ext cx="3794760" cy="2194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3"/>
          <p:cNvSpPr txBox="1">
            <a:spLocks noGrp="1"/>
          </p:cNvSpPr>
          <p:nvPr>
            <p:ph type="ftr" idx="11"/>
          </p:nvPr>
        </p:nvSpPr>
        <p:spPr>
          <a:xfrm>
            <a:off x="804672" y="6236208"/>
            <a:ext cx="5124797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8" name="Google Shape;8;p24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9" name="Google Shape;9;p24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10" name="Google Shape;10;p24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  <a:defRPr sz="2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dt" idx="10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1" name="Google Shape;21;p23"/>
          <p:cNvSpPr txBox="1">
            <a:spLocks noGrp="1"/>
          </p:cNvSpPr>
          <p:nvPr>
            <p:ph type="ftr" idx="11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5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22" name="Google Shape;22;p23"/>
          <p:cNvSpPr>
            <a:spLocks noGrp="1"/>
          </p:cNvSpPr>
          <p:nvPr>
            <p:ph type="sldNum" idx="12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8275" tIns="45700" rIns="1827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11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te-portal-access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te-waivers@illinoi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s9@illinois.edu" TargetMode="External"/><Relationship Id="rId5" Type="http://schemas.openxmlformats.org/officeDocument/2006/relationships/hyperlink" Target="mailto:jrooseve@illinois.edu" TargetMode="External"/><Relationship Id="rId4" Type="http://schemas.openxmlformats.org/officeDocument/2006/relationships/hyperlink" Target="https://cote.illinois.edu/cooperating-personnel-supervisors/cp-tuition-fee-waiv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Stalbott@illinois.edu" TargetMode="External"/><Relationship Id="rId4" Type="http://schemas.openxmlformats.org/officeDocument/2006/relationships/hyperlink" Target="https://cote.illinois.edu/cote-portal-acc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182875" rIns="274300" bIns="182875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800"/>
              <a:buFont typeface="Gill Sans"/>
              <a:buNone/>
            </a:pPr>
            <a:r>
              <a:rPr lang="en-US"/>
              <a:t>COOPERATING TEACHER ORIENTATION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/>
              <a:t>Fall 2023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EDPR250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Year 2 Candidates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PLACEMENT EXPECTATIONS</a:t>
            </a:r>
            <a:endParaRPr/>
          </a:p>
        </p:txBody>
      </p:sp>
      <p:sp>
        <p:nvSpPr>
          <p:cNvPr id="177" name="Google Shape;177;p1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Build relationships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Be an active participant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questions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Try new things (WITH YOUR PERMISSION!)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Enhance your classroom environment and instruction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GIVING FEEDBACK</a:t>
            </a:r>
            <a:endParaRPr/>
          </a:p>
        </p:txBody>
      </p:sp>
      <p:sp>
        <p:nvSpPr>
          <p:cNvPr id="183" name="Google Shape;183;p11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Candidates are VERY MUCH in need of reinforcement and positive feedback.</a:t>
            </a:r>
            <a:endParaRPr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dirty="0"/>
              <a:t>FEEDBACK FORM/Timeline</a:t>
            </a:r>
            <a:endParaRPr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EVALUATIONS</a:t>
            </a:r>
            <a:endParaRPr/>
          </a:p>
        </p:txBody>
      </p:sp>
      <p:sp>
        <p:nvSpPr>
          <p:cNvPr id="200" name="Google Shape;200;p14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Observation feedback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Weekly feedback (see form on website)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Support plans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PLEASE TELL THE CANDIDATE ABOUT YOUR CONCERNS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SUPPORTS</a:t>
            </a:r>
            <a:endParaRPr/>
          </a:p>
        </p:txBody>
      </p:sp>
      <p:sp>
        <p:nvSpPr>
          <p:cNvPr id="206" name="Google Shape;206;p15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Disposition Concern Form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Remediation Plan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Google Shape;211;p16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59339" y="318457"/>
            <a:ext cx="9419770" cy="63817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THE SUPERVISOR</a:t>
            </a:r>
            <a:endParaRPr/>
          </a:p>
        </p:txBody>
      </p:sp>
      <p:sp>
        <p:nvSpPr>
          <p:cNvPr id="217" name="Google Shape;217;p1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Role, responsibility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Communication 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IMMEDIATE ACTIONS TO WELCOME YOUR CANDIDATE</a:t>
            </a:r>
            <a:endParaRPr/>
          </a:p>
        </p:txBody>
      </p:sp>
      <p:sp>
        <p:nvSpPr>
          <p:cNvPr id="223" name="Google Shape;223;p18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Exchange contact information (set boundaries!)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Show them where to put their belongings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Tour the school (have one of your students show them around!)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Introduce them to staff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Teach them to access your online curriculum and classroom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Ask them to plan to introduce themselves to the students in a creative way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Post their name on the board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Be clear and specific about what you would like them to do the first few days and weeks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TELL THEM the expectations for dress, cell phones, etc. 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TUITION WAIVERS</a:t>
            </a:r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Non-degree vs. Master’s/Endorsement/Doctoral</a:t>
            </a:r>
            <a:endParaRPr/>
          </a:p>
          <a:p>
            <a:pPr marL="228600" lvl="0" indent="-1314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Contact Council on Teacher Education with questions! 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cote-waivers@illinois.edu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u="sng"/>
          </a:p>
          <a:p>
            <a:pPr marL="457200" lvl="1" indent="-1422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b="1"/>
              <a:t>Waiver Information (from SCE website)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400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-US" sz="1400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-US" sz="1400">
                <a:solidFill>
                  <a:srgbClr val="252525"/>
                </a:solidFill>
              </a:rPr>
              <a:t>) and Linda Stimson (</a:t>
            </a:r>
            <a:r>
              <a:rPr lang="en-US" sz="1400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-US" sz="1400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sz="1400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/>
          </a:p>
          <a:p>
            <a:pPr marL="457200" lvl="1" indent="-1422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228600" lvl="0" indent="-131445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RESOURCES</a:t>
            </a:r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SCE: 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 grid and placement summary will be emailed to you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Portal: </a:t>
            </a:r>
            <a:r>
              <a:rPr lang="en-US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Building reps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Email Sue directly: 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 u="sng">
                <a:solidFill>
                  <a:schemeClr val="hlink"/>
                </a:solidFill>
                <a:hlinkClick r:id="rId5"/>
              </a:rPr>
              <a:t>stalbott@illinois.edu</a:t>
            </a: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1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 NEED YOUR HELP!</a:t>
            </a:r>
            <a:br>
              <a:rPr lang="en-US"/>
            </a:br>
            <a:r>
              <a:rPr lang="en-US" sz="1400"/>
              <a:t>*APPLICATION ON SCE WEBSITE*</a:t>
            </a:r>
            <a:endParaRPr/>
          </a:p>
        </p:txBody>
      </p:sp>
      <p:pic>
        <p:nvPicPr>
          <p:cNvPr id="241" name="Google Shape;241;p21" descr="A picture containing graphical user interfac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905288" y="2638044"/>
            <a:ext cx="6381425" cy="31019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6" name="Google Shape;106;p2"/>
          <p:cNvSpPr>
            <a:spLocks noGrp="1"/>
          </p:cNvSpPr>
          <p:nvPr>
            <p:ph type="title"/>
          </p:nvPr>
        </p:nvSpPr>
        <p:spPr>
          <a:xfrm>
            <a:off x="643467" y="2681103"/>
            <a:ext cx="3363974" cy="1495794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ill Sans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07" name="Google Shape;107;p2"/>
          <p:cNvGrpSpPr/>
          <p:nvPr/>
        </p:nvGrpSpPr>
        <p:grpSpPr>
          <a:xfrm>
            <a:off x="5619750" y="1044359"/>
            <a:ext cx="5607050" cy="4769281"/>
            <a:chOff x="0" y="79159"/>
            <a:chExt cx="5607050" cy="4769281"/>
          </a:xfrm>
        </p:grpSpPr>
        <p:sp>
          <p:nvSpPr>
            <p:cNvPr id="108" name="Google Shape;108;p2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300"/>
                <a:buFont typeface="Gill Sans"/>
                <a:buNone/>
              </a:pPr>
              <a:r>
                <a:rPr lang="en-US" sz="23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2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QUESTIONS?</a:t>
            </a:r>
            <a:endParaRPr/>
          </a:p>
        </p:txBody>
      </p:sp>
      <p:pic>
        <p:nvPicPr>
          <p:cNvPr id="247" name="Google Shape;247;p22" descr="Help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712454" y="2612208"/>
            <a:ext cx="2762468" cy="2762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WELCOME!</a:t>
            </a:r>
            <a:endParaRPr/>
          </a:p>
        </p:txBody>
      </p:sp>
      <p:sp>
        <p:nvSpPr>
          <p:cNvPr id="129" name="Google Shape;129;p3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Introductions/People to Know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Dr. Cara Gutzmer, Director of School and Community Experiences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Sue Talbott, Clinical Experiences Specialist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Lynn Burdick, Elementary Program Coordinator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Supervisors ☺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Share some summer fun in the chat!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35" name="Google Shape;135;p4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Intro to Teaching</a:t>
            </a:r>
            <a:endParaRPr sz="1500" b="1" u="sng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Children's Literature</a:t>
            </a:r>
            <a:endParaRPr sz="1500" b="1" u="sng">
              <a:solidFill>
                <a:srgbClr val="3F3F3F"/>
              </a:solidFill>
            </a:endParaRPr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Methods</a:t>
            </a:r>
            <a:endParaRPr sz="1500" b="1" u="sng">
              <a:solidFill>
                <a:srgbClr val="3F3F3F"/>
              </a:solidFill>
            </a:endParaRPr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Math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Language Arts – Part 1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Science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Social studies</a:t>
            </a:r>
            <a:endParaRPr/>
          </a:p>
          <a:p>
            <a:pPr marL="6858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Music/Art/Dance</a:t>
            </a:r>
            <a:endParaRPr>
              <a:solidFill>
                <a:srgbClr val="3F3F3F"/>
              </a:solidFill>
            </a:endParaRPr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36" name="Google Shape;136;p4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3 hours per week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1 full day per week</a:t>
            </a:r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38" name="Google Shape;138;p4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 txBox="1"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COURSES</a:t>
            </a:r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body" idx="2"/>
          </p:nvPr>
        </p:nvSpPr>
        <p:spPr>
          <a:xfrm>
            <a:off x="1583436" y="3143250"/>
            <a:ext cx="4270248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Special Education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Action and Inquiry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Methods </a:t>
            </a:r>
            <a:endParaRPr/>
          </a:p>
          <a:p>
            <a:pPr marL="514350" lvl="1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300"/>
              <a:buChar char="•"/>
            </a:pPr>
            <a:r>
              <a:rPr lang="en-US" sz="1300">
                <a:solidFill>
                  <a:srgbClr val="3F3F3F"/>
                </a:solidFill>
              </a:rPr>
              <a:t>Language Arts – Part 2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Theory and Practice (fall and spring)</a:t>
            </a:r>
            <a:endParaRPr/>
          </a:p>
          <a:p>
            <a:pPr marL="285750" lvl="0" indent="-2857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Char char="•"/>
            </a:pPr>
            <a:r>
              <a:rPr lang="en-US" sz="1500">
                <a:solidFill>
                  <a:srgbClr val="3F3F3F"/>
                </a:solidFill>
              </a:rPr>
              <a:t>Seminar</a:t>
            </a:r>
            <a:endParaRPr/>
          </a:p>
          <a:p>
            <a:pPr marL="685800" lvl="2" indent="-133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</a:pPr>
            <a:endParaRPr sz="1500">
              <a:solidFill>
                <a:srgbClr val="3F3F3F"/>
              </a:solidFill>
            </a:endParaRPr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3"/>
          </p:nvPr>
        </p:nvSpPr>
        <p:spPr>
          <a:xfrm>
            <a:off x="6338316" y="3143250"/>
            <a:ext cx="4253484" cy="2596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Fall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Three mornings, one full day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Four cohorts</a:t>
            </a: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</a:t>
            </a:r>
            <a:endParaRPr/>
          </a:p>
          <a:p>
            <a:pPr marL="457200" lvl="1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STUDENT TEACHING </a:t>
            </a: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457200" lvl="1" indent="-127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</p:txBody>
      </p:sp>
      <p:sp>
        <p:nvSpPr>
          <p:cNvPr id="146" name="Google Shape;146;p5"/>
          <p:cNvSpPr txBox="1">
            <a:spLocks noGrp="1"/>
          </p:cNvSpPr>
          <p:nvPr>
            <p:ph type="body" idx="4"/>
          </p:nvPr>
        </p:nvSpPr>
        <p:spPr>
          <a:xfrm>
            <a:off x="6338316" y="2313433"/>
            <a:ext cx="4270248" cy="70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/>
              <a:t>PLACEMENTS</a:t>
            </a:r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ill Sans"/>
              <a:buNone/>
            </a:pPr>
            <a:r>
              <a:rPr lang="en-US" sz="32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id="148" name="Google Shape;148;p5" descr="Firewor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9467" y="528037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66900" y="1441450"/>
            <a:ext cx="8458200" cy="397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7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PROFESSIONAL EXPECTATIONS</a:t>
            </a:r>
            <a:endParaRPr/>
          </a:p>
        </p:txBody>
      </p:sp>
      <p:sp>
        <p:nvSpPr>
          <p:cNvPr id="159" name="Google Shape;159;p7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Promptness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Mature and appropriate attire and hygiene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Communication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Engagement</a:t>
            </a:r>
            <a:endParaRPr/>
          </a:p>
          <a:p>
            <a:pPr marL="228600" lvl="0" indent="-1228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400" b="1"/>
              <a:t>***Candidates are given two excused absences. Absences in excess must be made up.***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sz="1400" b="1"/>
              <a:t>***Career Day is Thursday, November 16 – also an excused absence. ***</a:t>
            </a:r>
            <a:endParaRPr/>
          </a:p>
          <a:p>
            <a:pPr marL="228600" lvl="0" indent="-1228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en-US" b="1" u="sng">
                <a:solidFill>
                  <a:schemeClr val="hlink"/>
                </a:solidFill>
                <a:hlinkClick r:id="rId3"/>
              </a:rPr>
              <a:t>PROFESSIONAL BEHAVIOR CHECKLIST</a:t>
            </a:r>
            <a:endParaRPr/>
          </a:p>
          <a:p>
            <a:pPr marL="228600" lvl="0" indent="-122872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BE PROACTIVE!</a:t>
            </a:r>
            <a:endParaRPr/>
          </a:p>
        </p:txBody>
      </p:sp>
      <p:sp>
        <p:nvSpPr>
          <p:cNvPr id="165" name="Google Shape;165;p8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Have a meeting with your candidate to discuss dress code, cell phone use, arrival/departure times, etc. 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If you have multiple candidates in your building, meet as a group so everyone hears the same message.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9"/>
          <p:cNvSpPr txBox="1"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82875" tIns="182875" rIns="182875" bIns="182875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ill Sans"/>
              <a:buNone/>
            </a:pPr>
            <a:r>
              <a:rPr lang="en-US"/>
              <a:t>ACADEMIC EXPECTATIONS</a:t>
            </a: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Four observations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Midterm/Final evaluation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assignments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Content test</a:t>
            </a:r>
            <a:endParaRPr/>
          </a:p>
          <a:p>
            <a:pPr marL="228600" lvl="0" indent="-1143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619</Words>
  <Application>Microsoft Office PowerPoint</Application>
  <PresentationFormat>Widescreen</PresentationFormat>
  <Paragraphs>130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Gill Sans</vt:lpstr>
      <vt:lpstr>Arial</vt:lpstr>
      <vt:lpstr>Parcel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PowerPoint Presentation</vt:lpstr>
      <vt:lpstr>PROFESSIONAL EXPECTATIONS</vt:lpstr>
      <vt:lpstr>BE PROACTIVE!</vt:lpstr>
      <vt:lpstr>ACADEMIC EXPECTATIONS</vt:lpstr>
      <vt:lpstr>PLACEMENT EXPECTATIONS</vt:lpstr>
      <vt:lpstr>GIVING FEEDBACK</vt:lpstr>
      <vt:lpstr>EVALUATIONS</vt:lpstr>
      <vt:lpstr>SUPPORTS</vt:lpstr>
      <vt:lpstr>PowerPoint Presentation</vt:lpstr>
      <vt:lpstr>THE SUPERVISOR</vt:lpstr>
      <vt:lpstr>IMMEDIATE ACTIONS TO WELCOME YOUR CANDIDATE</vt:lpstr>
      <vt:lpstr>TUITION WAIVERS</vt:lpstr>
      <vt:lpstr>RESOURCES</vt:lpstr>
      <vt:lpstr>WE NEED YOUR HELP! *APPLICATION ON SCE WEBSITE*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TEACHER ORIENTATION</dc:title>
  <dc:creator>Danielle</dc:creator>
  <cp:lastModifiedBy>Galardy, Danielle Musiala</cp:lastModifiedBy>
  <cp:revision>1</cp:revision>
  <dcterms:created xsi:type="dcterms:W3CDTF">2022-04-29T14:14:34Z</dcterms:created>
  <dcterms:modified xsi:type="dcterms:W3CDTF">2023-08-08T19:06:26Z</dcterms:modified>
</cp:coreProperties>
</file>