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40"/>
  </p:notesMasterIdLst>
  <p:sldIdLst>
    <p:sldId id="256" r:id="rId2"/>
    <p:sldId id="258" r:id="rId3"/>
    <p:sldId id="257" r:id="rId4"/>
    <p:sldId id="292" r:id="rId5"/>
    <p:sldId id="259" r:id="rId6"/>
    <p:sldId id="260" r:id="rId7"/>
    <p:sldId id="269" r:id="rId8"/>
    <p:sldId id="291" r:id="rId9"/>
    <p:sldId id="261" r:id="rId10"/>
    <p:sldId id="293" r:id="rId11"/>
    <p:sldId id="262" r:id="rId12"/>
    <p:sldId id="279" r:id="rId13"/>
    <p:sldId id="263" r:id="rId14"/>
    <p:sldId id="280" r:id="rId15"/>
    <p:sldId id="264" r:id="rId16"/>
    <p:sldId id="281" r:id="rId17"/>
    <p:sldId id="265" r:id="rId18"/>
    <p:sldId id="282" r:id="rId19"/>
    <p:sldId id="266" r:id="rId20"/>
    <p:sldId id="283" r:id="rId21"/>
    <p:sldId id="267" r:id="rId22"/>
    <p:sldId id="284" r:id="rId23"/>
    <p:sldId id="268" r:id="rId24"/>
    <p:sldId id="285" r:id="rId25"/>
    <p:sldId id="294" r:id="rId26"/>
    <p:sldId id="270" r:id="rId27"/>
    <p:sldId id="271" r:id="rId28"/>
    <p:sldId id="272" r:id="rId29"/>
    <p:sldId id="273" r:id="rId30"/>
    <p:sldId id="286" r:id="rId31"/>
    <p:sldId id="274" r:id="rId32"/>
    <p:sldId id="287" r:id="rId33"/>
    <p:sldId id="275" r:id="rId34"/>
    <p:sldId id="288" r:id="rId35"/>
    <p:sldId id="290" r:id="rId36"/>
    <p:sldId id="276" r:id="rId37"/>
    <p:sldId id="278" r:id="rId38"/>
    <p:sldId id="277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B37665-D887-4E70-B426-F4F81666C5ED}" v="176" dt="2023-10-05T19:08:59.352"/>
    <p1510:client id="{1869FF95-67CA-48F3-AE8A-FC00B3BD14D5}" v="70" dt="2021-09-16T13:51:22.577"/>
    <p1510:client id="{26CAC34A-FD90-48F2-9FAC-151884A8FA9C}" v="398" dt="2022-10-07T14:25:46.064"/>
    <p1510:client id="{39907D89-AFAC-41B1-9F60-7C2CD4358CB5}" v="4" dt="2022-10-07T15:02:10.121"/>
    <p1510:client id="{4F781CAE-36EF-4D01-95EF-0D1C6C05C32E}" v="85" dt="2023-10-09T15:15:15.238"/>
    <p1510:client id="{629AD1FB-BCDD-42B7-A53D-582789383F4C}" v="1" dt="2021-10-18T23:12:06.525"/>
    <p1510:client id="{6EBD565E-A0D9-4718-AC59-3CB07D507DDB}" v="337" dt="2021-10-12T16:35:27.595"/>
    <p1510:client id="{9F83C15B-69B0-48A8-A3F9-368CADD04493}" v="42" dt="2021-10-14T15:18:15.213"/>
    <p1510:client id="{B2F8736C-342B-4D00-8556-30BFAA2C30B9}" v="53" dt="2021-10-19T13:52:08.242"/>
    <p1510:client id="{C04A006A-5A59-413C-9F5A-A3F0333FD168}" v="644" dt="2021-10-12T16:51:07.414"/>
    <p1510:client id="{CD4F17AA-6C92-466E-956F-186EB6718232}" v="39" dt="2022-09-19T18:20:01.164"/>
    <p1510:client id="{D249FBF4-BE03-4F54-BFFD-AA6A304BD472}" v="115" dt="2023-10-10T13:54:01.235"/>
    <p1510:client id="{DAB3C739-4877-455B-906A-C6AAE48180C5}" v="24" dt="2023-10-09T15:07:58.957"/>
    <p1510:client id="{EE1A49B3-7D6E-44F7-B552-237D54BBB41D}" v="89" dt="2022-10-10T15:09:21.436"/>
    <p1510:client id="{FD69AE27-C5FB-44E2-BA43-3D5291697219}" v="31" dt="2023-10-10T21:30:32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5DB20-DBA2-487F-8E40-24947C42C829}" type="datetimeFigureOut">
              <a:t>10/16/23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9F1CA-2EE3-45B7-9BC5-3091F656F9A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69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-Process begins a full year prior to student teaching</a:t>
            </a:r>
          </a:p>
          <a:p>
            <a:r>
              <a:rPr lang="en-US">
                <a:ea typeface="Calibri"/>
                <a:cs typeface="Calibri"/>
              </a:rPr>
              <a:t>-Considerations of northern vs. Local placements: housing, "foot in the door" in desired home district, transportation, supervision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9F1CA-2EE3-45B7-9BC5-3091F656F9A0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66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Candidates have been turned down due to resume/cover letter 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9F1CA-2EE3-45B7-9BC5-3091F656F9A0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8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10/16/23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10/16/23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10/16/23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mi1Jvr41x6u1DdQm-T_TL2pK13DdYT1if6q23LVPUD0/edit?usp=sharin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SCE@education.Illinois.edu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resumegenius.com/resume-templates/google-docs-resume-templates" TargetMode="External"/><Relationship Id="rId2" Type="http://schemas.openxmlformats.org/officeDocument/2006/relationships/hyperlink" Target="https://www.careercenter.illinois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e.education.illinois.edu/current-candidates/career-resources" TargetMode="External"/><Relationship Id="rId4" Type="http://schemas.openxmlformats.org/officeDocument/2006/relationships/hyperlink" Target="https://docs.google.com/document/u/0/?ftv=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F2210-F06A-3A42-BB51-A517D20911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Student  teaching  Resume  and cover  letter 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DD6EAC-0714-F94A-B6EB-F9D5B4B460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endParaRPr lang="en-US"/>
          </a:p>
          <a:p>
            <a:r>
              <a:rPr lang="en-US"/>
              <a:t>School and Community Experiences</a:t>
            </a:r>
          </a:p>
          <a:p>
            <a:r>
              <a:rPr lang="en-US"/>
              <a:t>College of Education</a:t>
            </a:r>
          </a:p>
          <a:p>
            <a:r>
              <a:rPr lang="en-US"/>
              <a:t>University of Illinois at Urbana-Champaign</a:t>
            </a:r>
          </a:p>
        </p:txBody>
      </p:sp>
    </p:spTree>
    <p:extLst>
      <p:ext uri="{BB962C8B-B14F-4D97-AF65-F5344CB8AC3E}">
        <p14:creationId xmlns:p14="http://schemas.microsoft.com/office/powerpoint/2010/main" val="744010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F0B4D-AB36-A716-9A4E-F036AEABB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1ADB1-0983-7ED9-EEDA-7BB5AA3E5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1: Personal information</a:t>
            </a:r>
          </a:p>
          <a:p>
            <a:r>
              <a:rPr lang="en-US"/>
              <a:t>2: Education</a:t>
            </a:r>
          </a:p>
          <a:p>
            <a:r>
              <a:rPr lang="en-US"/>
              <a:t>3: Related Educational Experience</a:t>
            </a:r>
          </a:p>
          <a:p>
            <a:r>
              <a:rPr lang="en-US"/>
              <a:t>4: Work Experience</a:t>
            </a:r>
          </a:p>
          <a:p>
            <a:r>
              <a:rPr lang="en-US"/>
              <a:t>5: Campus Involvement (OPTIONAL)</a:t>
            </a:r>
          </a:p>
          <a:p>
            <a:r>
              <a:rPr lang="en-US"/>
              <a:t>6: Honors (OPTIONAL)</a:t>
            </a:r>
          </a:p>
          <a:p>
            <a:r>
              <a:rPr lang="en-US"/>
              <a:t>7: References</a:t>
            </a:r>
          </a:p>
        </p:txBody>
      </p:sp>
    </p:spTree>
    <p:extLst>
      <p:ext uri="{BB962C8B-B14F-4D97-AF65-F5344CB8AC3E}">
        <p14:creationId xmlns:p14="http://schemas.microsoft.com/office/powerpoint/2010/main" val="2044810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D429E-EAEA-C449-B088-729C78EAE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Heading 1: personal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F0469-0197-D943-A3C8-2930F4036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Name, address, contact information</a:t>
            </a:r>
          </a:p>
          <a:p>
            <a:endParaRPr lang="en-US"/>
          </a:p>
          <a:p>
            <a:pPr lvl="1"/>
            <a:r>
              <a:rPr lang="en-US"/>
              <a:t>List campus and permanent address</a:t>
            </a:r>
          </a:p>
          <a:p>
            <a:pPr lvl="1"/>
            <a:endParaRPr lang="en-US"/>
          </a:p>
          <a:p>
            <a:pPr lvl="1"/>
            <a:r>
              <a:rPr lang="en-US"/>
              <a:t>Make sure your email is appropriate (make sure it's one you check!)</a:t>
            </a:r>
          </a:p>
          <a:p>
            <a:pPr lvl="1"/>
            <a:endParaRPr lang="en-US"/>
          </a:p>
          <a:p>
            <a:pPr lvl="1"/>
            <a:r>
              <a:rPr lang="en-US"/>
              <a:t>Voice message on your phone should be professional</a:t>
            </a:r>
          </a:p>
          <a:p>
            <a:pPr lvl="1"/>
            <a:endParaRPr lang="en-US"/>
          </a:p>
          <a:p>
            <a:pPr lvl="1"/>
            <a:r>
              <a:rPr lang="en-US"/>
              <a:t>SIDE NOTE: Lock down your social media!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60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1559052"/>
            <a:ext cx="1027176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881D4D-7CEA-0949-B53E-FA290D99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example</a:t>
            </a:r>
          </a:p>
        </p:txBody>
      </p:sp>
      <p:pic>
        <p:nvPicPr>
          <p:cNvPr id="5" name="Content Placeholder 4" descr="A close-up of a card&#10;&#10;Description automatically generated">
            <a:extLst>
              <a:ext uri="{FF2B5EF4-FFF2-40B4-BE49-F238E27FC236}">
                <a16:creationId xmlns:a16="http://schemas.microsoft.com/office/drawing/2014/main" id="{CAD03FE2-8213-4CD1-A6DF-CAC1B64E5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3358535"/>
            <a:ext cx="7729728" cy="1661000"/>
          </a:xfrm>
        </p:spPr>
      </p:pic>
    </p:spTree>
    <p:extLst>
      <p:ext uri="{BB962C8B-B14F-4D97-AF65-F5344CB8AC3E}">
        <p14:creationId xmlns:p14="http://schemas.microsoft.com/office/powerpoint/2010/main" val="3776585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E8343-B2FF-4C40-969D-09A09598F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Heading 2: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84F72-04CF-9040-AA43-F015307CA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If you want to teach close to home, consider including your high school</a:t>
            </a:r>
          </a:p>
          <a:p>
            <a:endParaRPr lang="en-US"/>
          </a:p>
          <a:p>
            <a:r>
              <a:rPr lang="en-US"/>
              <a:t>Graduation can be called “expected graduation date” </a:t>
            </a:r>
          </a:p>
          <a:p>
            <a:endParaRPr lang="en-US"/>
          </a:p>
          <a:p>
            <a:r>
              <a:rPr lang="en-US"/>
              <a:t>Expected licensure is “Professional Educator License”</a:t>
            </a:r>
          </a:p>
          <a:p>
            <a:endParaRPr lang="en-US"/>
          </a:p>
          <a:p>
            <a:r>
              <a:rPr lang="en-US"/>
              <a:t>List expected endorsements as well</a:t>
            </a:r>
          </a:p>
          <a:p>
            <a:endParaRPr lang="en-US"/>
          </a:p>
          <a:p>
            <a:r>
              <a:rPr lang="en-US"/>
              <a:t>Secondary – list major and minor</a:t>
            </a:r>
          </a:p>
        </p:txBody>
      </p:sp>
    </p:spTree>
    <p:extLst>
      <p:ext uri="{BB962C8B-B14F-4D97-AF65-F5344CB8AC3E}">
        <p14:creationId xmlns:p14="http://schemas.microsoft.com/office/powerpoint/2010/main" val="2007657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1559052"/>
            <a:ext cx="1027176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693BF-2ADD-BA4C-9165-1EA6823F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example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C5477D-C57A-1998-308B-392A4C2B9FB4}"/>
              </a:ext>
            </a:extLst>
          </p:cNvPr>
          <p:cNvSpPr txBox="1"/>
          <p:nvPr/>
        </p:nvSpPr>
        <p:spPr>
          <a:xfrm>
            <a:off x="8193386" y="2957465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200" b="1">
              <a:latin typeface="Times New Roman"/>
              <a:cs typeface="Times New Roman"/>
            </a:endParaRPr>
          </a:p>
        </p:txBody>
      </p:sp>
      <p:pic>
        <p:nvPicPr>
          <p:cNvPr id="6" name="Content Placeholder 5" descr="A close-up of a document&#10;&#10;Description automatically generated">
            <a:extLst>
              <a:ext uri="{FF2B5EF4-FFF2-40B4-BE49-F238E27FC236}">
                <a16:creationId xmlns:a16="http://schemas.microsoft.com/office/drawing/2014/main" id="{76074419-6C78-E1BE-8BD9-1FF6C6619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2717302"/>
            <a:ext cx="7729728" cy="2943467"/>
          </a:xfrm>
        </p:spPr>
      </p:pic>
    </p:spTree>
    <p:extLst>
      <p:ext uri="{BB962C8B-B14F-4D97-AF65-F5344CB8AC3E}">
        <p14:creationId xmlns:p14="http://schemas.microsoft.com/office/powerpoint/2010/main" val="3835333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DC11D-AD16-3D4F-B9A6-994B7954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Heading 3: Related Educational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450BC-5047-704A-AC77-228E06A9E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Starting with the most recent, you will highlight your teaching/school-related experiences</a:t>
            </a:r>
          </a:p>
          <a:p>
            <a:endParaRPr lang="en-US"/>
          </a:p>
          <a:p>
            <a:r>
              <a:rPr lang="en-US"/>
              <a:t>Have 2-3 bullet points under each experience to describe your responsibilities</a:t>
            </a:r>
          </a:p>
          <a:p>
            <a:endParaRPr lang="en-US"/>
          </a:p>
          <a:p>
            <a:r>
              <a:rPr lang="en-US"/>
              <a:t>Fall placement (if applicable) should be at the top. Call yourself a “practicum student” or “early field”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96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1559052"/>
            <a:ext cx="1027176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268BE0-E4DE-3441-B060-F22754AF0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example</a:t>
            </a:r>
          </a:p>
        </p:txBody>
      </p:sp>
      <p:pic>
        <p:nvPicPr>
          <p:cNvPr id="5" name="Content Placeholder 4" descr="A black and white text on a white background&#10;&#10;Description automatically generated">
            <a:extLst>
              <a:ext uri="{FF2B5EF4-FFF2-40B4-BE49-F238E27FC236}">
                <a16:creationId xmlns:a16="http://schemas.microsoft.com/office/drawing/2014/main" id="{7A034736-9680-5AFB-FE50-4A4ED85E2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4561" y="2367111"/>
            <a:ext cx="7102878" cy="3372916"/>
          </a:xfrm>
        </p:spPr>
      </p:pic>
    </p:spTree>
    <p:extLst>
      <p:ext uri="{BB962C8B-B14F-4D97-AF65-F5344CB8AC3E}">
        <p14:creationId xmlns:p14="http://schemas.microsoft.com/office/powerpoint/2010/main" val="304886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47E51-2017-7047-8043-69343EC1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Heading 4: Work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7F1C1-0F93-434C-9922-4C0462757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Non-teaching related employment</a:t>
            </a:r>
          </a:p>
          <a:p>
            <a:endParaRPr lang="en-US"/>
          </a:p>
          <a:p>
            <a:r>
              <a:rPr lang="en-US"/>
              <a:t>Keep this section short, relevant, and professional</a:t>
            </a:r>
          </a:p>
          <a:p>
            <a:endParaRPr lang="en-US"/>
          </a:p>
          <a:p>
            <a:r>
              <a:rPr lang="en-US"/>
              <a:t>No need to go back to your very first job. </a:t>
            </a:r>
          </a:p>
          <a:p>
            <a:endParaRPr lang="en-US"/>
          </a:p>
          <a:p>
            <a:r>
              <a:rPr lang="en-US"/>
              <a:t>What jobs represent you the best?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42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1559052"/>
            <a:ext cx="1027176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8D5E56-64B8-D84D-80B2-7E5A4D658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98840"/>
            <a:ext cx="7729728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example</a:t>
            </a:r>
          </a:p>
        </p:txBody>
      </p:sp>
      <p:pic>
        <p:nvPicPr>
          <p:cNvPr id="5" name="Content Placeholder 4" descr="A white and black list with black text&#10;&#10;Description automatically generated">
            <a:extLst>
              <a:ext uri="{FF2B5EF4-FFF2-40B4-BE49-F238E27FC236}">
                <a16:creationId xmlns:a16="http://schemas.microsoft.com/office/drawing/2014/main" id="{F23E41AB-4353-5340-06E0-19BCD5562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2202322"/>
            <a:ext cx="7729728" cy="3002584"/>
          </a:xfrm>
        </p:spPr>
      </p:pic>
    </p:spTree>
    <p:extLst>
      <p:ext uri="{BB962C8B-B14F-4D97-AF65-F5344CB8AC3E}">
        <p14:creationId xmlns:p14="http://schemas.microsoft.com/office/powerpoint/2010/main" val="3254330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33DC5-E894-DF40-9E8A-33041696C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Heading 5: campus involvement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C0D95-6E51-6545-815E-66EF6E40F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u="sng" dirty="0"/>
              <a:t>Optional</a:t>
            </a:r>
          </a:p>
          <a:p>
            <a:endParaRPr lang="en-US"/>
          </a:p>
          <a:p>
            <a:r>
              <a:rPr lang="en-US" dirty="0"/>
              <a:t>List clubs, organizations, teams, student government, etc.</a:t>
            </a:r>
          </a:p>
        </p:txBody>
      </p:sp>
    </p:spTree>
    <p:extLst>
      <p:ext uri="{BB962C8B-B14F-4D97-AF65-F5344CB8AC3E}">
        <p14:creationId xmlns:p14="http://schemas.microsoft.com/office/powerpoint/2010/main" val="128814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88479-206C-EA45-AE3C-C27CF83A1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4FC5B-E86C-3C48-AB3B-26BCF389D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/>
              <a:t>Dr. Cara Gutzmer, Director of School and Community Experiences (MG, SEC)</a:t>
            </a:r>
          </a:p>
          <a:p>
            <a:r>
              <a:rPr lang="en-US" sz="1600" dirty="0"/>
              <a:t>Sue Talbott, Clinical Experiences Specialist (ECE, ELED)</a:t>
            </a:r>
          </a:p>
          <a:p>
            <a:r>
              <a:rPr lang="en-US" sz="1600" dirty="0"/>
              <a:t>Danielle </a:t>
            </a:r>
            <a:r>
              <a:rPr lang="en-US" sz="1600" dirty="0" err="1"/>
              <a:t>Galardy</a:t>
            </a:r>
            <a:r>
              <a:rPr lang="en-US" sz="1600" dirty="0"/>
              <a:t>, Office Manager</a:t>
            </a:r>
          </a:p>
          <a:p>
            <a:pPr marL="0" indent="0">
              <a:buNone/>
            </a:pPr>
            <a:endParaRPr lang="en-US" sz="1600"/>
          </a:p>
          <a:p>
            <a:endParaRPr lang="en-US" sz="1600"/>
          </a:p>
          <a:p>
            <a:endParaRPr lang="en-US" sz="1600"/>
          </a:p>
          <a:p>
            <a:pPr marL="0" indent="0" algn="ctr">
              <a:buNone/>
            </a:pPr>
            <a:r>
              <a:rPr lang="en-US" sz="1600" dirty="0"/>
              <a:t>While we talk, please type into the chat the one word sums up your feelings </a:t>
            </a:r>
          </a:p>
          <a:p>
            <a:pPr marL="0" indent="0" algn="ctr">
              <a:buNone/>
            </a:pPr>
            <a:r>
              <a:rPr lang="en-US" sz="1600" dirty="0"/>
              <a:t>about student teaching.  </a:t>
            </a:r>
            <a:r>
              <a:rPr lang="en-US" sz="1600" dirty="0">
                <a:sym typeface="Wingdings" pitchFamily="2" charset="2"/>
              </a:rPr>
              <a:t>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933348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1559052"/>
            <a:ext cx="1027176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AFB82-6876-8C44-AD68-0AB2C2EC0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example</a:t>
            </a:r>
          </a:p>
        </p:txBody>
      </p:sp>
      <p:pic>
        <p:nvPicPr>
          <p:cNvPr id="5" name="Content Placeholder 4" descr="A white and black text on a white background&#10;&#10;Description automatically generated">
            <a:extLst>
              <a:ext uri="{FF2B5EF4-FFF2-40B4-BE49-F238E27FC236}">
                <a16:creationId xmlns:a16="http://schemas.microsoft.com/office/drawing/2014/main" id="{C12BE020-DFDC-63BE-D938-5BFC01A59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5003" y="2354742"/>
            <a:ext cx="7729728" cy="2765475"/>
          </a:xfrm>
        </p:spPr>
      </p:pic>
    </p:spTree>
    <p:extLst>
      <p:ext uri="{BB962C8B-B14F-4D97-AF65-F5344CB8AC3E}">
        <p14:creationId xmlns:p14="http://schemas.microsoft.com/office/powerpoint/2010/main" val="4111790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A8619-DC1E-D948-BCC1-8E9207930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Heading 6: Honors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5FAF3-9482-6E46-8047-EDF39FD74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u="sng" dirty="0"/>
              <a:t>Optional</a:t>
            </a:r>
          </a:p>
          <a:p>
            <a:endParaRPr lang="en-US"/>
          </a:p>
          <a:p>
            <a:r>
              <a:rPr lang="en-US" dirty="0"/>
              <a:t>Dean’s list, awards, scholarships, etc.</a:t>
            </a:r>
          </a:p>
        </p:txBody>
      </p:sp>
    </p:spTree>
    <p:extLst>
      <p:ext uri="{BB962C8B-B14F-4D97-AF65-F5344CB8AC3E}">
        <p14:creationId xmlns:p14="http://schemas.microsoft.com/office/powerpoint/2010/main" val="1808119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1559052"/>
            <a:ext cx="1027176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D54401-9EBA-EB4D-8AEF-FEB3158B3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Example</a:t>
            </a:r>
          </a:p>
        </p:txBody>
      </p:sp>
      <p:pic>
        <p:nvPicPr>
          <p:cNvPr id="9" name="Content Placeholder 8" descr="A black and white text on a white background&#10;&#10;Description automatically generated">
            <a:extLst>
              <a:ext uri="{FF2B5EF4-FFF2-40B4-BE49-F238E27FC236}">
                <a16:creationId xmlns:a16="http://schemas.microsoft.com/office/drawing/2014/main" id="{FD29A2FD-EDF0-4056-88AD-1E3220624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3282059"/>
            <a:ext cx="7729728" cy="1813953"/>
          </a:xfrm>
        </p:spPr>
      </p:pic>
    </p:spTree>
    <p:extLst>
      <p:ext uri="{BB962C8B-B14F-4D97-AF65-F5344CB8AC3E}">
        <p14:creationId xmlns:p14="http://schemas.microsoft.com/office/powerpoint/2010/main" val="2278358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43358-1FAD-704E-8F3D-7C3E0D443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Heading 7: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6AA58-7B5E-DB40-8467-A75B5D1E4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List 2-3 professional references (get permission first!)</a:t>
            </a:r>
          </a:p>
          <a:p>
            <a:endParaRPr lang="en-US"/>
          </a:p>
          <a:p>
            <a:r>
              <a:rPr lang="en-US"/>
              <a:t>Include name, title, school/company/organization, email, and phone</a:t>
            </a:r>
          </a:p>
          <a:p>
            <a:endParaRPr lang="en-US"/>
          </a:p>
          <a:p>
            <a:r>
              <a:rPr lang="en-US"/>
              <a:t>If you have connections in a particular district, list them as references.</a:t>
            </a:r>
          </a:p>
        </p:txBody>
      </p:sp>
    </p:spTree>
    <p:extLst>
      <p:ext uri="{BB962C8B-B14F-4D97-AF65-F5344CB8AC3E}">
        <p14:creationId xmlns:p14="http://schemas.microsoft.com/office/powerpoint/2010/main" val="2229692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D7C5BE-418C-4A44-91BF-28E411F75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1559052"/>
            <a:ext cx="10271760" cy="4347972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D7CD8-1BCF-F14D-B2DA-33B24B3DA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example</a:t>
            </a:r>
          </a:p>
        </p:txBody>
      </p:sp>
      <p:pic>
        <p:nvPicPr>
          <p:cNvPr id="6" name="Content Placeholder 5" descr="A close-up of a teacher&amp;#39;s name&#10;&#10;Description automatically generated">
            <a:extLst>
              <a:ext uri="{FF2B5EF4-FFF2-40B4-BE49-F238E27FC236}">
                <a16:creationId xmlns:a16="http://schemas.microsoft.com/office/drawing/2014/main" id="{A044273D-34D8-FC9E-D616-75D04EAE8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2743221"/>
            <a:ext cx="7729728" cy="2891629"/>
          </a:xfrm>
        </p:spPr>
      </p:pic>
    </p:spTree>
    <p:extLst>
      <p:ext uri="{BB962C8B-B14F-4D97-AF65-F5344CB8AC3E}">
        <p14:creationId xmlns:p14="http://schemas.microsoft.com/office/powerpoint/2010/main" val="1898085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5732E-3EC2-1506-486E-BBF2A1B52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8BF2C-54D0-B2DD-D5B2-78CB89A47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Clean design</a:t>
            </a:r>
          </a:p>
          <a:p>
            <a:endParaRPr lang="en-US" dirty="0"/>
          </a:p>
          <a:p>
            <a:r>
              <a:rPr lang="en-US" dirty="0"/>
              <a:t>Two pages</a:t>
            </a:r>
          </a:p>
          <a:p>
            <a:endParaRPr lang="en-US" dirty="0"/>
          </a:p>
          <a:p>
            <a:r>
              <a:rPr lang="en-US" dirty="0"/>
              <a:t>Highlight most relevant experiences (focus on children, teaching, and other qualities important to the field – organization, efficiency, leadership)</a:t>
            </a:r>
          </a:p>
        </p:txBody>
      </p:sp>
    </p:spTree>
    <p:extLst>
      <p:ext uri="{BB962C8B-B14F-4D97-AF65-F5344CB8AC3E}">
        <p14:creationId xmlns:p14="http://schemas.microsoft.com/office/powerpoint/2010/main" val="2383909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291D6-3600-4C46-A419-6523269C5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Questions about resumes?</a:t>
            </a:r>
          </a:p>
        </p:txBody>
      </p:sp>
      <p:pic>
        <p:nvPicPr>
          <p:cNvPr id="5" name="Content Placeholder 4" descr="Brainstorm">
            <a:extLst>
              <a:ext uri="{FF2B5EF4-FFF2-40B4-BE49-F238E27FC236}">
                <a16:creationId xmlns:a16="http://schemas.microsoft.com/office/drawing/2014/main" id="{CB79EDAB-1236-3C47-AE98-DC5C4545D8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1581" y="640080"/>
            <a:ext cx="5263134" cy="52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44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2A45D-B034-2142-BDCF-F0416CB04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Cover letters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A5391-BF15-884F-9B79-AFEF90F05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Sets you apart from other candidates</a:t>
            </a:r>
          </a:p>
          <a:p>
            <a:endParaRPr lang="en-US"/>
          </a:p>
          <a:p>
            <a:r>
              <a:rPr lang="en-US"/>
              <a:t>Serves as a writing sample </a:t>
            </a:r>
          </a:p>
          <a:p>
            <a:endParaRPr lang="en-US"/>
          </a:p>
          <a:p>
            <a:r>
              <a:rPr lang="en-US"/>
              <a:t>Highlights your strengths and passions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9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BFC4F-2ABD-3447-AAC2-334A3B411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Heading/Greeting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13C23-5289-9349-91B1-DCD81A349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Letter should have same design elements as resume </a:t>
            </a:r>
          </a:p>
          <a:p>
            <a:endParaRPr lang="en-US"/>
          </a:p>
          <a:p>
            <a:r>
              <a:rPr lang="en-US"/>
              <a:t>Include your identifying information at the top (name, address, etc.)</a:t>
            </a:r>
          </a:p>
          <a:p>
            <a:endParaRPr lang="en-US"/>
          </a:p>
          <a:p>
            <a:r>
              <a:rPr lang="en-US"/>
              <a:t>“Dear School Administrator, “ is an appropriate start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99B7E-032F-A043-8BED-E07451782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Paragraph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651C2-5A58-394A-B1C5-1BC6D1DB1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Say why you are writing this letter (“I am writing to apply for a student teaching placement in your district…”)</a:t>
            </a:r>
          </a:p>
          <a:p>
            <a:endParaRPr lang="en-US"/>
          </a:p>
          <a:p>
            <a:r>
              <a:rPr lang="en-US"/>
              <a:t>Hook the reader with a statement of purpose/passion</a:t>
            </a:r>
          </a:p>
          <a:p>
            <a:endParaRPr lang="en-US"/>
          </a:p>
          <a:p>
            <a:r>
              <a:rPr lang="en-US"/>
              <a:t>Tell why you feel you would be a good match for the district</a:t>
            </a:r>
          </a:p>
        </p:txBody>
      </p:sp>
    </p:spTree>
    <p:extLst>
      <p:ext uri="{BB962C8B-B14F-4D97-AF65-F5344CB8AC3E}">
        <p14:creationId xmlns:p14="http://schemas.microsoft.com/office/powerpoint/2010/main" val="3470985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9A172-D0F9-AA46-99F2-9E76CCE44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7668F-E04B-7945-A49A-3F331CED3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Overview of the placement process </a:t>
            </a:r>
          </a:p>
          <a:p>
            <a:r>
              <a:rPr lang="en-US" dirty="0"/>
              <a:t>Student teaching vs. employment resumes/cover letters </a:t>
            </a:r>
          </a:p>
          <a:p>
            <a:r>
              <a:rPr lang="en-US"/>
              <a:t>Resumes</a:t>
            </a:r>
          </a:p>
          <a:p>
            <a:r>
              <a:rPr lang="en-US" dirty="0"/>
              <a:t>Cover letters </a:t>
            </a:r>
          </a:p>
          <a:p>
            <a:r>
              <a:rPr lang="en-US" dirty="0"/>
              <a:t>How to submit </a:t>
            </a:r>
          </a:p>
          <a:p>
            <a:r>
              <a:rPr lang="en-US" dirty="0"/>
              <a:t>Wrap-up/Questions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4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45D2C-79D1-7F49-ABA9-C590B78DE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example</a:t>
            </a:r>
          </a:p>
        </p:txBody>
      </p:sp>
      <p:pic>
        <p:nvPicPr>
          <p:cNvPr id="3" name="Content Placeholder 2" descr="A letter to a teacher&#10;&#10;Description automatically generated">
            <a:extLst>
              <a:ext uri="{FF2B5EF4-FFF2-40B4-BE49-F238E27FC236}">
                <a16:creationId xmlns:a16="http://schemas.microsoft.com/office/drawing/2014/main" id="{0297DD16-5E1D-7293-D3D9-316456E72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8000" y="2495565"/>
            <a:ext cx="6096000" cy="2924098"/>
          </a:xfrm>
        </p:spPr>
      </p:pic>
    </p:spTree>
    <p:extLst>
      <p:ext uri="{BB962C8B-B14F-4D97-AF65-F5344CB8AC3E}">
        <p14:creationId xmlns:p14="http://schemas.microsoft.com/office/powerpoint/2010/main" val="912744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AC29-9356-D54D-8774-2DE3C480F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Paragraph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CF347-39B4-B748-BD8D-45A2E6A78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Highlight your strengths and tell what you would bring to the position</a:t>
            </a:r>
          </a:p>
          <a:p>
            <a:endParaRPr lang="en-US"/>
          </a:p>
          <a:p>
            <a:r>
              <a:rPr lang="en-US"/>
              <a:t>If you speak a language other than English, MENTION IT!</a:t>
            </a:r>
          </a:p>
          <a:p>
            <a:endParaRPr lang="en-US"/>
          </a:p>
          <a:p>
            <a:r>
              <a:rPr lang="en-US"/>
              <a:t>Share personal examples of success in teaching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50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42B187-AAB1-894E-B636-B76ABACE8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example</a:t>
            </a:r>
          </a:p>
        </p:txBody>
      </p:sp>
      <p:pic>
        <p:nvPicPr>
          <p:cNvPr id="6" name="Content Placeholder 5" descr="A close up of a text&#10;&#10;Description automatically generated">
            <a:extLst>
              <a:ext uri="{FF2B5EF4-FFF2-40B4-BE49-F238E27FC236}">
                <a16:creationId xmlns:a16="http://schemas.microsoft.com/office/drawing/2014/main" id="{D1E7CAE5-F059-8A68-8521-C92551BEA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6711" y="2406647"/>
            <a:ext cx="6096000" cy="2040778"/>
          </a:xfrm>
        </p:spPr>
      </p:pic>
    </p:spTree>
    <p:extLst>
      <p:ext uri="{BB962C8B-B14F-4D97-AF65-F5344CB8AC3E}">
        <p14:creationId xmlns:p14="http://schemas.microsoft.com/office/powerpoint/2010/main" val="1861473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C7ABA-27AC-B546-8E24-8CC5F2AA8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Paragraph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E9A46-A5E2-2B40-9258-E04BFEEAF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Close with a sincere thank you to the reader for their time and consideration</a:t>
            </a:r>
          </a:p>
          <a:p>
            <a:endParaRPr lang="en-US"/>
          </a:p>
          <a:p>
            <a:r>
              <a:rPr lang="en-US"/>
              <a:t>Include your contact information again (optional) and a statement of your availability</a:t>
            </a:r>
          </a:p>
          <a:p>
            <a:endParaRPr lang="en-US"/>
          </a:p>
          <a:p>
            <a:r>
              <a:rPr lang="en-US"/>
              <a:t>End with a professional closing and your name</a:t>
            </a:r>
          </a:p>
        </p:txBody>
      </p:sp>
    </p:spTree>
    <p:extLst>
      <p:ext uri="{BB962C8B-B14F-4D97-AF65-F5344CB8AC3E}">
        <p14:creationId xmlns:p14="http://schemas.microsoft.com/office/powerpoint/2010/main" val="595640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F8D12-6345-C54D-8272-BBEC987B9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example</a:t>
            </a:r>
          </a:p>
        </p:txBody>
      </p:sp>
      <p:pic>
        <p:nvPicPr>
          <p:cNvPr id="3" name="Content Placeholder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7D735CA7-E25C-0D3B-72A0-8C2EC5DC7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4758" y="1470452"/>
            <a:ext cx="6096000" cy="2555583"/>
          </a:xfrm>
        </p:spPr>
      </p:pic>
    </p:spTree>
    <p:extLst>
      <p:ext uri="{BB962C8B-B14F-4D97-AF65-F5344CB8AC3E}">
        <p14:creationId xmlns:p14="http://schemas.microsoft.com/office/powerpoint/2010/main" val="27719758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4B207-E660-4860-8735-87C827CF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Cover Letter Activity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A2D20-18E7-48FD-9947-30E64B5F5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  <a:hlinkClick r:id="rId2"/>
              </a:rPr>
              <a:t>https://docs.google.com/document/d/1mi1Jvr41x6u1DdQm-T_TL2pK13DdYT1if6q23LVPUD0/edit?usp=sharing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In a group of 3, discuss problems with this cover letter.</a:t>
            </a:r>
          </a:p>
        </p:txBody>
      </p:sp>
    </p:spTree>
    <p:extLst>
      <p:ext uri="{BB962C8B-B14F-4D97-AF65-F5344CB8AC3E}">
        <p14:creationId xmlns:p14="http://schemas.microsoft.com/office/powerpoint/2010/main" val="4675274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5BEF34-5E2E-074E-8EDE-11A35FBF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400"/>
              <a:t>Questions about cover letters?</a:t>
            </a:r>
          </a:p>
        </p:txBody>
      </p:sp>
      <p:pic>
        <p:nvPicPr>
          <p:cNvPr id="5" name="Content Placeholder 4" descr="Brainstorm">
            <a:extLst>
              <a:ext uri="{FF2B5EF4-FFF2-40B4-BE49-F238E27FC236}">
                <a16:creationId xmlns:a16="http://schemas.microsoft.com/office/drawing/2014/main" id="{3085FCCD-3C5A-C041-BC33-C4B9094C6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1581" y="640080"/>
            <a:ext cx="5263134" cy="52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676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3B5C4-02CA-2645-92FA-3CC36144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submit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9753A-B78F-5446-9290-213F643C9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45383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200" b="1" u="sng" dirty="0"/>
              <a:t>PROOFREAD! </a:t>
            </a:r>
            <a:r>
              <a:rPr lang="en-US" sz="1200" dirty="0"/>
              <a:t>Have several friends/family proofread! </a:t>
            </a:r>
          </a:p>
          <a:p>
            <a:r>
              <a:rPr lang="en-US" sz="1200" dirty="0"/>
              <a:t>Combine resume and cover letter into </a:t>
            </a:r>
            <a:r>
              <a:rPr lang="en-US" sz="1200" b="1" dirty="0"/>
              <a:t>one document or pdf</a:t>
            </a:r>
          </a:p>
          <a:p>
            <a:r>
              <a:rPr lang="en-US" sz="1200" dirty="0"/>
              <a:t>Follow the naming format for your program</a:t>
            </a:r>
          </a:p>
          <a:p>
            <a:pPr lvl="1"/>
            <a:r>
              <a:rPr lang="en-US" sz="1200" dirty="0"/>
              <a:t>Early Childhood: Last name, first name EC Stu teaching term CLR (example: Malony, Brian EC SP25 CLR)</a:t>
            </a:r>
          </a:p>
          <a:p>
            <a:pPr lvl="1"/>
            <a:r>
              <a:rPr lang="en-US" sz="1200" dirty="0"/>
              <a:t>Elementary: Last name, first name EL Stu teaching term CLR (example: Malony, Brian EL SP25 CLR)</a:t>
            </a:r>
          </a:p>
          <a:p>
            <a:pPr lvl="1"/>
            <a:r>
              <a:rPr lang="en-US" sz="1200" dirty="0"/>
              <a:t>Middle Grades: Last name, first name MG Stu teaching term CLR (example: Malony, Brian MG SP25 CLR)</a:t>
            </a:r>
          </a:p>
          <a:p>
            <a:pPr lvl="1"/>
            <a:r>
              <a:rPr lang="en-US" sz="1200" dirty="0"/>
              <a:t>Secondary: Last name, first name Content abbreviation (see below) Stu teaching term CLR Content Abbreviations: ENG – English, MAT – Math, BIO – Biology, CHE – Chemistry, PHY – Physics, EAR – Earth Science, SOC – Social Studies (example: Malony, Brian ENG SP25 CLR)</a:t>
            </a:r>
          </a:p>
          <a:p>
            <a:pPr marL="228600" lvl="1" indent="0">
              <a:buNone/>
            </a:pPr>
            <a:endParaRPr lang="en-US" sz="1200" dirty="0"/>
          </a:p>
          <a:p>
            <a:pPr marL="228600" lvl="1" indent="0" algn="ctr">
              <a:buNone/>
            </a:pPr>
            <a:r>
              <a:rPr lang="en-US" dirty="0">
                <a:highlight>
                  <a:srgbClr val="FFFF00"/>
                </a:highlight>
              </a:rPr>
              <a:t>MAIL TO </a:t>
            </a:r>
            <a:r>
              <a:rPr lang="en-US" dirty="0">
                <a:highlight>
                  <a:srgbClr val="FFFF00"/>
                </a:highlight>
                <a:hlinkClick r:id="rId2"/>
              </a:rPr>
              <a:t>SCE@education.Illinois.edu</a:t>
            </a:r>
            <a:r>
              <a:rPr lang="en-US" dirty="0">
                <a:highlight>
                  <a:srgbClr val="FFFF00"/>
                </a:highlight>
              </a:rPr>
              <a:t> by FRIDAY, DECEMBER 8, 2023</a:t>
            </a:r>
          </a:p>
        </p:txBody>
      </p:sp>
    </p:spTree>
    <p:extLst>
      <p:ext uri="{BB962C8B-B14F-4D97-AF65-F5344CB8AC3E}">
        <p14:creationId xmlns:p14="http://schemas.microsoft.com/office/powerpoint/2010/main" val="25032958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10590-263D-4747-B5DF-EB10727F5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1200" dirty="0"/>
              <a:t>Questions</a:t>
            </a:r>
          </a:p>
          <a:p>
            <a:r>
              <a:rPr lang="en-US" sz="1200" dirty="0"/>
              <a:t>Comments</a:t>
            </a:r>
          </a:p>
          <a:p>
            <a:r>
              <a:rPr lang="en-US" sz="1200" dirty="0"/>
              <a:t>Resources</a:t>
            </a:r>
          </a:p>
          <a:p>
            <a:pPr lvl="1"/>
            <a:r>
              <a:rPr lang="en-US" sz="1200" dirty="0"/>
              <a:t>University of Illinois Career Center: </a:t>
            </a:r>
            <a:r>
              <a:rPr lang="en-US" sz="1200" dirty="0">
                <a:ea typeface="+mn-lt"/>
                <a:cs typeface="+mn-lt"/>
                <a:hlinkClick r:id="rId2"/>
              </a:rPr>
              <a:t>https://www.careercenter.illinois.edu/</a:t>
            </a:r>
            <a:endParaRPr lang="en-US" sz="1200" dirty="0"/>
          </a:p>
          <a:p>
            <a:pPr lvl="1"/>
            <a:endParaRPr lang="en-US" sz="1200"/>
          </a:p>
          <a:p>
            <a:pPr lvl="1"/>
            <a:r>
              <a:rPr lang="en-US" sz="1200" dirty="0">
                <a:ea typeface="+mn-lt"/>
                <a:cs typeface="+mn-lt"/>
              </a:rPr>
              <a:t>Resume templates and sample documents:</a:t>
            </a:r>
          </a:p>
          <a:p>
            <a:pPr lvl="2"/>
            <a:r>
              <a:rPr lang="en-US" sz="1200" dirty="0">
                <a:ea typeface="+mn-lt"/>
                <a:cs typeface="+mn-lt"/>
                <a:hlinkClick r:id="rId3"/>
              </a:rPr>
              <a:t>https://resumegenius.com/resume-templates/google-docs-resume-templates</a:t>
            </a:r>
            <a:endParaRPr lang="en-US" sz="1200" dirty="0"/>
          </a:p>
          <a:p>
            <a:pPr lvl="2"/>
            <a:r>
              <a:rPr lang="en-US" sz="1200" dirty="0">
                <a:ea typeface="+mn-lt"/>
                <a:cs typeface="+mn-lt"/>
                <a:hlinkClick r:id="rId4"/>
              </a:rPr>
              <a:t>https://docs.google.com/document/u/0/?ftv=1</a:t>
            </a:r>
            <a:endParaRPr lang="en-US" sz="1200" dirty="0"/>
          </a:p>
          <a:p>
            <a:pPr lvl="2"/>
            <a:r>
              <a:rPr lang="en-US" sz="1200" dirty="0">
                <a:ea typeface="+mn-lt"/>
                <a:cs typeface="+mn-lt"/>
                <a:hlinkClick r:id="rId5"/>
              </a:rPr>
              <a:t>https://sce.education.illinois.edu/current-candidates/career-resources</a:t>
            </a:r>
            <a:endParaRPr lang="en-US" sz="1200" dirty="0">
              <a:ea typeface="+mn-lt"/>
              <a:cs typeface="+mn-lt"/>
            </a:endParaRPr>
          </a:p>
          <a:p>
            <a:pPr lvl="2"/>
            <a:endParaRPr lang="en-US" sz="1200" dirty="0">
              <a:ea typeface="+mn-lt"/>
              <a:cs typeface="+mn-lt"/>
            </a:endParaRPr>
          </a:p>
          <a:p>
            <a:pPr lvl="2"/>
            <a:endParaRPr lang="en-US">
              <a:ea typeface="+mn-lt"/>
              <a:cs typeface="+mn-lt"/>
            </a:endParaRPr>
          </a:p>
          <a:p>
            <a:pPr marL="457200" lvl="2" indent="0" algn="ctr">
              <a:buNone/>
            </a:pPr>
            <a:r>
              <a:rPr lang="en-US" dirty="0"/>
              <a:t>THANK YOU, EVERYONE!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94B42E-DAFE-174B-AE36-C96B1D31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Wrap up!</a:t>
            </a:r>
          </a:p>
        </p:txBody>
      </p:sp>
    </p:spTree>
    <p:extLst>
      <p:ext uri="{BB962C8B-B14F-4D97-AF65-F5344CB8AC3E}">
        <p14:creationId xmlns:p14="http://schemas.microsoft.com/office/powerpoint/2010/main" val="3291125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12892-0319-708A-32FD-469E5358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*Student teaching REMINDERS*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4588E-EC45-95DE-66BC-A608AC783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You must pass the content test prior to student teaching (ISBE rule) and you must attempt the test by September 1st, 2024.</a:t>
            </a:r>
          </a:p>
          <a:p>
            <a:r>
              <a:rPr lang="en-US" dirty="0"/>
              <a:t>Plan to take this test over the summer.</a:t>
            </a:r>
          </a:p>
          <a:p>
            <a:r>
              <a:rPr lang="en-US" b="1" u="sng" dirty="0"/>
              <a:t>You will follow your assigned district's calendar</a:t>
            </a:r>
          </a:p>
          <a:p>
            <a:pPr lvl="1"/>
            <a:r>
              <a:rPr lang="en-US" dirty="0">
                <a:ea typeface="+mn-lt"/>
                <a:cs typeface="+mn-lt"/>
              </a:rPr>
              <a:t>Start January 6th, 2025</a:t>
            </a:r>
          </a:p>
          <a:p>
            <a:pPr lvl="1"/>
            <a:r>
              <a:rPr lang="en-US" dirty="0">
                <a:ea typeface="+mn-lt"/>
                <a:cs typeface="+mn-lt"/>
              </a:rPr>
              <a:t>Spring break may not be the same as UIUC</a:t>
            </a:r>
            <a:endParaRPr lang="en-US" dirty="0"/>
          </a:p>
          <a:p>
            <a:r>
              <a:rPr lang="en-US" dirty="0"/>
              <a:t>Travel is often required for student teaching and early field placements</a:t>
            </a:r>
          </a:p>
          <a:p>
            <a:pPr lvl="1"/>
            <a:r>
              <a:rPr lang="en-US" dirty="0"/>
              <a:t>Carpooling</a:t>
            </a:r>
          </a:p>
          <a:p>
            <a:pPr lvl="1"/>
            <a:r>
              <a:rPr lang="en-US" dirty="0"/>
              <a:t>Northern – close(</a:t>
            </a:r>
            <a:r>
              <a:rPr lang="en-US" dirty="0" err="1"/>
              <a:t>ish</a:t>
            </a:r>
            <a:r>
              <a:rPr lang="en-US" dirty="0"/>
              <a:t>) to home!</a:t>
            </a:r>
          </a:p>
          <a:p>
            <a:pPr marL="228600" lvl="1" indent="0">
              <a:buNone/>
            </a:pPr>
            <a:endParaRPr lang="en-US"/>
          </a:p>
          <a:p>
            <a:pPr marL="228600" lvl="1" indent="0">
              <a:buNone/>
            </a:pPr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76EAA-C9BA-AD41-89B6-ABEBF6488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F7CE0-0D4C-624E-9F47-9441F91CF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/>
              <a:t>Timeline </a:t>
            </a:r>
          </a:p>
          <a:p>
            <a:endParaRPr lang="en-US"/>
          </a:p>
          <a:p>
            <a:r>
              <a:rPr lang="en-US"/>
              <a:t>Purpose of resumes and cover letters for student teaching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Northern placements </a:t>
            </a:r>
          </a:p>
          <a:p>
            <a:pPr lvl="1"/>
            <a:r>
              <a:rPr lang="en-US"/>
              <a:t>IMPORTANT TO KNOW: Each district handles their placements differently. Some do interviews, some let students know they've been placed before SCE makes an official announcement, some ask you to do a background check way in advance of student teaching, etc. Don't compare your placement situation with others. Trust that we will take care of you! </a:t>
            </a:r>
          </a:p>
          <a:p>
            <a:endParaRPr lang="en-US"/>
          </a:p>
          <a:p>
            <a:r>
              <a:rPr lang="en-US"/>
              <a:t>Local placements</a:t>
            </a:r>
          </a:p>
          <a:p>
            <a:endParaRPr lang="en-US"/>
          </a:p>
          <a:p>
            <a:r>
              <a:rPr lang="en-US"/>
              <a:t>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88032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875F5-FE03-1441-8C17-6A14A6437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difference between Student teaching and Employment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FFD07-3643-324E-A9F0-A4FD01ABA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Student teaching documents:</a:t>
            </a:r>
          </a:p>
          <a:p>
            <a:pPr marL="0" indent="0">
              <a:buNone/>
            </a:pPr>
            <a:r>
              <a:rPr lang="en-US"/>
              <a:t>	•are general</a:t>
            </a:r>
          </a:p>
          <a:p>
            <a:pPr marL="0" indent="0">
              <a:buNone/>
            </a:pPr>
            <a:r>
              <a:rPr lang="en-US"/>
              <a:t>	•do not mention specific districts or schools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Employment documents:</a:t>
            </a:r>
          </a:p>
          <a:p>
            <a:pPr marL="0" indent="0">
              <a:buNone/>
            </a:pPr>
            <a:r>
              <a:rPr lang="en-US"/>
              <a:t>	•are highly specific</a:t>
            </a:r>
          </a:p>
          <a:p>
            <a:pPr marL="0" indent="0">
              <a:buNone/>
            </a:pPr>
            <a:r>
              <a:rPr lang="en-US"/>
              <a:t>	•are tailored to certain schools and administrators for whom you wish 	to work</a:t>
            </a:r>
          </a:p>
          <a:p>
            <a:pPr lvl="1"/>
            <a:endParaRPr lang="en-US"/>
          </a:p>
          <a:p>
            <a:pPr marL="2286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97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9F44-2D41-6344-A25C-F57E1EF6A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309F3-FA4E-B84C-88B8-973943555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Use clean design – lots of white space, one font, no clip art</a:t>
            </a:r>
          </a:p>
          <a:p>
            <a:endParaRPr lang="en-US"/>
          </a:p>
          <a:p>
            <a:r>
              <a:rPr lang="en-US"/>
              <a:t>Have SEVERAL people proofread your resume! You are representing not only yourself, but also the College of Education with this document</a:t>
            </a:r>
          </a:p>
          <a:p>
            <a:endParaRPr lang="en-US"/>
          </a:p>
          <a:p>
            <a:r>
              <a:rPr lang="en-US"/>
              <a:t>Use action verbs to start your bullet points (see list)</a:t>
            </a:r>
          </a:p>
          <a:p>
            <a:endParaRPr lang="en-US"/>
          </a:p>
          <a:p>
            <a:r>
              <a:rPr lang="en-US"/>
              <a:t>There are lots of templates and other online resources to inspire you</a:t>
            </a:r>
          </a:p>
          <a:p>
            <a:pPr lvl="1"/>
            <a:r>
              <a:rPr lang="en-US"/>
              <a:t>Try the template gallery on google docs!</a:t>
            </a:r>
          </a:p>
        </p:txBody>
      </p:sp>
    </p:spTree>
    <p:extLst>
      <p:ext uri="{BB962C8B-B14F-4D97-AF65-F5344CB8AC3E}">
        <p14:creationId xmlns:p14="http://schemas.microsoft.com/office/powerpoint/2010/main" val="212702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2C7B47-DF2D-46D9-9584-5C83FCA86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8541E3-A59C-41D3-85D2-70F0E0E9B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rgbClr val="FFFFFF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751FB243-7683-5248-95CB-E325E07D3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929" y="1690175"/>
            <a:ext cx="9936142" cy="34776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449D55-A5B6-864B-98BF-56959AEFF1E2}"/>
              </a:ext>
            </a:extLst>
          </p:cNvPr>
          <p:cNvSpPr/>
          <p:nvPr/>
        </p:nvSpPr>
        <p:spPr>
          <a:xfrm>
            <a:off x="2774225" y="3244335"/>
            <a:ext cx="82085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/>
          </a:p>
          <a:p>
            <a:pPr algn="r"/>
            <a:endParaRPr lang="en-US"/>
          </a:p>
          <a:p>
            <a:pPr algn="r"/>
            <a:endParaRPr lang="en-US"/>
          </a:p>
          <a:p>
            <a:pPr algn="r"/>
            <a:endParaRPr lang="en-US"/>
          </a:p>
          <a:p>
            <a:pPr algn="r"/>
            <a:endParaRPr lang="en-US"/>
          </a:p>
          <a:p>
            <a:pPr algn="r"/>
            <a:endParaRPr lang="en-US"/>
          </a:p>
          <a:p>
            <a:pPr algn="r"/>
            <a:endParaRPr lang="en-US"/>
          </a:p>
          <a:p>
            <a:pPr algn="r"/>
            <a:endParaRPr lang="en-US"/>
          </a:p>
          <a:p>
            <a:pPr algn="r"/>
            <a:r>
              <a:rPr lang="en-US"/>
              <a:t>		</a:t>
            </a:r>
            <a:r>
              <a:rPr lang="en-US" sz="900"/>
              <a:t> https://</a:t>
            </a:r>
            <a:r>
              <a:rPr lang="en-US" sz="900" err="1"/>
              <a:t>careers.uiowa.edu</a:t>
            </a:r>
            <a:r>
              <a:rPr lang="en-US" sz="900"/>
              <a:t>/power-verbs-education-resumes</a:t>
            </a:r>
          </a:p>
        </p:txBody>
      </p:sp>
    </p:spTree>
    <p:extLst>
      <p:ext uri="{BB962C8B-B14F-4D97-AF65-F5344CB8AC3E}">
        <p14:creationId xmlns:p14="http://schemas.microsoft.com/office/powerpoint/2010/main" val="21976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755FC-43B7-F84B-A5C0-E2F64245E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CA842-0DCD-0D4B-970A-F9E36B4A4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chronological (most recent comes first!) list of educational credentials and employment experiences that are applicable to the job you are seeking.</a:t>
            </a:r>
          </a:p>
          <a:p>
            <a:endParaRPr lang="en-US"/>
          </a:p>
          <a:p>
            <a:r>
              <a:rPr lang="en-US"/>
              <a:t>Education resumes can be two pages.</a:t>
            </a:r>
          </a:p>
          <a:p>
            <a:endParaRPr lang="en-US"/>
          </a:p>
          <a:p>
            <a:r>
              <a:rPr lang="en-US"/>
              <a:t>Objective is optional.</a:t>
            </a:r>
          </a:p>
          <a:p>
            <a:endParaRPr lang="en-US"/>
          </a:p>
          <a:p>
            <a:r>
              <a:rPr lang="en-US"/>
              <a:t>GPA is optional.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0837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1275</Words>
  <Application>Microsoft Macintosh PowerPoint</Application>
  <PresentationFormat>Widescreen</PresentationFormat>
  <Paragraphs>216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Gill Sans MT</vt:lpstr>
      <vt:lpstr>Times New Roman</vt:lpstr>
      <vt:lpstr>Parcel</vt:lpstr>
      <vt:lpstr>Student  teaching  Resume  and cover  letter  workshop</vt:lpstr>
      <vt:lpstr>Introductions</vt:lpstr>
      <vt:lpstr>agenda</vt:lpstr>
      <vt:lpstr>*Student teaching REMINDERS*</vt:lpstr>
      <vt:lpstr>The Process</vt:lpstr>
      <vt:lpstr>The difference between Student teaching and Employment documents</vt:lpstr>
      <vt:lpstr>General guidelines</vt:lpstr>
      <vt:lpstr>PowerPoint Presentation</vt:lpstr>
      <vt:lpstr>resumes</vt:lpstr>
      <vt:lpstr>headings</vt:lpstr>
      <vt:lpstr>Heading 1: personal information</vt:lpstr>
      <vt:lpstr>example</vt:lpstr>
      <vt:lpstr>Heading 2: education</vt:lpstr>
      <vt:lpstr>example</vt:lpstr>
      <vt:lpstr>Heading 3: Related Educational experience</vt:lpstr>
      <vt:lpstr>example</vt:lpstr>
      <vt:lpstr>Heading 4: Work experience</vt:lpstr>
      <vt:lpstr>example</vt:lpstr>
      <vt:lpstr>Heading 5: campus involvement</vt:lpstr>
      <vt:lpstr>example</vt:lpstr>
      <vt:lpstr>Heading 6: Honors</vt:lpstr>
      <vt:lpstr>Example</vt:lpstr>
      <vt:lpstr>Heading 7: references</vt:lpstr>
      <vt:lpstr>example</vt:lpstr>
      <vt:lpstr>Summary</vt:lpstr>
      <vt:lpstr>Questions about resumes?</vt:lpstr>
      <vt:lpstr>Cover letters</vt:lpstr>
      <vt:lpstr>Heading/Greeting</vt:lpstr>
      <vt:lpstr>Paragraph 1</vt:lpstr>
      <vt:lpstr>example</vt:lpstr>
      <vt:lpstr>Paragraph 2</vt:lpstr>
      <vt:lpstr>example</vt:lpstr>
      <vt:lpstr>Paragraph 3</vt:lpstr>
      <vt:lpstr>example</vt:lpstr>
      <vt:lpstr>Cover Letter Activity</vt:lpstr>
      <vt:lpstr>Questions about cover letters?</vt:lpstr>
      <vt:lpstr>How to submit</vt:lpstr>
      <vt:lpstr>Wrap up!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 teaching  Resume  and cover  letter  workshop</dc:title>
  <dc:creator>Talbott, Susan J</dc:creator>
  <cp:lastModifiedBy>Talbott, Sue</cp:lastModifiedBy>
  <cp:revision>65</cp:revision>
  <dcterms:created xsi:type="dcterms:W3CDTF">2020-10-14T17:47:13Z</dcterms:created>
  <dcterms:modified xsi:type="dcterms:W3CDTF">2023-10-16T23:35:51Z</dcterms:modified>
</cp:coreProperties>
</file>