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T5OI+EKo50pjTNGvNSD9JS47f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f93b48b10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5f93b48b10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f93b48b1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5f93b48b10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32"/>
          <p:cNvSpPr txBox="1"/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/>
          <p:nvPr>
            <p:ph idx="2" type="pic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2"/>
          <p:cNvSpPr txBox="1"/>
          <p:nvPr>
            <p:ph idx="1" type="body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3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3"/>
          <p:cNvSpPr txBox="1"/>
          <p:nvPr>
            <p:ph idx="1" type="body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/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1" type="body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34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4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5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1" name="Google Shape;31;p26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6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5" name="Google Shape;45;p23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/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0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1"/>
          <p:cNvSpPr txBox="1"/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" type="body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70" name="Google Shape;70;p31"/>
          <p:cNvSpPr txBox="1"/>
          <p:nvPr>
            <p:ph idx="2" type="body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" name="Google Shape;10;p22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2" name="Google Shape;22;p21"/>
          <p:cNvSpPr/>
          <p:nvPr>
            <p:ph idx="12" type="sldNum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spreadsheets/u/0/d/1Pd4TErdIoqjaSQOjXJyvE7dXFC-bR-vhd02Lt-d3Pps/edit" TargetMode="External"/><Relationship Id="rId4" Type="http://schemas.openxmlformats.org/officeDocument/2006/relationships/hyperlink" Target="https://cote.illinois.edu/cote-portal-acces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cote-waivers@illinois.edu" TargetMode="External"/><Relationship Id="rId4" Type="http://schemas.openxmlformats.org/officeDocument/2006/relationships/hyperlink" Target="https://cote.illinois.edu/cooperating-personnel-supervisors/cp-tuition-fee-waivers" TargetMode="External"/><Relationship Id="rId5" Type="http://schemas.openxmlformats.org/officeDocument/2006/relationships/hyperlink" Target="mailto:jrooseve@illinois.edu" TargetMode="External"/><Relationship Id="rId6" Type="http://schemas.openxmlformats.org/officeDocument/2006/relationships/hyperlink" Target="mailto:ls9@illinois.edu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sce.education.illinois.edu/" TargetMode="External"/><Relationship Id="rId4" Type="http://schemas.openxmlformats.org/officeDocument/2006/relationships/hyperlink" Target="https://cote.illinois.edu/cote-portal-access" TargetMode="External"/><Relationship Id="rId5" Type="http://schemas.openxmlformats.org/officeDocument/2006/relationships/hyperlink" Target="mailto:caraknox@illinois.edu" TargetMode="External"/><Relationship Id="rId6" Type="http://schemas.openxmlformats.org/officeDocument/2006/relationships/hyperlink" Target="mailto:sce@education.illinois.edu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ce.education.illinois.edu/cooperating-teachers/prospective-cooperating-teachers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6czZ0oHbQAJv2D9yekMQ4iqjgh29E7SBU1ZyFy9Z_pM/edit?usp=sharing" TargetMode="External"/><Relationship Id="rId4" Type="http://schemas.openxmlformats.org/officeDocument/2006/relationships/hyperlink" Target="https://docs.google.com/spreadsheets/d/16czZ0oHbQAJv2D9yekMQ4iqjgh29E7SBU1ZyFy9Z_pM/edit?usp=sharing" TargetMode="External"/><Relationship Id="rId5" Type="http://schemas.openxmlformats.org/officeDocument/2006/relationships/hyperlink" Target="https://sce.education.illinois.edu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u/0/d/1Pd4TErdIoqjaSQOjXJyvE7dXFC-bR-vhd02Lt-d3Pps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COOPERATING TEACHER ORIENTATION</a:t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Fall 2023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CI 410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Year 1 Candidates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CHARACTERISTICS OF FEEDBACK</a:t>
            </a:r>
            <a:br>
              <a:rPr lang="en-US"/>
            </a:br>
            <a:r>
              <a:rPr lang="en-US"/>
              <a:t>(POSITIVE AND CORRECTIVE) </a:t>
            </a:r>
            <a:endParaRPr/>
          </a:p>
        </p:txBody>
      </p:sp>
      <p:sp>
        <p:nvSpPr>
          <p:cNvPr id="178" name="Google Shape;178;p9"/>
          <p:cNvSpPr txBox="1"/>
          <p:nvPr>
            <p:ph idx="1" type="body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Descriptive rather than evaluative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 to “evidence” on the Danielson, based on observations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Specific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Actionable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UNEXPECTED NEGATIVE FEEDBACK</a:t>
            </a:r>
            <a:br>
              <a:rPr lang="en-US"/>
            </a:br>
            <a:r>
              <a:rPr lang="en-US"/>
              <a:t>(IT'S AWKWARD FOR EVERYONE)</a:t>
            </a:r>
            <a:endParaRPr/>
          </a:p>
        </p:txBody>
      </p:sp>
      <p:sp>
        <p:nvSpPr>
          <p:cNvPr id="184" name="Google Shape;184;p10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able&#10;&#10;Description automatically generated"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8429" y="305364"/>
            <a:ext cx="9993085" cy="6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EVALUATIONS</a:t>
            </a:r>
            <a:endParaRPr/>
          </a:p>
        </p:txBody>
      </p:sp>
      <p:sp>
        <p:nvSpPr>
          <p:cNvPr id="195" name="Google Shape;195;p1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Observation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feedback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plans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201" name="Google Shape;201;p14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Disposition Concern Form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Remediation Plan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206" name="Google Shape;20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788" y="64456"/>
            <a:ext cx="9938137" cy="672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IMMEDIATE ACTIONS TO WELCOME YOUR CANDIDATE</a:t>
            </a:r>
            <a:endParaRPr/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0027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Exchange contact information (set boundaries!)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where to put their belongings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Tour the school (ask a student to show them around)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Introduce them to staff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how to access your online curriculum and classroom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them to plan to introduce themselves to the students in a creative way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Post their name on the board</a:t>
            </a:r>
            <a:endParaRPr/>
          </a:p>
          <a:p>
            <a:pPr indent="-211455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Explain</a:t>
            </a:r>
            <a:r>
              <a:rPr lang="en-US"/>
              <a:t> the expectations for dress, cell phones, etc. </a:t>
            </a:r>
            <a:endParaRPr/>
          </a:p>
          <a:p>
            <a:pPr indent="-220027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 clear and specific about what you would like them to do. They should be active, helpful, and engaged!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TUITION WAIVERS</a:t>
            </a:r>
            <a:endParaRPr/>
          </a:p>
        </p:txBody>
      </p:sp>
      <p:sp>
        <p:nvSpPr>
          <p:cNvPr id="218" name="Google Shape;218;p17"/>
          <p:cNvSpPr txBox="1"/>
          <p:nvPr>
            <p:ph idx="1" type="body"/>
          </p:nvPr>
        </p:nvSpPr>
        <p:spPr>
          <a:xfrm>
            <a:off x="2231125" y="2638051"/>
            <a:ext cx="77298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Non-degree vs. Master’s/Endorsement/Doctoral</a:t>
            </a:r>
            <a:endParaRPr/>
          </a:p>
          <a:p>
            <a:pPr indent="-131445" lvl="0" marL="228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Contact Council on Teacher Education with questions! 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cote-waivers@illinois.edu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u="sng"/>
          </a:p>
          <a:p>
            <a:pPr indent="-142240" lvl="1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b="1" lang="en-US"/>
              <a:t>Waiver Information (from SCE website)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400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-US" sz="1400">
                <a:solidFill>
                  <a:srgbClr val="252525"/>
                </a:solidFill>
              </a:rPr>
              <a:t>) and Linda Stimson (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-US" sz="1400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ct val="87500"/>
              <a:buChar char="•"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24" name="Google Shape;224;p18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 Cara or SCE directly: 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indent="-2413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f93b48b10_0_93"/>
          <p:cNvSpPr txBox="1"/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 NEED YOUR HELP!</a:t>
            </a:r>
            <a:br>
              <a:rPr lang="en-US"/>
            </a:br>
            <a:r>
              <a:rPr lang="en-US" sz="1400"/>
              <a:t>*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APPLICATION</a:t>
            </a:r>
            <a:r>
              <a:rPr lang="en-US" sz="1400"/>
              <a:t> ON SCE WEBSITE*</a:t>
            </a:r>
            <a:endParaRPr/>
          </a:p>
        </p:txBody>
      </p:sp>
      <p:pic>
        <p:nvPicPr>
          <p:cNvPr descr="A picture containing graphical user interface&#10;&#10;Description automatically generated" id="230" name="Google Shape;230;g25f93b48b10_0_9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5288" y="2638044"/>
            <a:ext cx="6381300" cy="31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/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5619750" y="1044359"/>
            <a:ext cx="5607050" cy="4769281"/>
            <a:chOff x="0" y="79159"/>
            <a:chExt cx="5607050" cy="476928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&#10;&#10;Description automatically generated" id="235" name="Google Shape;2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900" y="1441450"/>
            <a:ext cx="84582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descr="Help with solid fill" id="241" name="Google Shape;241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2454" y="2612208"/>
            <a:ext cx="2762468" cy="276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Introductions/People to Know</a:t>
            </a:r>
            <a:endParaRPr/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Dr. Cara Gutzmer, Director of School and Community Experiences</a:t>
            </a:r>
            <a:endParaRPr/>
          </a:p>
          <a:p>
            <a:pPr indent="-215900" lvl="1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Sue Talbott, Clinical Experiences Specialist</a:t>
            </a:r>
            <a:endParaRPr/>
          </a:p>
          <a:p>
            <a:pPr indent="-228600" lvl="1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Danielle Galardy, Office Manager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some summer fun in the chat!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a story about a rock star candidate you hosted in the past!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35" name="Google Shape;135;p4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Intro to Teaching Diverse Students</a:t>
            </a:r>
            <a:endParaRPr b="1" sz="1500" u="sng">
              <a:solidFill>
                <a:srgbClr val="3F3F3F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Children's Literature</a:t>
            </a:r>
            <a:endParaRPr b="1" sz="1500" u="sng">
              <a:solidFill>
                <a:srgbClr val="3F3F3F"/>
              </a:solidFill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Literacy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Adolescent Educational Psychology</a:t>
            </a:r>
            <a:endParaRPr>
              <a:solidFill>
                <a:srgbClr val="3F3F3F"/>
              </a:solidFill>
            </a:endParaRPr>
          </a:p>
          <a:p>
            <a:pPr indent="-13335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  <p:sp>
        <p:nvSpPr>
          <p:cNvPr id="136" name="Google Shape;136;p4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rgbClr val="FFFF00"/>
                </a:highlight>
              </a:rPr>
              <a:t>Fall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highlight>
                  <a:srgbClr val="FFFF00"/>
                </a:highlight>
              </a:rPr>
              <a:t>3 hours per week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 hours per week (math only)</a:t>
            </a:r>
            <a:endParaRPr/>
          </a:p>
          <a:p>
            <a:pPr indent="0" lvl="1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37" name="Google Shape;137;p4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38" name="Google Shape;138;p4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cap="sq" cmpd="thinThick" w="190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44" name="Google Shape;144;p5"/>
          <p:cNvSpPr txBox="1"/>
          <p:nvPr>
            <p:ph idx="2" type="body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Special Education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Content Methods 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Writing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Seminar</a:t>
            </a:r>
            <a:endParaRPr/>
          </a:p>
          <a:p>
            <a:pPr indent="-13335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>
              <a:solidFill>
                <a:srgbClr val="3F3F3F"/>
              </a:solidFill>
            </a:endParaRPr>
          </a:p>
        </p:txBody>
      </p:sp>
      <p:sp>
        <p:nvSpPr>
          <p:cNvPr id="145" name="Google Shape;145;p5"/>
          <p:cNvSpPr txBox="1"/>
          <p:nvPr>
            <p:ph idx="3" type="body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Tuesday,  Wednesday, Thursday  mornings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indent="-2286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STUDENT TEACHING </a:t>
            </a:r>
            <a:endParaRPr/>
          </a:p>
          <a:p>
            <a:pPr indent="-1270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1270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6" name="Google Shape;146;p5"/>
          <p:cNvSpPr txBox="1"/>
          <p:nvPr>
            <p:ph idx="4" type="body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47" name="Google Shape;147;p5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cap="sq" cmpd="thinThick" w="1905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descr="Fireworks with solid fill"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467" y="528037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PROFESSIONAL EXPECTATIONS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Promptness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Mature and appropriate attire and hygiene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Engagement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 u="sng">
                <a:solidFill>
                  <a:schemeClr val="hlink"/>
                </a:solidFill>
                <a:hlinkClick r:id="rId4"/>
              </a:rPr>
              <a:t>PROFESSIONAL BEHAVIOR CHECKLIST</a:t>
            </a:r>
            <a:endParaRPr b="1" u="sng">
              <a:solidFill>
                <a:schemeClr val="hlink"/>
              </a:solidFill>
              <a:hlinkClick r:id="rId5"/>
            </a:endParaRPr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f93b48b10_0_3"/>
          <p:cNvSpPr txBox="1"/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BE PROACTIVE!</a:t>
            </a:r>
            <a:endParaRPr/>
          </a:p>
        </p:txBody>
      </p:sp>
      <p:sp>
        <p:nvSpPr>
          <p:cNvPr id="160" name="Google Shape;160;g25f93b48b10_0_3"/>
          <p:cNvSpPr txBox="1"/>
          <p:nvPr>
            <p:ph idx="1" type="body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Have a meeting with your candidate to discuss dress code, cell phone use, arrival/departure times, etc. 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multiple candidates in your building, meet as a group so everyone hears the same message.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ACADEMIC EXPECTATIONS</a:t>
            </a:r>
            <a:endParaRPr/>
          </a:p>
        </p:txBody>
      </p:sp>
      <p:sp>
        <p:nvSpPr>
          <p:cNvPr id="166" name="Google Shape;166;p7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 two lessons and ask cooperating teacher for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written feedback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 evaluation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/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GIVING FEEDBACK</a:t>
            </a:r>
            <a:endParaRPr/>
          </a:p>
        </p:txBody>
      </p:sp>
      <p:sp>
        <p:nvSpPr>
          <p:cNvPr id="172" name="Google Shape;172;p8"/>
          <p:cNvSpPr txBox="1"/>
          <p:nvPr>
            <p:ph idx="1" type="body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you reinforce?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you correct and shape?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you have a way to track your positive to corrective ratio? </a:t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1143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2022-04-29T14:14:34Z</dcterms:created>
</cp:coreProperties>
</file>