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92" r:id="rId5"/>
    <p:sldId id="259" r:id="rId6"/>
    <p:sldId id="260" r:id="rId7"/>
    <p:sldId id="269" r:id="rId8"/>
    <p:sldId id="291" r:id="rId9"/>
    <p:sldId id="261" r:id="rId10"/>
    <p:sldId id="262" r:id="rId11"/>
    <p:sldId id="293" r:id="rId12"/>
    <p:sldId id="279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84" r:id="rId23"/>
    <p:sldId id="268" r:id="rId24"/>
    <p:sldId id="285" r:id="rId25"/>
    <p:sldId id="270" r:id="rId26"/>
    <p:sldId id="271" r:id="rId27"/>
    <p:sldId id="272" r:id="rId28"/>
    <p:sldId id="273" r:id="rId29"/>
    <p:sldId id="286" r:id="rId30"/>
    <p:sldId id="274" r:id="rId31"/>
    <p:sldId id="287" r:id="rId32"/>
    <p:sldId id="275" r:id="rId33"/>
    <p:sldId id="288" r:id="rId34"/>
    <p:sldId id="290" r:id="rId35"/>
    <p:sldId id="276" r:id="rId36"/>
    <p:sldId id="278" r:id="rId37"/>
    <p:sldId id="27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9FF95-67CA-48F3-AE8A-FC00B3BD14D5}" v="70" dt="2021-09-16T13:51:22.577"/>
    <p1510:client id="{26CAC34A-FD90-48F2-9FAC-151884A8FA9C}" v="398" dt="2022-10-07T14:25:46.064"/>
    <p1510:client id="{39907D89-AFAC-41B1-9F60-7C2CD4358CB5}" v="4" dt="2022-10-07T15:02:10.121"/>
    <p1510:client id="{629AD1FB-BCDD-42B7-A53D-582789383F4C}" v="1" dt="2021-10-18T23:12:06.525"/>
    <p1510:client id="{6EBD565E-A0D9-4718-AC59-3CB07D507DDB}" v="337" dt="2021-10-12T16:35:27.595"/>
    <p1510:client id="{9F83C15B-69B0-48A8-A3F9-368CADD04493}" v="42" dt="2021-10-14T15:18:15.213"/>
    <p1510:client id="{B2F8736C-342B-4D00-8556-30BFAA2C30B9}" v="53" dt="2021-10-19T13:52:08.242"/>
    <p1510:client id="{C04A006A-5A59-413C-9F5A-A3F0333FD168}" v="644" dt="2021-10-12T16:51:07.414"/>
    <p1510:client id="{CD4F17AA-6C92-466E-956F-186EB6718232}" v="39" dt="2022-09-19T18:20:01.164"/>
    <p1510:client id="{EE1A49B3-7D6E-44F7-B552-237D54BBB41D}" v="89" dt="2022-10-10T15:09:2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wannateach@gmail.com/123-456-789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mi1Jvr41x6u1DdQm-T_TL2pK13DdYT1if6q23LVPUD0/edit?usp=shari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CE@education.Illinois.ed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davis2@illinois.edu" TargetMode="External"/><Relationship Id="rId7" Type="http://schemas.openxmlformats.org/officeDocument/2006/relationships/hyperlink" Target="https://illinois.csod.com/ui/internal-career-site/app/job-details/1595" TargetMode="External"/><Relationship Id="rId2" Type="http://schemas.openxmlformats.org/officeDocument/2006/relationships/hyperlink" Target="https://www.careercenter.illinois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e.education.illinois.edu/current-candidates/career-resources" TargetMode="External"/><Relationship Id="rId5" Type="http://schemas.openxmlformats.org/officeDocument/2006/relationships/hyperlink" Target="https://docs.google.com/document/u/0/?ftv=1" TargetMode="External"/><Relationship Id="rId4" Type="http://schemas.openxmlformats.org/officeDocument/2006/relationships/hyperlink" Target="https://resumegenius.com/resume-templates/google-docs-resume-templat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2210-F06A-3A42-BB51-A517D2091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Student  teaching  Resume  and cover  letter 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D6EAC-0714-F94A-B6EB-F9D5B4B46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Fall 2022</a:t>
            </a:r>
          </a:p>
          <a:p>
            <a:r>
              <a:rPr lang="en-US" dirty="0"/>
              <a:t>Office of School and Community Experiences</a:t>
            </a:r>
          </a:p>
        </p:txBody>
      </p:sp>
    </p:spTree>
    <p:extLst>
      <p:ext uri="{BB962C8B-B14F-4D97-AF65-F5344CB8AC3E}">
        <p14:creationId xmlns:p14="http://schemas.microsoft.com/office/powerpoint/2010/main" val="74401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429E-EAEA-C449-B088-729C78EA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1: 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0469-0197-D943-A3C8-2930F403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Name, address, contact information</a:t>
            </a:r>
          </a:p>
          <a:p>
            <a:endParaRPr lang="en-US" dirty="0"/>
          </a:p>
          <a:p>
            <a:pPr lvl="1"/>
            <a:r>
              <a:rPr lang="en-US" dirty="0"/>
              <a:t>List campus and permanent address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Make sure your email is appropriate (make sure it's one you check!)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Voice message on your phone should be professional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SIDE NOTE: Lock down your social media!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0B4D-AB36-A716-9A4E-F036AEAB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ADB1-0983-7ED9-EEDA-7BB5AA3E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1: Personal information</a:t>
            </a:r>
          </a:p>
          <a:p>
            <a:r>
              <a:rPr lang="en-US" dirty="0"/>
              <a:t>2: Education</a:t>
            </a:r>
          </a:p>
          <a:p>
            <a:r>
              <a:rPr lang="en-US" dirty="0"/>
              <a:t>3: Related Educational Experience</a:t>
            </a:r>
          </a:p>
          <a:p>
            <a:r>
              <a:rPr lang="en-US" dirty="0"/>
              <a:t>4: Work Experience</a:t>
            </a:r>
          </a:p>
          <a:p>
            <a:r>
              <a:rPr lang="en-US" dirty="0"/>
              <a:t>5: Campus Involvement (OPTIONAL)</a:t>
            </a:r>
          </a:p>
          <a:p>
            <a:r>
              <a:rPr lang="en-US" dirty="0"/>
              <a:t>6: Honors (OPTIONAL)</a:t>
            </a:r>
          </a:p>
          <a:p>
            <a:r>
              <a:rPr lang="en-US" dirty="0"/>
              <a:t>7: References</a:t>
            </a:r>
          </a:p>
        </p:txBody>
      </p:sp>
    </p:spTree>
    <p:extLst>
      <p:ext uri="{BB962C8B-B14F-4D97-AF65-F5344CB8AC3E}">
        <p14:creationId xmlns:p14="http://schemas.microsoft.com/office/powerpoint/2010/main" val="204481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81D4D-7CEA-0949-B53E-FA290D99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F41997A-D3DA-4FCF-B184-6A007AF4C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21574"/>
            <a:ext cx="7729728" cy="2934922"/>
          </a:xfrm>
        </p:spPr>
      </p:pic>
    </p:spTree>
    <p:extLst>
      <p:ext uri="{BB962C8B-B14F-4D97-AF65-F5344CB8AC3E}">
        <p14:creationId xmlns:p14="http://schemas.microsoft.com/office/powerpoint/2010/main" val="37765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8343-B2FF-4C40-969D-09A09598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2: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4F72-04CF-9040-AA43-F015307C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Include your high school</a:t>
            </a:r>
          </a:p>
          <a:p>
            <a:endParaRPr lang="en-US" dirty="0"/>
          </a:p>
          <a:p>
            <a:r>
              <a:rPr lang="en-US" dirty="0"/>
              <a:t>Graduation can be called “expected graduation date” </a:t>
            </a:r>
          </a:p>
          <a:p>
            <a:endParaRPr lang="en-US" dirty="0"/>
          </a:p>
          <a:p>
            <a:r>
              <a:rPr lang="en-US" dirty="0"/>
              <a:t>Expected licensure is “Professional Educator License”</a:t>
            </a:r>
          </a:p>
          <a:p>
            <a:endParaRPr lang="en-US" dirty="0"/>
          </a:p>
          <a:p>
            <a:r>
              <a:rPr lang="en-US" dirty="0"/>
              <a:t>List expected endorsements as well</a:t>
            </a:r>
          </a:p>
          <a:p>
            <a:endParaRPr lang="en-US" dirty="0"/>
          </a:p>
          <a:p>
            <a:r>
              <a:rPr lang="en-US" dirty="0"/>
              <a:t>Secondary – list major and minor</a:t>
            </a:r>
          </a:p>
        </p:txBody>
      </p:sp>
    </p:spTree>
    <p:extLst>
      <p:ext uri="{BB962C8B-B14F-4D97-AF65-F5344CB8AC3E}">
        <p14:creationId xmlns:p14="http://schemas.microsoft.com/office/powerpoint/2010/main" val="200765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693BF-2ADD-BA4C-9165-1EA6823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544284-031D-4E86-9963-D9A8B089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591016"/>
            <a:ext cx="7729728" cy="2377782"/>
          </a:xfrm>
        </p:spPr>
      </p:pic>
    </p:spTree>
    <p:extLst>
      <p:ext uri="{BB962C8B-B14F-4D97-AF65-F5344CB8AC3E}">
        <p14:creationId xmlns:p14="http://schemas.microsoft.com/office/powerpoint/2010/main" val="383533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11D-AD16-3D4F-B9A6-994B795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3: Related Educational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50BC-5047-704A-AC77-228E06A9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with the most recent, you will highlight your teaching/school-related experiences</a:t>
            </a:r>
          </a:p>
          <a:p>
            <a:endParaRPr lang="en-US" dirty="0"/>
          </a:p>
          <a:p>
            <a:r>
              <a:rPr lang="en-US" dirty="0"/>
              <a:t>Have 2-3 bullet points under each experience to describe your responsibilities</a:t>
            </a:r>
          </a:p>
          <a:p>
            <a:endParaRPr lang="en-US" dirty="0"/>
          </a:p>
          <a:p>
            <a:r>
              <a:rPr lang="en-US" dirty="0"/>
              <a:t>Fall placement (if applicable) should be at the top. Call yourself a “practicum student” or “early field”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68BE0-E4DE-3441-B060-F22754AF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9" name="Picture 10" descr="Text&#10;&#10;Description automatically generated">
            <a:extLst>
              <a:ext uri="{FF2B5EF4-FFF2-40B4-BE49-F238E27FC236}">
                <a16:creationId xmlns:a16="http://schemas.microsoft.com/office/drawing/2014/main" id="{2E30CEDE-57BF-4364-AA3A-ACC271B54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105" y="2638044"/>
            <a:ext cx="4179791" cy="3101983"/>
          </a:xfrm>
        </p:spPr>
      </p:pic>
    </p:spTree>
    <p:extLst>
      <p:ext uri="{BB962C8B-B14F-4D97-AF65-F5344CB8AC3E}">
        <p14:creationId xmlns:p14="http://schemas.microsoft.com/office/powerpoint/2010/main" val="30488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7E51-2017-7047-8043-69343EC1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4: 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F1C1-0F93-434C-9922-4C046275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Non-teaching related employment</a:t>
            </a:r>
          </a:p>
          <a:p>
            <a:endParaRPr lang="en-US" dirty="0"/>
          </a:p>
          <a:p>
            <a:r>
              <a:rPr lang="en-US" dirty="0"/>
              <a:t>Keep this section short, relevant, and professional</a:t>
            </a:r>
          </a:p>
          <a:p>
            <a:endParaRPr lang="en-US" dirty="0"/>
          </a:p>
          <a:p>
            <a:r>
              <a:rPr lang="en-US" dirty="0"/>
              <a:t>No need to go back to your very first job. </a:t>
            </a:r>
          </a:p>
          <a:p>
            <a:endParaRPr lang="en-US" dirty="0"/>
          </a:p>
          <a:p>
            <a:r>
              <a:rPr lang="en-US" dirty="0"/>
              <a:t>What jobs represent you the best?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4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D5E56-64B8-D84D-80B2-7E5A4D65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98840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9CA00AE-FCD5-4EAF-9604-0E175D3C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714" y="2638044"/>
            <a:ext cx="5998572" cy="3101983"/>
          </a:xfrm>
        </p:spPr>
      </p:pic>
    </p:spTree>
    <p:extLst>
      <p:ext uri="{BB962C8B-B14F-4D97-AF65-F5344CB8AC3E}">
        <p14:creationId xmlns:p14="http://schemas.microsoft.com/office/powerpoint/2010/main" val="325433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3DC5-E894-DF40-9E8A-33041696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5: campus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0D95-6E51-6545-815E-66EF6E40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  <a:p>
            <a:endParaRPr lang="en-US" dirty="0"/>
          </a:p>
          <a:p>
            <a:r>
              <a:rPr lang="en-US" dirty="0"/>
              <a:t>List clubs, organizations, teams, student government, etc.</a:t>
            </a:r>
          </a:p>
        </p:txBody>
      </p:sp>
    </p:spTree>
    <p:extLst>
      <p:ext uri="{BB962C8B-B14F-4D97-AF65-F5344CB8AC3E}">
        <p14:creationId xmlns:p14="http://schemas.microsoft.com/office/powerpoint/2010/main" val="12881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8479-206C-EA45-AE3C-C27CF83A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FC5B-E86C-3C48-AB3B-26BCF389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Cara Gutzmer, Director of School and Community Experiences (MG, SEC)</a:t>
            </a:r>
          </a:p>
          <a:p>
            <a:r>
              <a:rPr lang="en-US" sz="1600" dirty="0"/>
              <a:t>Sue Talbott, Clinical Experiences Specialist (ECE, ELED)</a:t>
            </a:r>
          </a:p>
          <a:p>
            <a:r>
              <a:rPr lang="en-US" sz="1600" dirty="0"/>
              <a:t>Ashley Davis, Coordinator for Undergraduate Recruitment and Career Services (with us in spirit!)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While we talk, please type into the chat the one word sums up your feelings </a:t>
            </a:r>
          </a:p>
          <a:p>
            <a:pPr marL="0" indent="0" algn="ctr">
              <a:buNone/>
            </a:pPr>
            <a:r>
              <a:rPr lang="en-US" sz="1600" dirty="0"/>
              <a:t>about student teaching.  </a:t>
            </a:r>
            <a:r>
              <a:rPr lang="en-US" sz="1600" dirty="0">
                <a:sym typeface="Wingdings" pitchFamily="2" charset="2"/>
              </a:rPr>
              <a:t>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334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AFB82-6876-8C44-AD68-0AB2C2E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C0DE9D-3C12-4BAB-B4D1-28AF4DD7C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571" y="2393451"/>
            <a:ext cx="5188857" cy="3101983"/>
          </a:xfrm>
        </p:spPr>
      </p:pic>
    </p:spTree>
    <p:extLst>
      <p:ext uri="{BB962C8B-B14F-4D97-AF65-F5344CB8AC3E}">
        <p14:creationId xmlns:p14="http://schemas.microsoft.com/office/powerpoint/2010/main" val="411179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8619-DC1E-D948-BCC1-8E920793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6: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FAF3-9482-6E46-8047-EDF39FD7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  <a:p>
            <a:endParaRPr lang="en-US" dirty="0"/>
          </a:p>
          <a:p>
            <a:r>
              <a:rPr lang="en-US" dirty="0"/>
              <a:t>Dean’s list, awards, scholarships, etc.</a:t>
            </a:r>
          </a:p>
        </p:txBody>
      </p:sp>
    </p:spTree>
    <p:extLst>
      <p:ext uri="{BB962C8B-B14F-4D97-AF65-F5344CB8AC3E}">
        <p14:creationId xmlns:p14="http://schemas.microsoft.com/office/powerpoint/2010/main" val="180811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54401-9EBA-EB4D-8AEF-FEB3158B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6E32DA-4384-40AC-BBD7-BD5744D44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766" y="2673764"/>
            <a:ext cx="7729728" cy="1788764"/>
          </a:xfrm>
        </p:spPr>
      </p:pic>
    </p:spTree>
    <p:extLst>
      <p:ext uri="{BB962C8B-B14F-4D97-AF65-F5344CB8AC3E}">
        <p14:creationId xmlns:p14="http://schemas.microsoft.com/office/powerpoint/2010/main" val="227835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3358-1FAD-704E-8F3D-7C3E0D44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7: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AA58-7B5E-DB40-8467-A75B5D1E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List 2-3 professional references (get permission first!)</a:t>
            </a:r>
          </a:p>
          <a:p>
            <a:endParaRPr lang="en-US" dirty="0"/>
          </a:p>
          <a:p>
            <a:r>
              <a:rPr lang="en-US" dirty="0"/>
              <a:t>Include name, title, school/company/organization, email, and phone</a:t>
            </a:r>
          </a:p>
          <a:p>
            <a:endParaRPr lang="en-US" dirty="0"/>
          </a:p>
          <a:p>
            <a:r>
              <a:rPr lang="en-US" dirty="0"/>
              <a:t>If you have connections in a particular district, list them as references.</a:t>
            </a:r>
          </a:p>
        </p:txBody>
      </p:sp>
    </p:spTree>
    <p:extLst>
      <p:ext uri="{BB962C8B-B14F-4D97-AF65-F5344CB8AC3E}">
        <p14:creationId xmlns:p14="http://schemas.microsoft.com/office/powerpoint/2010/main" val="222969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D7CD8-1BCF-F14D-B2DA-33B24B3D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DC93CB-5663-6649-9454-1C1F32E8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521" y="2482596"/>
            <a:ext cx="7466632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291D6-3600-4C46-A419-6523269C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Questions about resumes?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CB79EDAB-1236-3C47-AE98-DC5C4545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A45D-B034-2142-BDCF-F0416CB0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5391-BF15-884F-9B79-AFEF90F0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 you apart from other candidates</a:t>
            </a:r>
          </a:p>
          <a:p>
            <a:endParaRPr lang="en-US" dirty="0"/>
          </a:p>
          <a:p>
            <a:r>
              <a:rPr lang="en-US" dirty="0"/>
              <a:t>Serves as a writing sample </a:t>
            </a:r>
          </a:p>
          <a:p>
            <a:endParaRPr lang="en-US" dirty="0"/>
          </a:p>
          <a:p>
            <a:r>
              <a:rPr lang="en-US" dirty="0"/>
              <a:t>Highlights your strengths and passions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9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C4F-2ABD-3447-AAC2-334A3B4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Heading/Greeting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3C23-5289-9349-91B1-DCD81A34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Letter should have same design elements as resume </a:t>
            </a:r>
          </a:p>
          <a:p>
            <a:endParaRPr lang="en-US" dirty="0"/>
          </a:p>
          <a:p>
            <a:r>
              <a:rPr lang="en-US" dirty="0"/>
              <a:t>Include your identifying information at the top (name, address, etc.)</a:t>
            </a:r>
          </a:p>
          <a:p>
            <a:endParaRPr lang="en-US" dirty="0"/>
          </a:p>
          <a:p>
            <a:r>
              <a:rPr lang="en-US" dirty="0"/>
              <a:t>“Dear School Administrator, “ is an appropriate start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9B7E-032F-A043-8BED-E0745178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51C2-5A58-394A-B1C5-1BC6D1DB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why you are writing this letter (“I am writing to apply for a student teaching placement in your district…”)</a:t>
            </a:r>
          </a:p>
          <a:p>
            <a:endParaRPr lang="en-US" dirty="0"/>
          </a:p>
          <a:p>
            <a:r>
              <a:rPr lang="en-US" dirty="0"/>
              <a:t>Hook the reader with a statement of purpose/passion</a:t>
            </a:r>
          </a:p>
          <a:p>
            <a:endParaRPr lang="en-US" dirty="0"/>
          </a:p>
          <a:p>
            <a:r>
              <a:rPr lang="en-US" dirty="0"/>
              <a:t>Tell why you feel you would be a good match for the district</a:t>
            </a:r>
          </a:p>
        </p:txBody>
      </p:sp>
    </p:spTree>
    <p:extLst>
      <p:ext uri="{BB962C8B-B14F-4D97-AF65-F5344CB8AC3E}">
        <p14:creationId xmlns:p14="http://schemas.microsoft.com/office/powerpoint/2010/main" val="347098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45D2C-79D1-7F49-ABA9-C590B78D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C06B90-826B-4DD7-8C9F-0B1B386BB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082" y="1880748"/>
            <a:ext cx="6416354" cy="3101983"/>
          </a:xfrm>
        </p:spPr>
      </p:pic>
    </p:spTree>
    <p:extLst>
      <p:ext uri="{BB962C8B-B14F-4D97-AF65-F5344CB8AC3E}">
        <p14:creationId xmlns:p14="http://schemas.microsoft.com/office/powerpoint/2010/main" val="91274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A172-D0F9-AA46-99F2-9E76CCE4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668F-E04B-7945-A49A-3F331CED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Overview of the placement process (Cara)</a:t>
            </a:r>
          </a:p>
          <a:p>
            <a:r>
              <a:rPr lang="en-US" dirty="0"/>
              <a:t>Student teaching vs. employment resumes/cover letters (Cara)</a:t>
            </a:r>
          </a:p>
          <a:p>
            <a:r>
              <a:rPr lang="en-US" dirty="0"/>
              <a:t>Resume guidelines (Sue)</a:t>
            </a:r>
          </a:p>
          <a:p>
            <a:r>
              <a:rPr lang="en-US" dirty="0"/>
              <a:t>Resumes (Sue)</a:t>
            </a:r>
          </a:p>
          <a:p>
            <a:r>
              <a:rPr lang="en-US" dirty="0"/>
              <a:t>Cover letters (Cara)</a:t>
            </a:r>
          </a:p>
          <a:p>
            <a:r>
              <a:rPr lang="en-US" dirty="0"/>
              <a:t>How to submit (Sue)</a:t>
            </a:r>
          </a:p>
          <a:p>
            <a:r>
              <a:rPr lang="en-US" dirty="0"/>
              <a:t>Wrap-up/Questions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4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C29-9356-D54D-8774-2DE3C480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F347-39B4-B748-BD8D-45A2E6A7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your strengths and tell what you would bring to the position</a:t>
            </a:r>
          </a:p>
          <a:p>
            <a:endParaRPr lang="en-US" dirty="0"/>
          </a:p>
          <a:p>
            <a:r>
              <a:rPr lang="en-US" dirty="0"/>
              <a:t>If you speak a language other than English, MENTION IT!</a:t>
            </a:r>
          </a:p>
          <a:p>
            <a:endParaRPr lang="en-US" dirty="0"/>
          </a:p>
          <a:p>
            <a:r>
              <a:rPr lang="en-US" dirty="0"/>
              <a:t>Share personal examples of success in teaching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5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2B187-AAB1-894E-B636-B76ABACE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6BA0498-0E5F-4562-A73C-3959090E8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469" y="2367723"/>
            <a:ext cx="7729728" cy="2118625"/>
          </a:xfrm>
        </p:spPr>
      </p:pic>
    </p:spTree>
    <p:extLst>
      <p:ext uri="{BB962C8B-B14F-4D97-AF65-F5344CB8AC3E}">
        <p14:creationId xmlns:p14="http://schemas.microsoft.com/office/powerpoint/2010/main" val="186147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ABA-27AC-B546-8E24-8CC5F2AA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9A46-A5E2-2B40-9258-E04BFEEA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with a sincere thank you to the reader for their time and consideration</a:t>
            </a:r>
          </a:p>
          <a:p>
            <a:endParaRPr lang="en-US" dirty="0"/>
          </a:p>
          <a:p>
            <a:r>
              <a:rPr lang="en-US" dirty="0"/>
              <a:t>Include your contact information again (optional) and a statement of your availability</a:t>
            </a:r>
          </a:p>
          <a:p>
            <a:endParaRPr lang="en-US" dirty="0"/>
          </a:p>
          <a:p>
            <a:r>
              <a:rPr lang="en-US" dirty="0"/>
              <a:t>End with a professional closing and your name</a:t>
            </a:r>
          </a:p>
        </p:txBody>
      </p:sp>
    </p:spTree>
    <p:extLst>
      <p:ext uri="{BB962C8B-B14F-4D97-AF65-F5344CB8AC3E}">
        <p14:creationId xmlns:p14="http://schemas.microsoft.com/office/powerpoint/2010/main" val="595640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F8D12-6345-C54D-8272-BBEC987B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254B2-87FE-7C6E-97E8-A879F4C0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170" y="1210389"/>
            <a:ext cx="6153177" cy="3075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I appreciate your time and consideration. I'm really looking forward to student teaching and to a life-long career in education. I hope this will be the beginning of a long and successful journey. </a:t>
            </a:r>
            <a:endParaRPr lang="en-US" dirty="0"/>
          </a:p>
          <a:p>
            <a:pPr marL="0" indent="0">
              <a:buNone/>
            </a:pPr>
            <a:endParaRPr lang="en-US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Please feel free to reach out if you have questions (</a:t>
            </a:r>
            <a:r>
              <a:rPr lang="en-US" sz="1200" dirty="0">
                <a:latin typeface="Times New Roman"/>
                <a:cs typeface="Times New Roman"/>
                <a:hlinkClick r:id="rId2"/>
              </a:rPr>
              <a:t>wteach@gmail.com/123-456-7890</a:t>
            </a:r>
            <a:r>
              <a:rPr lang="en-US" sz="1200" dirty="0">
                <a:latin typeface="Times New Roman"/>
                <a:cs typeface="Times New Roman"/>
              </a:rPr>
              <a:t>).</a:t>
            </a:r>
          </a:p>
          <a:p>
            <a:pPr marL="0" indent="0">
              <a:buNone/>
            </a:pPr>
            <a:endParaRPr lang="en-US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Kindest regards,</a:t>
            </a:r>
          </a:p>
          <a:p>
            <a:pPr marL="0" indent="0">
              <a:buNone/>
            </a:pPr>
            <a:endParaRPr lang="en-US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200" dirty="0">
                <a:latin typeface="Times New Roman"/>
                <a:cs typeface="Times New Roman"/>
              </a:rPr>
              <a:t>Wanna Teach</a:t>
            </a:r>
          </a:p>
          <a:p>
            <a:pPr marL="0" indent="0">
              <a:buNone/>
            </a:pPr>
            <a:endParaRPr lang="en-US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B207-E660-4860-8735-87C827CF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Cover Letter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2D20-18E7-48FD-9947-30E64B5F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https://docs.google.com/document/d/1mi1Jvr41x6u1DdQm-T_TL2pK13DdYT1if6q23LVPUD0/edit?usp=sharing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In a group of 3, discuss problems with this cover letter.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527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BEF34-5E2E-074E-8EDE-11A35FB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/>
              <a:t>Questions about cover letters?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3085FCCD-3C5A-C041-BC33-C4B9094C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7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B5C4-02CA-2645-92FA-3CC3614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753A-B78F-5446-9290-213F643C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3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dirty="0"/>
              <a:t>PROOFREAD! Have several friends/family proofread! We will send it back to you, if needed. </a:t>
            </a:r>
          </a:p>
          <a:p>
            <a:r>
              <a:rPr lang="en-US" sz="1200" dirty="0"/>
              <a:t>Combine resume and cover letter into one document or pdf</a:t>
            </a:r>
          </a:p>
          <a:p>
            <a:r>
              <a:rPr lang="en-US" sz="1200" dirty="0"/>
              <a:t>Follow the naming format for your program</a:t>
            </a:r>
          </a:p>
          <a:p>
            <a:pPr lvl="1"/>
            <a:r>
              <a:rPr lang="en-US" sz="1200" dirty="0"/>
              <a:t>Early Childhood: Last name, first name EC Stu teaching term CLR (example: Malony, Brian EC SP24 CLR)</a:t>
            </a:r>
          </a:p>
          <a:p>
            <a:pPr lvl="1"/>
            <a:r>
              <a:rPr lang="en-US" sz="1200" dirty="0"/>
              <a:t>Elementary: Last name, first name EL Stu teaching term CLR (example: Malony, Brian EL SP24 CLR)</a:t>
            </a:r>
          </a:p>
          <a:p>
            <a:pPr lvl="1"/>
            <a:r>
              <a:rPr lang="en-US" sz="1200" dirty="0"/>
              <a:t>Middle Grades: Last name, first name MG Stu teaching term CLR (example: Malony, Brian MG SP24 CLR)</a:t>
            </a:r>
          </a:p>
          <a:p>
            <a:pPr lvl="1"/>
            <a:r>
              <a:rPr lang="en-US" sz="1200" dirty="0"/>
              <a:t>Secondary: Last name, first name Content abbreviation (see below) Stu teaching term CLR Content Abbreviations: ENG – English, MAT – Math, BIO – Biology, CHE – Chemistry, PHY – Physics, EAR – Earth Science, SOC – Social Studies (example: Malony, Brian ENG SP24 CLR)</a:t>
            </a:r>
          </a:p>
          <a:p>
            <a:pPr marL="228600" lvl="1" indent="0">
              <a:buNone/>
            </a:pPr>
            <a:endParaRPr lang="en-US" sz="1200" dirty="0"/>
          </a:p>
          <a:p>
            <a:pPr marL="228600" lvl="1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MAIL TO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SCE@education.Illinois.edu</a:t>
            </a:r>
            <a:r>
              <a:rPr lang="en-US" dirty="0">
                <a:highlight>
                  <a:srgbClr val="FFFF00"/>
                </a:highlight>
              </a:rPr>
              <a:t> by FRIDAY, DECEMBER 9, 2022</a:t>
            </a:r>
          </a:p>
        </p:txBody>
      </p:sp>
    </p:spTree>
    <p:extLst>
      <p:ext uri="{BB962C8B-B14F-4D97-AF65-F5344CB8AC3E}">
        <p14:creationId xmlns:p14="http://schemas.microsoft.com/office/powerpoint/2010/main" val="2503295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0590-263D-4747-B5DF-EB10727F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200" dirty="0"/>
              <a:t>Questions</a:t>
            </a:r>
          </a:p>
          <a:p>
            <a:r>
              <a:rPr lang="en-US" sz="1200" dirty="0"/>
              <a:t>Comments</a:t>
            </a:r>
          </a:p>
          <a:p>
            <a:r>
              <a:rPr lang="en-US" sz="1200" dirty="0"/>
              <a:t>Resources</a:t>
            </a:r>
          </a:p>
          <a:p>
            <a:pPr lvl="1"/>
            <a:r>
              <a:rPr lang="en-US" sz="1200" dirty="0"/>
              <a:t>University of Illinois Career Center: </a:t>
            </a:r>
            <a:r>
              <a:rPr lang="en-US" sz="1200" dirty="0">
                <a:ea typeface="+mn-lt"/>
                <a:cs typeface="+mn-lt"/>
                <a:hlinkClick r:id="rId2"/>
              </a:rPr>
              <a:t>https://www.careercenter.illinois.edu/</a:t>
            </a:r>
            <a:endParaRPr lang="en-US" sz="1200" dirty="0"/>
          </a:p>
          <a:p>
            <a:pPr lvl="1"/>
            <a:r>
              <a:rPr lang="en-US" sz="1200" dirty="0"/>
              <a:t>Ashley Davis: </a:t>
            </a:r>
            <a:r>
              <a:rPr lang="en-US" sz="1200" dirty="0">
                <a:hlinkClick r:id="rId3"/>
              </a:rPr>
              <a:t>adavis2@illnois.edu</a:t>
            </a:r>
            <a:endParaRPr lang="en-US" sz="1200" dirty="0"/>
          </a:p>
          <a:p>
            <a:pPr lvl="1"/>
            <a:r>
              <a:rPr lang="en-US" sz="1200" dirty="0">
                <a:ea typeface="+mn-lt"/>
                <a:cs typeface="+mn-lt"/>
              </a:rPr>
              <a:t>Resume templates and sample documents:</a:t>
            </a:r>
          </a:p>
          <a:p>
            <a:pPr lvl="2"/>
            <a:r>
              <a:rPr lang="en-US" sz="1200" dirty="0">
                <a:ea typeface="+mn-lt"/>
                <a:cs typeface="+mn-lt"/>
                <a:hlinkClick r:id="rId4"/>
              </a:rPr>
              <a:t>https://resumegenius.com/resume-templates/google-docs-resume-templates</a:t>
            </a:r>
            <a:endParaRPr lang="en-US" sz="1200" dirty="0"/>
          </a:p>
          <a:p>
            <a:pPr lvl="2"/>
            <a:r>
              <a:rPr lang="en-US" sz="1200" dirty="0">
                <a:ea typeface="+mn-lt"/>
                <a:cs typeface="+mn-lt"/>
                <a:hlinkClick r:id="rId5"/>
              </a:rPr>
              <a:t>https://docs.google.com/document/u/0/?ftv=1</a:t>
            </a:r>
            <a:endParaRPr lang="en-US" sz="1200" dirty="0"/>
          </a:p>
          <a:p>
            <a:pPr lvl="2"/>
            <a:r>
              <a:rPr lang="en-US" sz="1200" dirty="0">
                <a:ea typeface="+mn-lt"/>
                <a:cs typeface="+mn-lt"/>
                <a:hlinkClick r:id="rId6"/>
              </a:rPr>
              <a:t>https://sce.education.illinois.edu/current-candidates/career-resources</a:t>
            </a:r>
            <a:endParaRPr lang="en-US" sz="1200" dirty="0">
              <a:ea typeface="+mn-lt"/>
              <a:cs typeface="+mn-lt"/>
            </a:endParaRPr>
          </a:p>
          <a:p>
            <a:pPr lvl="2"/>
            <a:r>
              <a:rPr lang="en-US" sz="1200" dirty="0">
                <a:ea typeface="+mn-lt"/>
                <a:cs typeface="+mn-lt"/>
                <a:hlinkClick r:id="rId7"/>
              </a:rPr>
              <a:t>https://illinois.csod.com/ui/internal-career-site/app/job-details/1595</a:t>
            </a:r>
            <a:endParaRPr lang="en-US" sz="1200" dirty="0">
              <a:ea typeface="+mn-lt"/>
              <a:cs typeface="+mn-lt"/>
            </a:endParaRPr>
          </a:p>
          <a:p>
            <a:pPr lvl="2"/>
            <a:endParaRPr lang="en-US" dirty="0">
              <a:ea typeface="+mn-lt"/>
              <a:cs typeface="+mn-lt"/>
            </a:endParaRPr>
          </a:p>
          <a:p>
            <a:pPr marL="457200" lvl="2" indent="0" algn="ctr">
              <a:buNone/>
            </a:pPr>
            <a:r>
              <a:rPr lang="en-US" dirty="0"/>
              <a:t>THANK YOU, EVERYONE!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4B42E-DAFE-174B-AE36-C96B1D31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up!</a:t>
            </a:r>
          </a:p>
        </p:txBody>
      </p:sp>
    </p:spTree>
    <p:extLst>
      <p:ext uri="{BB962C8B-B14F-4D97-AF65-F5344CB8AC3E}">
        <p14:creationId xmlns:p14="http://schemas.microsoft.com/office/powerpoint/2010/main" val="329112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2892-0319-708A-32FD-469E5358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*Student teaching REMINDERS*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588E-EC45-95DE-66BC-A608AC78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will follow your assigned district's calendar</a:t>
            </a:r>
          </a:p>
          <a:p>
            <a:pPr lvl="1"/>
            <a:r>
              <a:rPr lang="en-US" dirty="0">
                <a:ea typeface="+mn-lt"/>
                <a:cs typeface="+mn-lt"/>
              </a:rPr>
              <a:t>Start a week or more before UIUC</a:t>
            </a:r>
          </a:p>
          <a:p>
            <a:pPr lvl="1"/>
            <a:r>
              <a:rPr lang="en-US" dirty="0">
                <a:ea typeface="+mn-lt"/>
                <a:cs typeface="+mn-lt"/>
              </a:rPr>
              <a:t>Spring break may not be the same as UIUC</a:t>
            </a:r>
            <a:endParaRPr lang="en-US" dirty="0"/>
          </a:p>
          <a:p>
            <a:r>
              <a:rPr lang="en-US" dirty="0"/>
              <a:t>Travel is often required for student teaching and early field placements</a:t>
            </a:r>
          </a:p>
          <a:p>
            <a:pPr lvl="1"/>
            <a:r>
              <a:rPr lang="en-US" dirty="0"/>
              <a:t>Carpooling</a:t>
            </a:r>
          </a:p>
          <a:p>
            <a:pPr lvl="1"/>
            <a:r>
              <a:rPr lang="en-US" dirty="0"/>
              <a:t>Northern – close to home!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EAA-C9BA-AD41-89B6-ABEBF648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7CE0-0D4C-624E-9F47-9441F91C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Timeline </a:t>
            </a:r>
          </a:p>
          <a:p>
            <a:endParaRPr lang="en-US" dirty="0"/>
          </a:p>
          <a:p>
            <a:r>
              <a:rPr lang="en-US" dirty="0"/>
              <a:t>Purpose of resumes and cover letters for student teaching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Northern placements </a:t>
            </a:r>
          </a:p>
          <a:p>
            <a:pPr lvl="1"/>
            <a:r>
              <a:rPr lang="en-US" dirty="0"/>
              <a:t>IMPORTANT TO KNOW: Each district handles their placements differently. Some do interviews, some let students know they've been placed before SCE makes an official announcement, some ask you to do a background check way in advance of student teaching, etc. Don't compare your placement situation with others. Trust that we will take care of you! </a:t>
            </a:r>
          </a:p>
          <a:p>
            <a:endParaRPr lang="en-US" dirty="0"/>
          </a:p>
          <a:p>
            <a:r>
              <a:rPr lang="en-US" dirty="0"/>
              <a:t>Local placements</a:t>
            </a:r>
          </a:p>
          <a:p>
            <a:endParaRPr lang="en-US" dirty="0"/>
          </a:p>
          <a:p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80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75F5-FE03-1441-8C17-6A14A643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difference between Student teaching and Employment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FD07-3643-324E-A9F0-A4FD01AB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teaching documents:</a:t>
            </a:r>
          </a:p>
          <a:p>
            <a:pPr marL="0" indent="0">
              <a:buNone/>
            </a:pPr>
            <a:r>
              <a:rPr lang="en-US" dirty="0"/>
              <a:t>	•are general</a:t>
            </a:r>
          </a:p>
          <a:p>
            <a:pPr marL="0" indent="0">
              <a:buNone/>
            </a:pPr>
            <a:r>
              <a:rPr lang="en-US" dirty="0"/>
              <a:t>	•do not mention specific districts or schools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Employment documents:</a:t>
            </a:r>
          </a:p>
          <a:p>
            <a:pPr marL="0" indent="0">
              <a:buNone/>
            </a:pPr>
            <a:r>
              <a:rPr lang="en-US" dirty="0"/>
              <a:t>	•are highly specific</a:t>
            </a:r>
          </a:p>
          <a:p>
            <a:pPr marL="0" indent="0">
              <a:buNone/>
            </a:pPr>
            <a:r>
              <a:rPr lang="en-US" dirty="0"/>
              <a:t>	•are tailored to certain schools and administrators for whom you wish 	to work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9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9F44-2D41-6344-A25C-F57E1EF6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09F3-FA4E-B84C-88B8-97394355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clean design – lots of white space, one font, no clip art</a:t>
            </a:r>
          </a:p>
          <a:p>
            <a:endParaRPr lang="en-US" dirty="0"/>
          </a:p>
          <a:p>
            <a:r>
              <a:rPr lang="en-US" dirty="0"/>
              <a:t>Have SEVERAL people proofread your resume! You are representing not only yourself, but also the College of Education with this document</a:t>
            </a:r>
          </a:p>
          <a:p>
            <a:endParaRPr lang="en-US" dirty="0"/>
          </a:p>
          <a:p>
            <a:r>
              <a:rPr lang="en-US" dirty="0"/>
              <a:t>Use action verbs to start your bullet points (see list)</a:t>
            </a:r>
          </a:p>
          <a:p>
            <a:endParaRPr lang="en-US" dirty="0"/>
          </a:p>
          <a:p>
            <a:r>
              <a:rPr lang="en-US" dirty="0"/>
              <a:t>There are lots of templates and other online resources to inspire you</a:t>
            </a:r>
          </a:p>
        </p:txBody>
      </p:sp>
    </p:spTree>
    <p:extLst>
      <p:ext uri="{BB962C8B-B14F-4D97-AF65-F5344CB8AC3E}">
        <p14:creationId xmlns:p14="http://schemas.microsoft.com/office/powerpoint/2010/main" val="21270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51FB243-7683-5248-95CB-E325E07D3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929" y="1690175"/>
            <a:ext cx="9936142" cy="347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49D55-A5B6-864B-98BF-56959AEFF1E2}"/>
              </a:ext>
            </a:extLst>
          </p:cNvPr>
          <p:cNvSpPr/>
          <p:nvPr/>
        </p:nvSpPr>
        <p:spPr>
          <a:xfrm>
            <a:off x="2774225" y="3244335"/>
            <a:ext cx="8208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		</a:t>
            </a:r>
            <a:r>
              <a:rPr lang="en-US" sz="900" dirty="0"/>
              <a:t> https://</a:t>
            </a:r>
            <a:r>
              <a:rPr lang="en-US" sz="900" dirty="0" err="1"/>
              <a:t>careers.uiowa.edu</a:t>
            </a:r>
            <a:r>
              <a:rPr lang="en-US" sz="900" dirty="0"/>
              <a:t>/power-verbs-education-resumes</a:t>
            </a:r>
          </a:p>
        </p:txBody>
      </p:sp>
    </p:spTree>
    <p:extLst>
      <p:ext uri="{BB962C8B-B14F-4D97-AF65-F5344CB8AC3E}">
        <p14:creationId xmlns:p14="http://schemas.microsoft.com/office/powerpoint/2010/main" val="219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55FC-43B7-F84B-A5C0-E2F64245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842-0DCD-0D4B-970A-F9E36B4A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chronological (most recent comes first!) list of educational credentials and employment experiences that are applicable to the job you are seeking.</a:t>
            </a:r>
          </a:p>
          <a:p>
            <a:endParaRPr lang="en-US" dirty="0"/>
          </a:p>
          <a:p>
            <a:r>
              <a:rPr lang="en-US" dirty="0"/>
              <a:t>Education resumes can be two pages.</a:t>
            </a:r>
          </a:p>
          <a:p>
            <a:endParaRPr lang="en-US" dirty="0"/>
          </a:p>
          <a:p>
            <a:r>
              <a:rPr lang="en-US" dirty="0"/>
              <a:t>Objective is optional.</a:t>
            </a:r>
          </a:p>
          <a:p>
            <a:endParaRPr lang="en-US" dirty="0"/>
          </a:p>
          <a:p>
            <a:r>
              <a:rPr lang="en-US" dirty="0"/>
              <a:t>GPA is optional.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083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1263</Words>
  <Application>Microsoft Office PowerPoint</Application>
  <PresentationFormat>Widescreen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Gill Sans MT</vt:lpstr>
      <vt:lpstr>Times New Roman</vt:lpstr>
      <vt:lpstr>Parcel</vt:lpstr>
      <vt:lpstr>Student  teaching  Resume  and cover  letter  workshop</vt:lpstr>
      <vt:lpstr>Introductions</vt:lpstr>
      <vt:lpstr>agenda</vt:lpstr>
      <vt:lpstr>*Student teaching REMINDERS*</vt:lpstr>
      <vt:lpstr>The Process</vt:lpstr>
      <vt:lpstr>The difference between Student teaching and Employment documents</vt:lpstr>
      <vt:lpstr>General guidelines</vt:lpstr>
      <vt:lpstr>PowerPoint Presentation</vt:lpstr>
      <vt:lpstr>resumes</vt:lpstr>
      <vt:lpstr>Heading 1: personal information</vt:lpstr>
      <vt:lpstr>heading</vt:lpstr>
      <vt:lpstr>example</vt:lpstr>
      <vt:lpstr>Heading 2: education</vt:lpstr>
      <vt:lpstr>example</vt:lpstr>
      <vt:lpstr>Heading 3: Related Educational experience</vt:lpstr>
      <vt:lpstr>example</vt:lpstr>
      <vt:lpstr>Heading 4: Work experience</vt:lpstr>
      <vt:lpstr>example</vt:lpstr>
      <vt:lpstr>Heading 5: campus involvement</vt:lpstr>
      <vt:lpstr>example</vt:lpstr>
      <vt:lpstr>Heading 6: Honors</vt:lpstr>
      <vt:lpstr>Example</vt:lpstr>
      <vt:lpstr>Heading 7: references</vt:lpstr>
      <vt:lpstr>example</vt:lpstr>
      <vt:lpstr>Questions about resumes?</vt:lpstr>
      <vt:lpstr>Cover letters</vt:lpstr>
      <vt:lpstr>Heading/Greeting</vt:lpstr>
      <vt:lpstr>Paragraph 1</vt:lpstr>
      <vt:lpstr>example</vt:lpstr>
      <vt:lpstr>Paragraph 2</vt:lpstr>
      <vt:lpstr>example</vt:lpstr>
      <vt:lpstr>Paragraph 3</vt:lpstr>
      <vt:lpstr>example</vt:lpstr>
      <vt:lpstr>Cover Letter Activity</vt:lpstr>
      <vt:lpstr>Questions about cover letters?</vt:lpstr>
      <vt:lpstr>How to submit</vt:lpstr>
      <vt:lpstr>Wrap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 teaching  Resume  and cover  letter  workshop</dc:title>
  <dc:creator>Talbott, Susan J</dc:creator>
  <cp:lastModifiedBy>Galardy, Danielle Musiala</cp:lastModifiedBy>
  <cp:revision>268</cp:revision>
  <dcterms:created xsi:type="dcterms:W3CDTF">2020-10-14T17:47:13Z</dcterms:created>
  <dcterms:modified xsi:type="dcterms:W3CDTF">2022-10-18T18:40:59Z</dcterms:modified>
</cp:coreProperties>
</file>