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69" r:id="rId4"/>
    <p:sldId id="271" r:id="rId5"/>
    <p:sldId id="270" r:id="rId6"/>
    <p:sldId id="279" r:id="rId7"/>
    <p:sldId id="272" r:id="rId8"/>
    <p:sldId id="273" r:id="rId9"/>
    <p:sldId id="274" r:id="rId10"/>
    <p:sldId id="275" r:id="rId11"/>
    <p:sldId id="276"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10"/>
    <p:restoredTop sz="96327"/>
  </p:normalViewPr>
  <p:slideViewPr>
    <p:cSldViewPr snapToGrid="0" snapToObjects="1">
      <p:cViewPr varScale="1">
        <p:scale>
          <a:sx n="114" d="100"/>
          <a:sy n="114" d="100"/>
        </p:scale>
        <p:origin x="34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a:t>10/12/2021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a:t>10/12/2021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a:t>10/12/2021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a:t>10/12/2021</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8A7A6979-0714-4377-B894-6BE4C2D6E202}" type="slidenum">
              <a:rPr lang="en-US"/>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a:t>10/12/2021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a:t>10/12/2021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7A6979-0714-4377-B894-6BE4C2D6E202}" type="slidenum">
              <a:rPr lang="en-US"/>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a:t>10/12/2021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7A6979-0714-4377-B894-6BE4C2D6E202}" type="slidenum">
              <a:rPr lang="en-US"/>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a:t>10/12/2021</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8A7A6979-0714-4377-B894-6BE4C2D6E202}" type="slidenum">
              <a:rPr lang="en-US"/>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a:t>10/12/2021</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8A7A6979-0714-4377-B894-6BE4C2D6E202}" type="slidenum">
              <a:rPr lang="en-US"/>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a:t>10/12/2021</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hyperlink" Target="https://www.responsiveclassroom.org/educator-resources/covid-19-resources/covid-19-morning-meeting-and-responsive-advisory-meeting-downloads/" TargetMode="External"/><Relationship Id="rId2" Type="http://schemas.openxmlformats.org/officeDocument/2006/relationships/hyperlink" Target="https://covid19.illinois.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www.npr.org/sections/back-to-school-live-updates/2021/09/17/1038022995/we-know-students-are-struggling-with-their-mental-health-heres-how-you-can-help?utm_term=nprnews&amp;utm_campaign=npr&amp;utm_source=facebook.com&amp;utm_medium=social&amp;fbclid=IwAR22Y-9Jq0vh4AZDANbXT-Y9Ypmu8mf5dThKmm3Q9y_hPa4gyiaT7Ox8y78" TargetMode="External"/><Relationship Id="rId2" Type="http://schemas.openxmlformats.org/officeDocument/2006/relationships/hyperlink" Target="https://www.pbs.org/newshour/health/10-tips-for-talking-about-covid-19-with-your-kids"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E06B1-705F-D241-B80F-3856089ED8F7}"/>
              </a:ext>
            </a:extLst>
          </p:cNvPr>
          <p:cNvSpPr>
            <a:spLocks noGrp="1"/>
          </p:cNvSpPr>
          <p:nvPr>
            <p:ph type="ctrTitle"/>
          </p:nvPr>
        </p:nvSpPr>
        <p:spPr/>
        <p:txBody>
          <a:bodyPr/>
          <a:lstStyle/>
          <a:p>
            <a:r>
              <a:rPr lang="en-US" dirty="0"/>
              <a:t>Supporting your students’ mental health </a:t>
            </a:r>
          </a:p>
        </p:txBody>
      </p:sp>
      <p:sp>
        <p:nvSpPr>
          <p:cNvPr id="3" name="Subtitle 2">
            <a:extLst>
              <a:ext uri="{FF2B5EF4-FFF2-40B4-BE49-F238E27FC236}">
                <a16:creationId xmlns:a16="http://schemas.microsoft.com/office/drawing/2014/main" id="{5DFD4134-4963-8C43-A138-89C4BC3E6640}"/>
              </a:ext>
            </a:extLst>
          </p:cNvPr>
          <p:cNvSpPr>
            <a:spLocks noGrp="1"/>
          </p:cNvSpPr>
          <p:nvPr>
            <p:ph type="subTitle" idx="1"/>
          </p:nvPr>
        </p:nvSpPr>
        <p:spPr/>
        <p:txBody>
          <a:bodyPr/>
          <a:lstStyle/>
          <a:p>
            <a:r>
              <a:rPr lang="en-US" dirty="0"/>
              <a:t>Fall 2021</a:t>
            </a:r>
          </a:p>
          <a:p>
            <a:r>
              <a:rPr lang="en-US" dirty="0"/>
              <a:t>Office of School and Community Experiences</a:t>
            </a:r>
          </a:p>
        </p:txBody>
      </p:sp>
    </p:spTree>
    <p:extLst>
      <p:ext uri="{BB962C8B-B14F-4D97-AF65-F5344CB8AC3E}">
        <p14:creationId xmlns:p14="http://schemas.microsoft.com/office/powerpoint/2010/main" val="1692122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6A229AD-C0CF-C244-965F-362A8C1E2A3D}"/>
              </a:ext>
            </a:extLst>
          </p:cNvPr>
          <p:cNvSpPr>
            <a:spLocks noGrp="1"/>
          </p:cNvSpPr>
          <p:nvPr>
            <p:ph type="body" idx="1"/>
          </p:nvPr>
        </p:nvSpPr>
        <p:spPr/>
        <p:txBody>
          <a:bodyPr/>
          <a:lstStyle/>
          <a:p>
            <a:r>
              <a:rPr lang="en-US" dirty="0"/>
              <a:t>College students</a:t>
            </a:r>
          </a:p>
        </p:txBody>
      </p:sp>
      <p:sp>
        <p:nvSpPr>
          <p:cNvPr id="3" name="Content Placeholder 2">
            <a:extLst>
              <a:ext uri="{FF2B5EF4-FFF2-40B4-BE49-F238E27FC236}">
                <a16:creationId xmlns:a16="http://schemas.microsoft.com/office/drawing/2014/main" id="{5665A85A-6B9F-8444-BB46-EF5CB05CB189}"/>
              </a:ext>
            </a:extLst>
          </p:cNvPr>
          <p:cNvSpPr>
            <a:spLocks noGrp="1"/>
          </p:cNvSpPr>
          <p:nvPr>
            <p:ph sz="half" idx="2"/>
          </p:nvPr>
        </p:nvSpPr>
        <p:spPr/>
        <p:txBody>
          <a:bodyPr>
            <a:normAutofit fontScale="85000" lnSpcReduction="10000"/>
          </a:bodyPr>
          <a:lstStyle/>
          <a:p>
            <a:r>
              <a:rPr lang="en-US" dirty="0"/>
              <a:t>Offer a listening ear </a:t>
            </a:r>
          </a:p>
          <a:p>
            <a:endParaRPr lang="en-US" dirty="0"/>
          </a:p>
          <a:p>
            <a:r>
              <a:rPr lang="en-US" dirty="0"/>
              <a:t>Hurdle help</a:t>
            </a:r>
          </a:p>
          <a:p>
            <a:endParaRPr lang="en-US" dirty="0"/>
          </a:p>
          <a:p>
            <a:r>
              <a:rPr lang="en-US" dirty="0"/>
              <a:t>Refer to campus resources</a:t>
            </a:r>
          </a:p>
          <a:p>
            <a:endParaRPr lang="en-US" dirty="0"/>
          </a:p>
          <a:p>
            <a:endParaRPr lang="en-US" dirty="0"/>
          </a:p>
        </p:txBody>
      </p:sp>
      <p:sp>
        <p:nvSpPr>
          <p:cNvPr id="4" name="Content Placeholder 3">
            <a:extLst>
              <a:ext uri="{FF2B5EF4-FFF2-40B4-BE49-F238E27FC236}">
                <a16:creationId xmlns:a16="http://schemas.microsoft.com/office/drawing/2014/main" id="{F45AA141-2F9F-0A40-BB89-2E193A9EB5AA}"/>
              </a:ext>
            </a:extLst>
          </p:cNvPr>
          <p:cNvSpPr>
            <a:spLocks noGrp="1"/>
          </p:cNvSpPr>
          <p:nvPr>
            <p:ph sz="quarter" idx="4"/>
          </p:nvPr>
        </p:nvSpPr>
        <p:spPr/>
        <p:txBody>
          <a:bodyPr>
            <a:normAutofit fontScale="85000" lnSpcReduction="10000"/>
          </a:bodyPr>
          <a:lstStyle/>
          <a:p>
            <a:r>
              <a:rPr lang="en-US" dirty="0"/>
              <a:t>Be present, available, and supportive</a:t>
            </a:r>
          </a:p>
          <a:p>
            <a:pPr marL="0" indent="0">
              <a:buNone/>
            </a:pPr>
            <a:endParaRPr lang="en-US" dirty="0"/>
          </a:p>
          <a:p>
            <a:r>
              <a:rPr lang="en-US" dirty="0"/>
              <a:t>Communicate with your coop about students.</a:t>
            </a:r>
          </a:p>
          <a:p>
            <a:endParaRPr lang="en-US" dirty="0"/>
          </a:p>
          <a:p>
            <a:r>
              <a:rPr lang="en-US" dirty="0"/>
              <a:t>Hurdle help</a:t>
            </a:r>
          </a:p>
          <a:p>
            <a:endParaRPr lang="en-US" dirty="0"/>
          </a:p>
          <a:p>
            <a:r>
              <a:rPr lang="en-US" dirty="0"/>
              <a:t> Ask what your school is doing to support their kids</a:t>
            </a:r>
          </a:p>
        </p:txBody>
      </p:sp>
      <p:sp>
        <p:nvSpPr>
          <p:cNvPr id="5" name="Text Placeholder 4">
            <a:extLst>
              <a:ext uri="{FF2B5EF4-FFF2-40B4-BE49-F238E27FC236}">
                <a16:creationId xmlns:a16="http://schemas.microsoft.com/office/drawing/2014/main" id="{A3E1A7F2-594F-6446-AEF0-59417D8FD545}"/>
              </a:ext>
            </a:extLst>
          </p:cNvPr>
          <p:cNvSpPr>
            <a:spLocks noGrp="1"/>
          </p:cNvSpPr>
          <p:nvPr>
            <p:ph type="body" sz="quarter" idx="13"/>
          </p:nvPr>
        </p:nvSpPr>
        <p:spPr/>
        <p:txBody>
          <a:bodyPr/>
          <a:lstStyle/>
          <a:p>
            <a:r>
              <a:rPr lang="en-US" dirty="0"/>
              <a:t>Elementary/Middle school STUDENTS</a:t>
            </a:r>
          </a:p>
        </p:txBody>
      </p:sp>
      <p:sp>
        <p:nvSpPr>
          <p:cNvPr id="6" name="Title 5">
            <a:extLst>
              <a:ext uri="{FF2B5EF4-FFF2-40B4-BE49-F238E27FC236}">
                <a16:creationId xmlns:a16="http://schemas.microsoft.com/office/drawing/2014/main" id="{9801D509-4032-184E-8953-9D8CAE3DB900}"/>
              </a:ext>
            </a:extLst>
          </p:cNvPr>
          <p:cNvSpPr>
            <a:spLocks noGrp="1"/>
          </p:cNvSpPr>
          <p:nvPr>
            <p:ph type="title"/>
          </p:nvPr>
        </p:nvSpPr>
        <p:spPr/>
        <p:txBody>
          <a:bodyPr/>
          <a:lstStyle/>
          <a:p>
            <a:r>
              <a:rPr lang="en-US" dirty="0"/>
              <a:t>What to do if you are concerned</a:t>
            </a:r>
          </a:p>
        </p:txBody>
      </p:sp>
    </p:spTree>
    <p:extLst>
      <p:ext uri="{BB962C8B-B14F-4D97-AF65-F5344CB8AC3E}">
        <p14:creationId xmlns:p14="http://schemas.microsoft.com/office/powerpoint/2010/main" val="4039914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D16A447-3F93-1044-81B9-169A93891FF9}"/>
              </a:ext>
            </a:extLst>
          </p:cNvPr>
          <p:cNvSpPr>
            <a:spLocks noGrp="1"/>
          </p:cNvSpPr>
          <p:nvPr>
            <p:ph type="body" idx="1"/>
          </p:nvPr>
        </p:nvSpPr>
        <p:spPr/>
        <p:txBody>
          <a:bodyPr/>
          <a:lstStyle/>
          <a:p>
            <a:r>
              <a:rPr lang="en-US" dirty="0"/>
              <a:t>College students </a:t>
            </a:r>
          </a:p>
        </p:txBody>
      </p:sp>
      <p:sp>
        <p:nvSpPr>
          <p:cNvPr id="3" name="Content Placeholder 2">
            <a:extLst>
              <a:ext uri="{FF2B5EF4-FFF2-40B4-BE49-F238E27FC236}">
                <a16:creationId xmlns:a16="http://schemas.microsoft.com/office/drawing/2014/main" id="{76CAAAA3-E88F-B840-AB39-B83E1311F766}"/>
              </a:ext>
            </a:extLst>
          </p:cNvPr>
          <p:cNvSpPr>
            <a:spLocks noGrp="1"/>
          </p:cNvSpPr>
          <p:nvPr>
            <p:ph sz="half" idx="2"/>
          </p:nvPr>
        </p:nvSpPr>
        <p:spPr/>
        <p:txBody>
          <a:bodyPr>
            <a:normAutofit fontScale="77500" lnSpcReduction="20000"/>
          </a:bodyPr>
          <a:lstStyle/>
          <a:p>
            <a:r>
              <a:rPr lang="en-US" dirty="0"/>
              <a:t>Connect with others</a:t>
            </a:r>
          </a:p>
          <a:p>
            <a:r>
              <a:rPr lang="en-US" dirty="0"/>
              <a:t>Take breaks</a:t>
            </a:r>
          </a:p>
          <a:p>
            <a:r>
              <a:rPr lang="en-US" dirty="0"/>
              <a:t>Exercise and have healthy habits</a:t>
            </a:r>
          </a:p>
          <a:p>
            <a:r>
              <a:rPr lang="en-US" dirty="0"/>
              <a:t>Turn off the news</a:t>
            </a:r>
          </a:p>
          <a:p>
            <a:r>
              <a:rPr lang="en-US" dirty="0"/>
              <a:t>Give yourself permission to feel </a:t>
            </a:r>
          </a:p>
          <a:p>
            <a:r>
              <a:rPr lang="en-US" dirty="0"/>
              <a:t>Avoid comparing yourself to others</a:t>
            </a:r>
          </a:p>
          <a:p>
            <a:r>
              <a:rPr lang="en-US" dirty="0"/>
              <a:t>Accept imperfection</a:t>
            </a:r>
          </a:p>
          <a:p>
            <a:r>
              <a:rPr lang="en-US" dirty="0"/>
              <a:t>Seek help when needed</a:t>
            </a:r>
          </a:p>
          <a:p>
            <a:pPr marL="0" indent="0" algn="r">
              <a:buNone/>
            </a:pPr>
            <a:r>
              <a:rPr lang="en-US" sz="1050" dirty="0"/>
              <a:t>Source: https://</a:t>
            </a:r>
            <a:r>
              <a:rPr lang="en-US" sz="1050" dirty="0" err="1"/>
              <a:t>www.brandeis.edu</a:t>
            </a:r>
            <a:r>
              <a:rPr lang="en-US" sz="1050" dirty="0"/>
              <a:t>/health/promotion/covid/faculty-</a:t>
            </a:r>
            <a:r>
              <a:rPr lang="en-US" sz="1050" dirty="0" err="1"/>
              <a:t>guide.html</a:t>
            </a:r>
            <a:endParaRPr lang="en-US" sz="1050" dirty="0"/>
          </a:p>
          <a:p>
            <a:endParaRPr lang="en-US" dirty="0"/>
          </a:p>
        </p:txBody>
      </p:sp>
      <p:sp>
        <p:nvSpPr>
          <p:cNvPr id="4" name="Content Placeholder 3">
            <a:extLst>
              <a:ext uri="{FF2B5EF4-FFF2-40B4-BE49-F238E27FC236}">
                <a16:creationId xmlns:a16="http://schemas.microsoft.com/office/drawing/2014/main" id="{E7536FC6-4B27-D04C-905D-123EC8636C09}"/>
              </a:ext>
            </a:extLst>
          </p:cNvPr>
          <p:cNvSpPr>
            <a:spLocks noGrp="1"/>
          </p:cNvSpPr>
          <p:nvPr>
            <p:ph sz="quarter" idx="4"/>
          </p:nvPr>
        </p:nvSpPr>
        <p:spPr/>
        <p:txBody>
          <a:bodyPr>
            <a:normAutofit fontScale="77500" lnSpcReduction="20000"/>
          </a:bodyPr>
          <a:lstStyle/>
          <a:p>
            <a:r>
              <a:rPr lang="en-US"/>
              <a:t>Time to talk about COVID and related worries</a:t>
            </a:r>
          </a:p>
          <a:p>
            <a:endParaRPr lang="en-US"/>
          </a:p>
          <a:p>
            <a:r>
              <a:rPr lang="en-US"/>
              <a:t>Extra time to play</a:t>
            </a:r>
          </a:p>
          <a:p>
            <a:endParaRPr lang="en-US"/>
          </a:p>
          <a:p>
            <a:r>
              <a:rPr lang="en-US"/>
              <a:t>Provide opportunities to make friends, do group activities, and connect with classmates</a:t>
            </a:r>
          </a:p>
          <a:p>
            <a:endParaRPr lang="en-US"/>
          </a:p>
          <a:p>
            <a:r>
              <a:rPr lang="en-US"/>
              <a:t>Activities that encourage mindfulness (calming brain breaks)</a:t>
            </a:r>
          </a:p>
        </p:txBody>
      </p:sp>
      <p:sp>
        <p:nvSpPr>
          <p:cNvPr id="5" name="Text Placeholder 4">
            <a:extLst>
              <a:ext uri="{FF2B5EF4-FFF2-40B4-BE49-F238E27FC236}">
                <a16:creationId xmlns:a16="http://schemas.microsoft.com/office/drawing/2014/main" id="{3FD742A3-C9BA-B341-92AE-A5AA4DEF0218}"/>
              </a:ext>
            </a:extLst>
          </p:cNvPr>
          <p:cNvSpPr>
            <a:spLocks noGrp="1"/>
          </p:cNvSpPr>
          <p:nvPr>
            <p:ph type="body" sz="quarter" idx="13"/>
          </p:nvPr>
        </p:nvSpPr>
        <p:spPr/>
        <p:txBody>
          <a:bodyPr/>
          <a:lstStyle/>
          <a:p>
            <a:r>
              <a:rPr lang="en-US" dirty="0"/>
              <a:t>Elementary/middle school students</a:t>
            </a:r>
          </a:p>
        </p:txBody>
      </p:sp>
      <p:sp>
        <p:nvSpPr>
          <p:cNvPr id="6" name="Title 5">
            <a:extLst>
              <a:ext uri="{FF2B5EF4-FFF2-40B4-BE49-F238E27FC236}">
                <a16:creationId xmlns:a16="http://schemas.microsoft.com/office/drawing/2014/main" id="{47906563-77B1-834C-BB15-4A666A6B2048}"/>
              </a:ext>
            </a:extLst>
          </p:cNvPr>
          <p:cNvSpPr>
            <a:spLocks noGrp="1"/>
          </p:cNvSpPr>
          <p:nvPr>
            <p:ph type="title"/>
          </p:nvPr>
        </p:nvSpPr>
        <p:spPr/>
        <p:txBody>
          <a:bodyPr/>
          <a:lstStyle/>
          <a:p>
            <a:r>
              <a:rPr lang="en-US"/>
              <a:t>Coping strategies</a:t>
            </a:r>
          </a:p>
        </p:txBody>
      </p:sp>
    </p:spTree>
    <p:extLst>
      <p:ext uri="{BB962C8B-B14F-4D97-AF65-F5344CB8AC3E}">
        <p14:creationId xmlns:p14="http://schemas.microsoft.com/office/powerpoint/2010/main" val="4253570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61F9E-ADF6-194D-A1EB-961E7A6A4AF4}"/>
              </a:ext>
            </a:extLst>
          </p:cNvPr>
          <p:cNvSpPr>
            <a:spLocks noGrp="1"/>
          </p:cNvSpPr>
          <p:nvPr>
            <p:ph type="title"/>
          </p:nvPr>
        </p:nvSpPr>
        <p:spPr/>
        <p:txBody>
          <a:bodyPr/>
          <a:lstStyle/>
          <a:p>
            <a:r>
              <a:rPr lang="en-US"/>
              <a:t>resources</a:t>
            </a:r>
          </a:p>
        </p:txBody>
      </p:sp>
      <p:sp>
        <p:nvSpPr>
          <p:cNvPr id="3" name="Content Placeholder 2">
            <a:extLst>
              <a:ext uri="{FF2B5EF4-FFF2-40B4-BE49-F238E27FC236}">
                <a16:creationId xmlns:a16="http://schemas.microsoft.com/office/drawing/2014/main" id="{80E64027-5C6C-4D4E-AD65-C060B390DF9D}"/>
              </a:ext>
            </a:extLst>
          </p:cNvPr>
          <p:cNvSpPr>
            <a:spLocks noGrp="1"/>
          </p:cNvSpPr>
          <p:nvPr>
            <p:ph idx="1"/>
          </p:nvPr>
        </p:nvSpPr>
        <p:spPr/>
        <p:txBody>
          <a:bodyPr/>
          <a:lstStyle/>
          <a:p>
            <a:pPr algn="ctr"/>
            <a:r>
              <a:rPr lang="en-US">
                <a:hlinkClick r:id="rId2"/>
              </a:rPr>
              <a:t>COVID-19 Resources at the University of Illinois</a:t>
            </a:r>
            <a:endParaRPr lang="en-US"/>
          </a:p>
          <a:p>
            <a:pPr algn="ctr"/>
            <a:endParaRPr lang="en-US"/>
          </a:p>
          <a:p>
            <a:pPr algn="ctr"/>
            <a:r>
              <a:rPr lang="en-US">
                <a:hlinkClick r:id="rId3"/>
              </a:rPr>
              <a:t>https://</a:t>
            </a:r>
            <a:r>
              <a:rPr lang="en-US" err="1">
                <a:hlinkClick r:id="rId3"/>
              </a:rPr>
              <a:t>www.responsiveclassroom.org</a:t>
            </a:r>
            <a:r>
              <a:rPr lang="en-US">
                <a:hlinkClick r:id="rId3"/>
              </a:rPr>
              <a:t>/educator-resources/covid-19-resources/covid-19-morning-meeting-and-responsive-advisory-meeting-downloads/</a:t>
            </a:r>
            <a:endParaRPr lang="en-US"/>
          </a:p>
          <a:p>
            <a:pPr algn="ctr"/>
            <a:endParaRPr lang="en-US"/>
          </a:p>
          <a:p>
            <a:pPr algn="ctr"/>
            <a:endParaRPr lang="en-US"/>
          </a:p>
        </p:txBody>
      </p:sp>
    </p:spTree>
    <p:extLst>
      <p:ext uri="{BB962C8B-B14F-4D97-AF65-F5344CB8AC3E}">
        <p14:creationId xmlns:p14="http://schemas.microsoft.com/office/powerpoint/2010/main" val="3942158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881F9-15B0-8448-AA46-41A83FE54342}"/>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CDA4DA0E-E481-1E47-80F6-0C8C068C6763}"/>
              </a:ext>
            </a:extLst>
          </p:cNvPr>
          <p:cNvSpPr>
            <a:spLocks noGrp="1"/>
          </p:cNvSpPr>
          <p:nvPr>
            <p:ph idx="1"/>
          </p:nvPr>
        </p:nvSpPr>
        <p:spPr/>
        <p:txBody>
          <a:bodyPr/>
          <a:lstStyle/>
          <a:p>
            <a:r>
              <a:rPr lang="en-US" dirty="0"/>
              <a:t>Overview </a:t>
            </a:r>
          </a:p>
          <a:p>
            <a:r>
              <a:rPr lang="en-US" dirty="0"/>
              <a:t>Reactions to stress</a:t>
            </a:r>
          </a:p>
          <a:p>
            <a:r>
              <a:rPr lang="en-US" dirty="0"/>
              <a:t>Ways to support</a:t>
            </a:r>
          </a:p>
          <a:p>
            <a:r>
              <a:rPr lang="en-US" dirty="0"/>
              <a:t>What to do if you are concerned</a:t>
            </a:r>
          </a:p>
          <a:p>
            <a:r>
              <a:rPr lang="en-US" dirty="0"/>
              <a:t>General coping strategies</a:t>
            </a:r>
          </a:p>
          <a:p>
            <a:r>
              <a:rPr lang="en-US" dirty="0"/>
              <a:t>Resources</a:t>
            </a:r>
          </a:p>
        </p:txBody>
      </p:sp>
    </p:spTree>
    <p:extLst>
      <p:ext uri="{BB962C8B-B14F-4D97-AF65-F5344CB8AC3E}">
        <p14:creationId xmlns:p14="http://schemas.microsoft.com/office/powerpoint/2010/main" val="2136708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2B98336-BA19-B346-9F4A-9E1176B77482}"/>
              </a:ext>
            </a:extLst>
          </p:cNvPr>
          <p:cNvSpPr>
            <a:spLocks noGrp="1"/>
          </p:cNvSpPr>
          <p:nvPr>
            <p:ph type="body" idx="1"/>
          </p:nvPr>
        </p:nvSpPr>
        <p:spPr/>
        <p:txBody>
          <a:bodyPr/>
          <a:lstStyle/>
          <a:p>
            <a:r>
              <a:rPr lang="en-US" dirty="0"/>
              <a:t>College students</a:t>
            </a:r>
          </a:p>
        </p:txBody>
      </p:sp>
      <p:sp>
        <p:nvSpPr>
          <p:cNvPr id="3" name="Content Placeholder 2">
            <a:extLst>
              <a:ext uri="{FF2B5EF4-FFF2-40B4-BE49-F238E27FC236}">
                <a16:creationId xmlns:a16="http://schemas.microsoft.com/office/drawing/2014/main" id="{56777BA4-E4EE-934F-8C0E-CA40D3FCE6ED}"/>
              </a:ext>
            </a:extLst>
          </p:cNvPr>
          <p:cNvSpPr>
            <a:spLocks noGrp="1"/>
          </p:cNvSpPr>
          <p:nvPr>
            <p:ph sz="half" idx="2"/>
          </p:nvPr>
        </p:nvSpPr>
        <p:spPr/>
        <p:txBody>
          <a:bodyPr>
            <a:normAutofit fontScale="85000" lnSpcReduction="20000"/>
          </a:bodyPr>
          <a:lstStyle/>
          <a:p>
            <a:r>
              <a:rPr lang="en-US" dirty="0"/>
              <a:t>Having trouble thinking clearly/concentrating</a:t>
            </a:r>
          </a:p>
          <a:p>
            <a:r>
              <a:rPr lang="en-US" dirty="0"/>
              <a:t>Difficulty communicating/listening</a:t>
            </a:r>
          </a:p>
          <a:p>
            <a:r>
              <a:rPr lang="en-US" dirty="0"/>
              <a:t>Difficulty making decisions</a:t>
            </a:r>
          </a:p>
          <a:p>
            <a:r>
              <a:rPr lang="en-US" dirty="0"/>
              <a:t>Feeling overly anxious or worried</a:t>
            </a:r>
          </a:p>
          <a:p>
            <a:r>
              <a:rPr lang="en-US" dirty="0"/>
              <a:t>Feeling depressed or overwhelmed by sadness</a:t>
            </a:r>
          </a:p>
          <a:p>
            <a:r>
              <a:rPr lang="en-US" dirty="0"/>
              <a:t>Increased substance use or abuse</a:t>
            </a:r>
          </a:p>
          <a:p>
            <a:r>
              <a:rPr lang="en-US" dirty="0"/>
              <a:t>Trouble sleeping or relaxing</a:t>
            </a:r>
          </a:p>
          <a:p>
            <a:r>
              <a:rPr lang="en-US" dirty="0"/>
              <a:t>Physical aches and pains</a:t>
            </a:r>
          </a:p>
          <a:p>
            <a:endParaRPr lang="en-US" dirty="0"/>
          </a:p>
          <a:p>
            <a:endParaRPr lang="en-US" dirty="0"/>
          </a:p>
        </p:txBody>
      </p:sp>
      <p:sp>
        <p:nvSpPr>
          <p:cNvPr id="4" name="Content Placeholder 3">
            <a:extLst>
              <a:ext uri="{FF2B5EF4-FFF2-40B4-BE49-F238E27FC236}">
                <a16:creationId xmlns:a16="http://schemas.microsoft.com/office/drawing/2014/main" id="{1D8B43C5-67A7-7544-A663-90B398A88073}"/>
              </a:ext>
            </a:extLst>
          </p:cNvPr>
          <p:cNvSpPr>
            <a:spLocks noGrp="1"/>
          </p:cNvSpPr>
          <p:nvPr>
            <p:ph sz="quarter" idx="4"/>
          </p:nvPr>
        </p:nvSpPr>
        <p:spPr/>
        <p:txBody>
          <a:bodyPr>
            <a:normAutofit fontScale="85000" lnSpcReduction="20000"/>
          </a:bodyPr>
          <a:lstStyle/>
          <a:p>
            <a:r>
              <a:rPr lang="en-US" dirty="0"/>
              <a:t>Physical ailments – especially gastric issues and headaches</a:t>
            </a:r>
          </a:p>
          <a:p>
            <a:r>
              <a:rPr lang="en-US" dirty="0"/>
              <a:t>Regressive/Immature behavior</a:t>
            </a:r>
          </a:p>
          <a:p>
            <a:r>
              <a:rPr lang="en-US" dirty="0"/>
              <a:t>Trouble sleeping</a:t>
            </a:r>
          </a:p>
          <a:p>
            <a:r>
              <a:rPr lang="en-US" dirty="0"/>
              <a:t>Irritable, combative behavior</a:t>
            </a:r>
          </a:p>
          <a:p>
            <a:r>
              <a:rPr lang="en-US" dirty="0"/>
              <a:t>Crying</a:t>
            </a:r>
          </a:p>
          <a:p>
            <a:r>
              <a:rPr lang="en-US" dirty="0"/>
              <a:t>Distracted, lack of focus</a:t>
            </a:r>
          </a:p>
          <a:p>
            <a:r>
              <a:rPr lang="en-US" dirty="0"/>
              <a:t>Avoidance (not wanting to come to school, not following though on assignments)</a:t>
            </a:r>
          </a:p>
          <a:p>
            <a:endParaRPr lang="en-US" dirty="0"/>
          </a:p>
          <a:p>
            <a:endParaRPr lang="en-US" dirty="0"/>
          </a:p>
          <a:p>
            <a:endParaRPr lang="en-US" dirty="0"/>
          </a:p>
        </p:txBody>
      </p:sp>
      <p:sp>
        <p:nvSpPr>
          <p:cNvPr id="5" name="Text Placeholder 4">
            <a:extLst>
              <a:ext uri="{FF2B5EF4-FFF2-40B4-BE49-F238E27FC236}">
                <a16:creationId xmlns:a16="http://schemas.microsoft.com/office/drawing/2014/main" id="{720EE0BD-5369-D843-9AD0-470137ED67B1}"/>
              </a:ext>
            </a:extLst>
          </p:cNvPr>
          <p:cNvSpPr>
            <a:spLocks noGrp="1"/>
          </p:cNvSpPr>
          <p:nvPr>
            <p:ph type="body" sz="quarter" idx="13"/>
          </p:nvPr>
        </p:nvSpPr>
        <p:spPr/>
        <p:txBody>
          <a:bodyPr/>
          <a:lstStyle/>
          <a:p>
            <a:r>
              <a:rPr lang="en-US" dirty="0"/>
              <a:t>Elementary/Middle school students</a:t>
            </a:r>
          </a:p>
        </p:txBody>
      </p:sp>
      <p:sp>
        <p:nvSpPr>
          <p:cNvPr id="6" name="Title 5">
            <a:extLst>
              <a:ext uri="{FF2B5EF4-FFF2-40B4-BE49-F238E27FC236}">
                <a16:creationId xmlns:a16="http://schemas.microsoft.com/office/drawing/2014/main" id="{059D01DA-A5E1-2941-B196-637742BB7987}"/>
              </a:ext>
            </a:extLst>
          </p:cNvPr>
          <p:cNvSpPr>
            <a:spLocks noGrp="1"/>
          </p:cNvSpPr>
          <p:nvPr>
            <p:ph type="title"/>
          </p:nvPr>
        </p:nvSpPr>
        <p:spPr/>
        <p:txBody>
          <a:bodyPr/>
          <a:lstStyle/>
          <a:p>
            <a:r>
              <a:rPr lang="en-US" dirty="0"/>
              <a:t>Reactions to stress</a:t>
            </a:r>
          </a:p>
        </p:txBody>
      </p:sp>
    </p:spTree>
    <p:extLst>
      <p:ext uri="{BB962C8B-B14F-4D97-AF65-F5344CB8AC3E}">
        <p14:creationId xmlns:p14="http://schemas.microsoft.com/office/powerpoint/2010/main" val="2031597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849D064-6AE8-FA48-9CC6-E99D085184DF}"/>
              </a:ext>
            </a:extLst>
          </p:cNvPr>
          <p:cNvSpPr>
            <a:spLocks noGrp="1"/>
          </p:cNvSpPr>
          <p:nvPr>
            <p:ph type="body" idx="1"/>
          </p:nvPr>
        </p:nvSpPr>
        <p:spPr/>
        <p:txBody>
          <a:bodyPr/>
          <a:lstStyle/>
          <a:p>
            <a:r>
              <a:rPr lang="en-US" dirty="0"/>
              <a:t>College students</a:t>
            </a:r>
          </a:p>
        </p:txBody>
      </p:sp>
      <p:sp>
        <p:nvSpPr>
          <p:cNvPr id="3" name="Content Placeholder 2">
            <a:extLst>
              <a:ext uri="{FF2B5EF4-FFF2-40B4-BE49-F238E27FC236}">
                <a16:creationId xmlns:a16="http://schemas.microsoft.com/office/drawing/2014/main" id="{71A90775-EF35-2E44-98F7-DCD9387CF81D}"/>
              </a:ext>
            </a:extLst>
          </p:cNvPr>
          <p:cNvSpPr>
            <a:spLocks noGrp="1"/>
          </p:cNvSpPr>
          <p:nvPr>
            <p:ph sz="half" idx="2"/>
          </p:nvPr>
        </p:nvSpPr>
        <p:spPr/>
        <p:txBody>
          <a:bodyPr/>
          <a:lstStyle/>
          <a:p>
            <a:r>
              <a:rPr lang="en-US" dirty="0"/>
              <a:t>Assume good intentions</a:t>
            </a:r>
          </a:p>
          <a:p>
            <a:endParaRPr lang="en-US" dirty="0"/>
          </a:p>
          <a:p>
            <a:pPr lvl="1"/>
            <a:r>
              <a:rPr lang="en-US" dirty="0"/>
              <a:t>The majority of students are not taking advantage of this situation</a:t>
            </a:r>
          </a:p>
          <a:p>
            <a:pPr lvl="1"/>
            <a:endParaRPr lang="en-US" dirty="0"/>
          </a:p>
          <a:p>
            <a:pPr lvl="1"/>
            <a:r>
              <a:rPr lang="en-US" dirty="0"/>
              <a:t>Care and concern will go a long way in building a positive relationship</a:t>
            </a:r>
          </a:p>
          <a:p>
            <a:pPr lvl="1"/>
            <a:endParaRPr lang="en-US" dirty="0"/>
          </a:p>
          <a:p>
            <a:endParaRPr lang="en-US" dirty="0"/>
          </a:p>
        </p:txBody>
      </p:sp>
      <p:sp>
        <p:nvSpPr>
          <p:cNvPr id="4" name="Content Placeholder 3">
            <a:extLst>
              <a:ext uri="{FF2B5EF4-FFF2-40B4-BE49-F238E27FC236}">
                <a16:creationId xmlns:a16="http://schemas.microsoft.com/office/drawing/2014/main" id="{FF2D26F8-C71B-B843-A0CF-C550FAF427BB}"/>
              </a:ext>
            </a:extLst>
          </p:cNvPr>
          <p:cNvSpPr>
            <a:spLocks noGrp="1"/>
          </p:cNvSpPr>
          <p:nvPr>
            <p:ph sz="quarter" idx="4"/>
          </p:nvPr>
        </p:nvSpPr>
        <p:spPr/>
        <p:txBody>
          <a:bodyPr/>
          <a:lstStyle/>
          <a:p>
            <a:r>
              <a:rPr lang="en-US" dirty="0"/>
              <a:t>SAME! </a:t>
            </a:r>
          </a:p>
          <a:p>
            <a:pPr lvl="1"/>
            <a:endParaRPr lang="en-US" dirty="0"/>
          </a:p>
          <a:p>
            <a:pPr lvl="1"/>
            <a:r>
              <a:rPr lang="en-US" dirty="0"/>
              <a:t>What is your students’ behavior communicating to you? </a:t>
            </a:r>
          </a:p>
          <a:p>
            <a:pPr lvl="1"/>
            <a:endParaRPr lang="en-US" dirty="0"/>
          </a:p>
          <a:p>
            <a:pPr lvl="1"/>
            <a:r>
              <a:rPr lang="en-US" dirty="0"/>
              <a:t>How will your response or reaction to them help or harm your relationship? </a:t>
            </a:r>
          </a:p>
        </p:txBody>
      </p:sp>
      <p:sp>
        <p:nvSpPr>
          <p:cNvPr id="5" name="Text Placeholder 4">
            <a:extLst>
              <a:ext uri="{FF2B5EF4-FFF2-40B4-BE49-F238E27FC236}">
                <a16:creationId xmlns:a16="http://schemas.microsoft.com/office/drawing/2014/main" id="{B5D82244-6CB2-4E45-BE52-2033CDFF4C32}"/>
              </a:ext>
            </a:extLst>
          </p:cNvPr>
          <p:cNvSpPr>
            <a:spLocks noGrp="1"/>
          </p:cNvSpPr>
          <p:nvPr>
            <p:ph type="body" sz="quarter" idx="13"/>
          </p:nvPr>
        </p:nvSpPr>
        <p:spPr/>
        <p:txBody>
          <a:bodyPr/>
          <a:lstStyle/>
          <a:p>
            <a:r>
              <a:rPr lang="en-US" dirty="0"/>
              <a:t>Elementary/Middle school students</a:t>
            </a:r>
          </a:p>
        </p:txBody>
      </p:sp>
      <p:sp>
        <p:nvSpPr>
          <p:cNvPr id="6" name="Title 5">
            <a:extLst>
              <a:ext uri="{FF2B5EF4-FFF2-40B4-BE49-F238E27FC236}">
                <a16:creationId xmlns:a16="http://schemas.microsoft.com/office/drawing/2014/main" id="{794C69BE-43A5-6D4E-B318-FE2A9F248C2A}"/>
              </a:ext>
            </a:extLst>
          </p:cNvPr>
          <p:cNvSpPr>
            <a:spLocks noGrp="1"/>
          </p:cNvSpPr>
          <p:nvPr>
            <p:ph type="title"/>
          </p:nvPr>
        </p:nvSpPr>
        <p:spPr/>
        <p:txBody>
          <a:bodyPr/>
          <a:lstStyle/>
          <a:p>
            <a:r>
              <a:rPr lang="en-US" dirty="0"/>
              <a:t>Supporting Student Well-being</a:t>
            </a:r>
          </a:p>
        </p:txBody>
      </p:sp>
    </p:spTree>
    <p:extLst>
      <p:ext uri="{BB962C8B-B14F-4D97-AF65-F5344CB8AC3E}">
        <p14:creationId xmlns:p14="http://schemas.microsoft.com/office/powerpoint/2010/main" val="4197026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6C66087-2FCE-A74C-9F37-B82CA420649F}"/>
              </a:ext>
            </a:extLst>
          </p:cNvPr>
          <p:cNvSpPr>
            <a:spLocks noGrp="1"/>
          </p:cNvSpPr>
          <p:nvPr>
            <p:ph type="body" idx="1"/>
          </p:nvPr>
        </p:nvSpPr>
        <p:spPr/>
        <p:txBody>
          <a:bodyPr/>
          <a:lstStyle/>
          <a:p>
            <a:r>
              <a:rPr lang="en-US" dirty="0"/>
              <a:t>College students</a:t>
            </a:r>
          </a:p>
        </p:txBody>
      </p:sp>
      <p:sp>
        <p:nvSpPr>
          <p:cNvPr id="3" name="Content Placeholder 2">
            <a:extLst>
              <a:ext uri="{FF2B5EF4-FFF2-40B4-BE49-F238E27FC236}">
                <a16:creationId xmlns:a16="http://schemas.microsoft.com/office/drawing/2014/main" id="{E3941802-FA2C-E54D-B1B1-0650D1614E87}"/>
              </a:ext>
            </a:extLst>
          </p:cNvPr>
          <p:cNvSpPr>
            <a:spLocks noGrp="1"/>
          </p:cNvSpPr>
          <p:nvPr>
            <p:ph sz="half" idx="2"/>
          </p:nvPr>
        </p:nvSpPr>
        <p:spPr/>
        <p:txBody>
          <a:bodyPr>
            <a:normAutofit fontScale="77500" lnSpcReduction="20000"/>
          </a:bodyPr>
          <a:lstStyle/>
          <a:p>
            <a:r>
              <a:rPr lang="en-US" dirty="0"/>
              <a:t>Shift goals and expectations as needed</a:t>
            </a:r>
          </a:p>
          <a:p>
            <a:endParaRPr lang="en-US" dirty="0"/>
          </a:p>
          <a:p>
            <a:pPr lvl="1"/>
            <a:r>
              <a:rPr lang="en-US" dirty="0"/>
              <a:t>Consider “hurdle help” if students are not as independent as you think they should be</a:t>
            </a:r>
          </a:p>
          <a:p>
            <a:pPr lvl="1"/>
            <a:endParaRPr lang="en-US" dirty="0"/>
          </a:p>
          <a:p>
            <a:pPr lvl="1"/>
            <a:r>
              <a:rPr lang="en-US" dirty="0"/>
              <a:t>Be flexible with how student show their work. Can they do journals orally? Can pre-conferences be done via email? </a:t>
            </a:r>
          </a:p>
          <a:p>
            <a:pPr lvl="1"/>
            <a:endParaRPr lang="en-US" dirty="0"/>
          </a:p>
          <a:p>
            <a:pPr lvl="1"/>
            <a:r>
              <a:rPr lang="en-US" dirty="0"/>
              <a:t>What are some ways to maintain high expectations and rigor while accommodating needs in this strange time?</a:t>
            </a:r>
          </a:p>
          <a:p>
            <a:endParaRPr lang="en-US" dirty="0"/>
          </a:p>
        </p:txBody>
      </p:sp>
      <p:sp>
        <p:nvSpPr>
          <p:cNvPr id="4" name="Content Placeholder 3">
            <a:extLst>
              <a:ext uri="{FF2B5EF4-FFF2-40B4-BE49-F238E27FC236}">
                <a16:creationId xmlns:a16="http://schemas.microsoft.com/office/drawing/2014/main" id="{8993CDD5-7558-344F-A30B-67CD37FC2DC9}"/>
              </a:ext>
            </a:extLst>
          </p:cNvPr>
          <p:cNvSpPr>
            <a:spLocks noGrp="1"/>
          </p:cNvSpPr>
          <p:nvPr>
            <p:ph sz="quarter" idx="4"/>
          </p:nvPr>
        </p:nvSpPr>
        <p:spPr/>
        <p:txBody>
          <a:bodyPr>
            <a:normAutofit fontScale="77500" lnSpcReduction="20000"/>
          </a:bodyPr>
          <a:lstStyle/>
          <a:p>
            <a:r>
              <a:rPr lang="en-US" dirty="0"/>
              <a:t>SAME!</a:t>
            </a:r>
          </a:p>
          <a:p>
            <a:pPr lvl="1"/>
            <a:endParaRPr lang="en-US" dirty="0"/>
          </a:p>
          <a:p>
            <a:pPr lvl="1"/>
            <a:r>
              <a:rPr lang="en-US" dirty="0"/>
              <a:t>Remember that many of your students may have missed more than a full year of school. Think about how to adjust the curriculum to accommodate all that they did not learn.</a:t>
            </a:r>
          </a:p>
        </p:txBody>
      </p:sp>
      <p:sp>
        <p:nvSpPr>
          <p:cNvPr id="5" name="Text Placeholder 4">
            <a:extLst>
              <a:ext uri="{FF2B5EF4-FFF2-40B4-BE49-F238E27FC236}">
                <a16:creationId xmlns:a16="http://schemas.microsoft.com/office/drawing/2014/main" id="{481E1A9C-7840-1B46-9912-0FEBC516CB27}"/>
              </a:ext>
            </a:extLst>
          </p:cNvPr>
          <p:cNvSpPr>
            <a:spLocks noGrp="1"/>
          </p:cNvSpPr>
          <p:nvPr>
            <p:ph type="body" sz="quarter" idx="13"/>
          </p:nvPr>
        </p:nvSpPr>
        <p:spPr/>
        <p:txBody>
          <a:bodyPr/>
          <a:lstStyle/>
          <a:p>
            <a:r>
              <a:rPr lang="en-US" dirty="0"/>
              <a:t>Elementary/Middle school Students</a:t>
            </a:r>
          </a:p>
        </p:txBody>
      </p:sp>
      <p:sp>
        <p:nvSpPr>
          <p:cNvPr id="6" name="Title 5">
            <a:extLst>
              <a:ext uri="{FF2B5EF4-FFF2-40B4-BE49-F238E27FC236}">
                <a16:creationId xmlns:a16="http://schemas.microsoft.com/office/drawing/2014/main" id="{B9B2DB03-97AE-AC41-9779-9B86DAD490B3}"/>
              </a:ext>
            </a:extLst>
          </p:cNvPr>
          <p:cNvSpPr>
            <a:spLocks noGrp="1"/>
          </p:cNvSpPr>
          <p:nvPr>
            <p:ph type="title"/>
          </p:nvPr>
        </p:nvSpPr>
        <p:spPr/>
        <p:txBody>
          <a:bodyPr/>
          <a:lstStyle/>
          <a:p>
            <a:r>
              <a:rPr lang="en-US" dirty="0"/>
              <a:t>Supporting student well-being</a:t>
            </a:r>
          </a:p>
        </p:txBody>
      </p:sp>
    </p:spTree>
    <p:extLst>
      <p:ext uri="{BB962C8B-B14F-4D97-AF65-F5344CB8AC3E}">
        <p14:creationId xmlns:p14="http://schemas.microsoft.com/office/powerpoint/2010/main" val="582451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02C7B47-DF2D-46D9-9584-5C83FCA86F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469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48541E3-A59C-41D3-85D2-70F0E0E9B6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6196" y="804672"/>
            <a:ext cx="10579608" cy="5248656"/>
          </a:xfrm>
          <a:prstGeom prst="rect">
            <a:avLst/>
          </a:prstGeom>
          <a:solidFill>
            <a:srgbClr val="FFFFFF"/>
          </a:solidFill>
          <a:ln w="2540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Table&#10;&#10;Description automatically generated with low confidence">
            <a:extLst>
              <a:ext uri="{FF2B5EF4-FFF2-40B4-BE49-F238E27FC236}">
                <a16:creationId xmlns:a16="http://schemas.microsoft.com/office/drawing/2014/main" id="{B9D03940-162C-A046-8426-FBF56E92B35D}"/>
              </a:ext>
            </a:extLst>
          </p:cNvPr>
          <p:cNvPicPr>
            <a:picLocks noChangeAspect="1"/>
          </p:cNvPicPr>
          <p:nvPr/>
        </p:nvPicPr>
        <p:blipFill>
          <a:blip r:embed="rId2"/>
          <a:stretch>
            <a:fillRect/>
          </a:stretch>
        </p:blipFill>
        <p:spPr>
          <a:xfrm>
            <a:off x="3855080" y="1124712"/>
            <a:ext cx="4481839" cy="4608576"/>
          </a:xfrm>
          <a:prstGeom prst="rect">
            <a:avLst/>
          </a:prstGeom>
        </p:spPr>
      </p:pic>
    </p:spTree>
    <p:extLst>
      <p:ext uri="{BB962C8B-B14F-4D97-AF65-F5344CB8AC3E}">
        <p14:creationId xmlns:p14="http://schemas.microsoft.com/office/powerpoint/2010/main" val="2541768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11B45D2-BF24-834A-92FB-B1E03F31A3D9}"/>
              </a:ext>
            </a:extLst>
          </p:cNvPr>
          <p:cNvSpPr>
            <a:spLocks noGrp="1"/>
          </p:cNvSpPr>
          <p:nvPr>
            <p:ph type="body" idx="1"/>
          </p:nvPr>
        </p:nvSpPr>
        <p:spPr/>
        <p:txBody>
          <a:bodyPr/>
          <a:lstStyle/>
          <a:p>
            <a:r>
              <a:rPr lang="en-US" dirty="0"/>
              <a:t>College students</a:t>
            </a:r>
          </a:p>
        </p:txBody>
      </p:sp>
      <p:sp>
        <p:nvSpPr>
          <p:cNvPr id="3" name="Content Placeholder 2">
            <a:extLst>
              <a:ext uri="{FF2B5EF4-FFF2-40B4-BE49-F238E27FC236}">
                <a16:creationId xmlns:a16="http://schemas.microsoft.com/office/drawing/2014/main" id="{DD3C0F39-E271-AA47-9E82-9837B9773F84}"/>
              </a:ext>
            </a:extLst>
          </p:cNvPr>
          <p:cNvSpPr>
            <a:spLocks noGrp="1"/>
          </p:cNvSpPr>
          <p:nvPr>
            <p:ph sz="half" idx="2"/>
          </p:nvPr>
        </p:nvSpPr>
        <p:spPr/>
        <p:txBody>
          <a:bodyPr>
            <a:normAutofit fontScale="92500" lnSpcReduction="10000"/>
          </a:bodyPr>
          <a:lstStyle/>
          <a:p>
            <a:r>
              <a:rPr lang="en-US" dirty="0"/>
              <a:t>There’s always something going right</a:t>
            </a:r>
          </a:p>
          <a:p>
            <a:endParaRPr lang="en-US" dirty="0"/>
          </a:p>
          <a:p>
            <a:pPr lvl="1"/>
            <a:r>
              <a:rPr lang="en-US" dirty="0"/>
              <a:t>Offer specific praise and celebrate at every opportunity. Share the good news with me/Cara/coop via email and copy the student</a:t>
            </a:r>
          </a:p>
          <a:p>
            <a:pPr lvl="1"/>
            <a:endParaRPr lang="en-US" dirty="0"/>
          </a:p>
          <a:p>
            <a:pPr lvl="1"/>
            <a:r>
              <a:rPr lang="en-US" dirty="0"/>
              <a:t>Ask students to to share a celebration at the start of each meeting. Share one yourself to get the ball rolling!</a:t>
            </a:r>
          </a:p>
          <a:p>
            <a:pPr lvl="1"/>
            <a:endParaRPr lang="en-US" dirty="0"/>
          </a:p>
          <a:p>
            <a:endParaRPr lang="en-US" dirty="0"/>
          </a:p>
        </p:txBody>
      </p:sp>
      <p:sp>
        <p:nvSpPr>
          <p:cNvPr id="4" name="Content Placeholder 3">
            <a:extLst>
              <a:ext uri="{FF2B5EF4-FFF2-40B4-BE49-F238E27FC236}">
                <a16:creationId xmlns:a16="http://schemas.microsoft.com/office/drawing/2014/main" id="{46ADC6BD-3318-DF4A-B6B0-F5E0C0FB266C}"/>
              </a:ext>
            </a:extLst>
          </p:cNvPr>
          <p:cNvSpPr>
            <a:spLocks noGrp="1"/>
          </p:cNvSpPr>
          <p:nvPr>
            <p:ph sz="quarter" idx="4"/>
          </p:nvPr>
        </p:nvSpPr>
        <p:spPr/>
        <p:txBody>
          <a:bodyPr>
            <a:normAutofit fontScale="92500" lnSpcReduction="10000"/>
          </a:bodyPr>
          <a:lstStyle/>
          <a:p>
            <a:r>
              <a:rPr lang="en-US" dirty="0"/>
              <a:t>SAME!</a:t>
            </a:r>
          </a:p>
          <a:p>
            <a:pPr lvl="1"/>
            <a:endParaRPr lang="en-US" dirty="0"/>
          </a:p>
          <a:p>
            <a:pPr lvl="1"/>
            <a:r>
              <a:rPr lang="en-US" dirty="0"/>
              <a:t>Focus your energy on the positives</a:t>
            </a:r>
          </a:p>
          <a:p>
            <a:pPr marL="228600" lvl="1" indent="0">
              <a:buNone/>
            </a:pPr>
            <a:endParaRPr lang="en-US" dirty="0"/>
          </a:p>
          <a:p>
            <a:pPr lvl="1"/>
            <a:r>
              <a:rPr lang="en-US" dirty="0"/>
              <a:t>Be intentional about noticing and publicizing great things</a:t>
            </a:r>
          </a:p>
          <a:p>
            <a:pPr lvl="1"/>
            <a:endParaRPr lang="en-US" dirty="0"/>
          </a:p>
          <a:p>
            <a:pPr lvl="1"/>
            <a:r>
              <a:rPr lang="en-US" dirty="0"/>
              <a:t>Invite others to share what’s going well</a:t>
            </a:r>
          </a:p>
          <a:p>
            <a:pPr marL="228600" lvl="1" indent="0">
              <a:buNone/>
            </a:pPr>
            <a:endParaRPr lang="en-US" dirty="0"/>
          </a:p>
          <a:p>
            <a:endParaRPr lang="en-US" dirty="0"/>
          </a:p>
        </p:txBody>
      </p:sp>
      <p:sp>
        <p:nvSpPr>
          <p:cNvPr id="5" name="Text Placeholder 4">
            <a:extLst>
              <a:ext uri="{FF2B5EF4-FFF2-40B4-BE49-F238E27FC236}">
                <a16:creationId xmlns:a16="http://schemas.microsoft.com/office/drawing/2014/main" id="{6F579D47-A95C-BD47-A728-98613A9B8FA0}"/>
              </a:ext>
            </a:extLst>
          </p:cNvPr>
          <p:cNvSpPr>
            <a:spLocks noGrp="1"/>
          </p:cNvSpPr>
          <p:nvPr>
            <p:ph type="body" sz="quarter" idx="13"/>
          </p:nvPr>
        </p:nvSpPr>
        <p:spPr/>
        <p:txBody>
          <a:bodyPr/>
          <a:lstStyle/>
          <a:p>
            <a:r>
              <a:rPr lang="en-US" dirty="0"/>
              <a:t>Elementary/Middle school students</a:t>
            </a:r>
          </a:p>
        </p:txBody>
      </p:sp>
      <p:sp>
        <p:nvSpPr>
          <p:cNvPr id="6" name="Title 5">
            <a:extLst>
              <a:ext uri="{FF2B5EF4-FFF2-40B4-BE49-F238E27FC236}">
                <a16:creationId xmlns:a16="http://schemas.microsoft.com/office/drawing/2014/main" id="{0C3073B8-CFE0-7146-AA4A-49228481A4E7}"/>
              </a:ext>
            </a:extLst>
          </p:cNvPr>
          <p:cNvSpPr>
            <a:spLocks noGrp="1"/>
          </p:cNvSpPr>
          <p:nvPr>
            <p:ph type="title"/>
          </p:nvPr>
        </p:nvSpPr>
        <p:spPr/>
        <p:txBody>
          <a:bodyPr/>
          <a:lstStyle/>
          <a:p>
            <a:r>
              <a:rPr lang="en-US" dirty="0"/>
              <a:t>Supporting student well-being</a:t>
            </a:r>
          </a:p>
        </p:txBody>
      </p:sp>
    </p:spTree>
    <p:extLst>
      <p:ext uri="{BB962C8B-B14F-4D97-AF65-F5344CB8AC3E}">
        <p14:creationId xmlns:p14="http://schemas.microsoft.com/office/powerpoint/2010/main" val="2699777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9F32F3D-99E4-BD42-9A0D-186EEF8663EC}"/>
              </a:ext>
            </a:extLst>
          </p:cNvPr>
          <p:cNvSpPr>
            <a:spLocks noGrp="1"/>
          </p:cNvSpPr>
          <p:nvPr>
            <p:ph type="body" idx="1"/>
          </p:nvPr>
        </p:nvSpPr>
        <p:spPr/>
        <p:txBody>
          <a:bodyPr/>
          <a:lstStyle/>
          <a:p>
            <a:r>
              <a:rPr lang="en-US" dirty="0"/>
              <a:t>College students </a:t>
            </a:r>
          </a:p>
        </p:txBody>
      </p:sp>
      <p:sp>
        <p:nvSpPr>
          <p:cNvPr id="3" name="Content Placeholder 2">
            <a:extLst>
              <a:ext uri="{FF2B5EF4-FFF2-40B4-BE49-F238E27FC236}">
                <a16:creationId xmlns:a16="http://schemas.microsoft.com/office/drawing/2014/main" id="{B64648E2-E017-404A-99C5-5904D58DB7DF}"/>
              </a:ext>
            </a:extLst>
          </p:cNvPr>
          <p:cNvSpPr>
            <a:spLocks noGrp="1"/>
          </p:cNvSpPr>
          <p:nvPr>
            <p:ph sz="half" idx="2"/>
          </p:nvPr>
        </p:nvSpPr>
        <p:spPr/>
        <p:txBody>
          <a:bodyPr>
            <a:normAutofit fontScale="92500" lnSpcReduction="10000"/>
          </a:bodyPr>
          <a:lstStyle/>
          <a:p>
            <a:r>
              <a:rPr lang="en-US" dirty="0"/>
              <a:t>NOTICE</a:t>
            </a:r>
          </a:p>
          <a:p>
            <a:pPr lvl="1"/>
            <a:r>
              <a:rPr lang="en-US" dirty="0"/>
              <a:t>They stop communicating</a:t>
            </a:r>
          </a:p>
          <a:p>
            <a:pPr lvl="1"/>
            <a:r>
              <a:rPr lang="en-US" dirty="0"/>
              <a:t>Affect, hygiene, voice</a:t>
            </a:r>
          </a:p>
          <a:p>
            <a:pPr lvl="1"/>
            <a:r>
              <a:rPr lang="en-US" dirty="0"/>
              <a:t>Change in quality and/or timeliness of work</a:t>
            </a:r>
          </a:p>
          <a:p>
            <a:pPr lvl="1"/>
            <a:r>
              <a:rPr lang="en-US" dirty="0"/>
              <a:t>Disclosure of something concerning</a:t>
            </a:r>
          </a:p>
          <a:p>
            <a:pPr lvl="1">
              <a:buFont typeface="Courier New" panose="02070309020205020404" pitchFamily="49" charset="0"/>
              <a:buChar char="o"/>
            </a:pPr>
            <a:endParaRPr lang="en-US" dirty="0"/>
          </a:p>
          <a:p>
            <a:pPr marL="228600" lvl="1" indent="0">
              <a:buNone/>
            </a:pPr>
            <a:r>
              <a:rPr lang="en-US" dirty="0"/>
              <a:t>(Note that midterm time is a typical time of great stress for students)</a:t>
            </a:r>
          </a:p>
          <a:p>
            <a:endParaRPr lang="en-US" dirty="0"/>
          </a:p>
        </p:txBody>
      </p:sp>
      <p:sp>
        <p:nvSpPr>
          <p:cNvPr id="4" name="Content Placeholder 3">
            <a:extLst>
              <a:ext uri="{FF2B5EF4-FFF2-40B4-BE49-F238E27FC236}">
                <a16:creationId xmlns:a16="http://schemas.microsoft.com/office/drawing/2014/main" id="{DAFF165C-78AE-F941-97F9-3052EB30BD27}"/>
              </a:ext>
            </a:extLst>
          </p:cNvPr>
          <p:cNvSpPr>
            <a:spLocks noGrp="1"/>
          </p:cNvSpPr>
          <p:nvPr>
            <p:ph sz="quarter" idx="4"/>
          </p:nvPr>
        </p:nvSpPr>
        <p:spPr/>
        <p:txBody>
          <a:bodyPr>
            <a:normAutofit fontScale="92500" lnSpcReduction="10000"/>
          </a:bodyPr>
          <a:lstStyle/>
          <a:p>
            <a:r>
              <a:rPr lang="en-US" dirty="0"/>
              <a:t>Communicate with your cooperating teacher about any concerns you have. </a:t>
            </a:r>
          </a:p>
          <a:p>
            <a:endParaRPr lang="en-US" dirty="0"/>
          </a:p>
          <a:p>
            <a:r>
              <a:rPr lang="en-US" dirty="0"/>
              <a:t>Reserve judgment on families </a:t>
            </a:r>
          </a:p>
          <a:p>
            <a:endParaRPr lang="en-US" dirty="0"/>
          </a:p>
          <a:p>
            <a:r>
              <a:rPr lang="en-US" dirty="0"/>
              <a:t>Recognize that this is a traumatic time for kids. They might not have the language to express their fears. </a:t>
            </a:r>
          </a:p>
          <a:p>
            <a:endParaRPr lang="en-US" dirty="0"/>
          </a:p>
        </p:txBody>
      </p:sp>
      <p:sp>
        <p:nvSpPr>
          <p:cNvPr id="5" name="Text Placeholder 4">
            <a:extLst>
              <a:ext uri="{FF2B5EF4-FFF2-40B4-BE49-F238E27FC236}">
                <a16:creationId xmlns:a16="http://schemas.microsoft.com/office/drawing/2014/main" id="{879B4FFA-9A55-904F-BD7A-0490BEE8A3C2}"/>
              </a:ext>
            </a:extLst>
          </p:cNvPr>
          <p:cNvSpPr>
            <a:spLocks noGrp="1"/>
          </p:cNvSpPr>
          <p:nvPr>
            <p:ph type="body" sz="quarter" idx="13"/>
          </p:nvPr>
        </p:nvSpPr>
        <p:spPr/>
        <p:txBody>
          <a:bodyPr/>
          <a:lstStyle/>
          <a:p>
            <a:r>
              <a:rPr lang="en-US" dirty="0"/>
              <a:t>Elementary/middle school students</a:t>
            </a:r>
          </a:p>
        </p:txBody>
      </p:sp>
      <p:sp>
        <p:nvSpPr>
          <p:cNvPr id="6" name="Title 5">
            <a:extLst>
              <a:ext uri="{FF2B5EF4-FFF2-40B4-BE49-F238E27FC236}">
                <a16:creationId xmlns:a16="http://schemas.microsoft.com/office/drawing/2014/main" id="{10E410DD-9EE3-404C-9154-25EB57488056}"/>
              </a:ext>
            </a:extLst>
          </p:cNvPr>
          <p:cNvSpPr>
            <a:spLocks noGrp="1"/>
          </p:cNvSpPr>
          <p:nvPr>
            <p:ph type="title"/>
          </p:nvPr>
        </p:nvSpPr>
        <p:spPr/>
        <p:txBody>
          <a:bodyPr/>
          <a:lstStyle/>
          <a:p>
            <a:r>
              <a:rPr lang="en-US" dirty="0"/>
              <a:t>What to do if you are concerned</a:t>
            </a:r>
          </a:p>
        </p:txBody>
      </p:sp>
    </p:spTree>
    <p:extLst>
      <p:ext uri="{BB962C8B-B14F-4D97-AF65-F5344CB8AC3E}">
        <p14:creationId xmlns:p14="http://schemas.microsoft.com/office/powerpoint/2010/main" val="2527767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5A46EC8-D152-4149-969D-C92C8801701E}"/>
              </a:ext>
            </a:extLst>
          </p:cNvPr>
          <p:cNvSpPr>
            <a:spLocks noGrp="1"/>
          </p:cNvSpPr>
          <p:nvPr>
            <p:ph type="body" idx="1"/>
          </p:nvPr>
        </p:nvSpPr>
        <p:spPr/>
        <p:txBody>
          <a:bodyPr/>
          <a:lstStyle/>
          <a:p>
            <a:r>
              <a:rPr lang="en-US" dirty="0"/>
              <a:t>College students</a:t>
            </a:r>
          </a:p>
        </p:txBody>
      </p:sp>
      <p:sp>
        <p:nvSpPr>
          <p:cNvPr id="3" name="Content Placeholder 2">
            <a:extLst>
              <a:ext uri="{FF2B5EF4-FFF2-40B4-BE49-F238E27FC236}">
                <a16:creationId xmlns:a16="http://schemas.microsoft.com/office/drawing/2014/main" id="{6C834DB2-DF74-8347-867B-5B91169094AE}"/>
              </a:ext>
            </a:extLst>
          </p:cNvPr>
          <p:cNvSpPr>
            <a:spLocks noGrp="1"/>
          </p:cNvSpPr>
          <p:nvPr>
            <p:ph sz="half" idx="2"/>
          </p:nvPr>
        </p:nvSpPr>
        <p:spPr/>
        <p:txBody>
          <a:bodyPr>
            <a:normAutofit/>
          </a:bodyPr>
          <a:lstStyle/>
          <a:p>
            <a:r>
              <a:rPr lang="en-US" dirty="0"/>
              <a:t>ASK</a:t>
            </a:r>
          </a:p>
          <a:p>
            <a:pPr lvl="1"/>
            <a:r>
              <a:rPr lang="en-US" dirty="0"/>
              <a:t>Be direct, but gentle</a:t>
            </a:r>
          </a:p>
          <a:p>
            <a:pPr marL="228600" lvl="1" indent="0">
              <a:buNone/>
            </a:pPr>
            <a:r>
              <a:rPr lang="en-US" dirty="0"/>
              <a:t>“I notice that you’ve missed some meetings/deadlines and I want to make sure you’re ok. These are hard times and it makes sense that the way we prioritize and focus has shifted. It isn’t like you to miss things, though, so I just wanted check in on you.”</a:t>
            </a:r>
          </a:p>
          <a:p>
            <a:endParaRPr lang="en-US" dirty="0"/>
          </a:p>
        </p:txBody>
      </p:sp>
      <p:sp>
        <p:nvSpPr>
          <p:cNvPr id="4" name="Content Placeholder 3">
            <a:extLst>
              <a:ext uri="{FF2B5EF4-FFF2-40B4-BE49-F238E27FC236}">
                <a16:creationId xmlns:a16="http://schemas.microsoft.com/office/drawing/2014/main" id="{B8D98FB9-8CED-7F42-8CF2-15F3EE97115D}"/>
              </a:ext>
            </a:extLst>
          </p:cNvPr>
          <p:cNvSpPr>
            <a:spLocks noGrp="1"/>
          </p:cNvSpPr>
          <p:nvPr>
            <p:ph sz="quarter" idx="4"/>
          </p:nvPr>
        </p:nvSpPr>
        <p:spPr/>
        <p:txBody>
          <a:bodyPr>
            <a:normAutofit/>
          </a:bodyPr>
          <a:lstStyle/>
          <a:p>
            <a:r>
              <a:rPr lang="en-US" dirty="0"/>
              <a:t>Honor their need to talk.  Answer questions when you can. Find resources to help if you can’t.</a:t>
            </a:r>
          </a:p>
          <a:p>
            <a:r>
              <a:rPr lang="en-US" dirty="0"/>
              <a:t>Work with your cooperating teacher to create time and space to talk. </a:t>
            </a:r>
          </a:p>
          <a:p>
            <a:r>
              <a:rPr lang="en-US" dirty="0">
                <a:hlinkClick r:id="rId2"/>
              </a:rPr>
              <a:t>Talking to kids about COVID</a:t>
            </a:r>
            <a:endParaRPr lang="en-US" dirty="0"/>
          </a:p>
          <a:p>
            <a:r>
              <a:rPr lang="en-US" dirty="0">
                <a:hlinkClick r:id="rId3"/>
              </a:rPr>
              <a:t>How to Help</a:t>
            </a:r>
            <a:endParaRPr lang="en-US" dirty="0"/>
          </a:p>
          <a:p>
            <a:pPr marL="0" indent="0">
              <a:buNone/>
            </a:pPr>
            <a:endParaRPr lang="en-US" dirty="0"/>
          </a:p>
        </p:txBody>
      </p:sp>
      <p:sp>
        <p:nvSpPr>
          <p:cNvPr id="5" name="Text Placeholder 4">
            <a:extLst>
              <a:ext uri="{FF2B5EF4-FFF2-40B4-BE49-F238E27FC236}">
                <a16:creationId xmlns:a16="http://schemas.microsoft.com/office/drawing/2014/main" id="{450EB68F-2877-4748-85E0-36D611013221}"/>
              </a:ext>
            </a:extLst>
          </p:cNvPr>
          <p:cNvSpPr>
            <a:spLocks noGrp="1"/>
          </p:cNvSpPr>
          <p:nvPr>
            <p:ph type="body" sz="quarter" idx="13"/>
          </p:nvPr>
        </p:nvSpPr>
        <p:spPr/>
        <p:txBody>
          <a:bodyPr/>
          <a:lstStyle/>
          <a:p>
            <a:r>
              <a:rPr lang="en-US" dirty="0"/>
              <a:t>Elementary/middle school  students</a:t>
            </a:r>
          </a:p>
        </p:txBody>
      </p:sp>
      <p:sp>
        <p:nvSpPr>
          <p:cNvPr id="6" name="Title 5">
            <a:extLst>
              <a:ext uri="{FF2B5EF4-FFF2-40B4-BE49-F238E27FC236}">
                <a16:creationId xmlns:a16="http://schemas.microsoft.com/office/drawing/2014/main" id="{315C2E7F-DC68-664A-B06F-01619B71C8E0}"/>
              </a:ext>
            </a:extLst>
          </p:cNvPr>
          <p:cNvSpPr>
            <a:spLocks noGrp="1"/>
          </p:cNvSpPr>
          <p:nvPr>
            <p:ph type="title"/>
          </p:nvPr>
        </p:nvSpPr>
        <p:spPr/>
        <p:txBody>
          <a:bodyPr/>
          <a:lstStyle/>
          <a:p>
            <a:r>
              <a:rPr lang="en-US" dirty="0"/>
              <a:t>What to do if you are concerned</a:t>
            </a:r>
          </a:p>
        </p:txBody>
      </p:sp>
    </p:spTree>
    <p:extLst>
      <p:ext uri="{BB962C8B-B14F-4D97-AF65-F5344CB8AC3E}">
        <p14:creationId xmlns:p14="http://schemas.microsoft.com/office/powerpoint/2010/main" val="4243848283"/>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Parcel</Template>
  <TotalTime>319</TotalTime>
  <Words>746</Words>
  <Application>Microsoft Office PowerPoint</Application>
  <PresentationFormat>Widescreen</PresentationFormat>
  <Paragraphs>133</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Courier New</vt:lpstr>
      <vt:lpstr>Gill Sans MT</vt:lpstr>
      <vt:lpstr>Parcel</vt:lpstr>
      <vt:lpstr>Supporting your students’ mental health </vt:lpstr>
      <vt:lpstr>agenda</vt:lpstr>
      <vt:lpstr>Reactions to stress</vt:lpstr>
      <vt:lpstr>Supporting Student Well-being</vt:lpstr>
      <vt:lpstr>Supporting student well-being</vt:lpstr>
      <vt:lpstr>PowerPoint Presentation</vt:lpstr>
      <vt:lpstr>Supporting student well-being</vt:lpstr>
      <vt:lpstr>What to do if you are concerned</vt:lpstr>
      <vt:lpstr>What to do if you are concerned</vt:lpstr>
      <vt:lpstr>What to do if you are concerned</vt:lpstr>
      <vt:lpstr>Coping strategies</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Supporting your students’ mental health</dc:title>
  <dc:creator>Talbott, Susan J</dc:creator>
  <cp:lastModifiedBy>Galardy, Danielle Musiala</cp:lastModifiedBy>
  <cp:revision>24</cp:revision>
  <dcterms:created xsi:type="dcterms:W3CDTF">2020-10-15T20:37:25Z</dcterms:created>
  <dcterms:modified xsi:type="dcterms:W3CDTF">2021-10-12T15:42:50Z</dcterms:modified>
</cp:coreProperties>
</file>