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27_90F7E437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06_2E0EA134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modernComment_109_8D6D001D.xml" ContentType="application/vnd.ms-powerpoint.comments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57" r:id="rId4"/>
    <p:sldId id="296" r:id="rId5"/>
    <p:sldId id="273" r:id="rId6"/>
    <p:sldId id="295" r:id="rId7"/>
    <p:sldId id="271" r:id="rId8"/>
    <p:sldId id="262" r:id="rId9"/>
    <p:sldId id="310" r:id="rId10"/>
    <p:sldId id="269" r:id="rId11"/>
    <p:sldId id="270" r:id="rId12"/>
    <p:sldId id="279" r:id="rId13"/>
    <p:sldId id="272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9" r:id="rId22"/>
    <p:sldId id="307" r:id="rId23"/>
    <p:sldId id="308" r:id="rId24"/>
    <p:sldId id="264" r:id="rId25"/>
    <p:sldId id="265" r:id="rId26"/>
    <p:sldId id="260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9C918B-6921-8D13-289B-8FF7651BE28C}" name="Amira Al-Mutairi" initials="AAM" userId="S::almutai2@illinois.edu::ed72e738-d1f4-47b8-bc24-2f8879d470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15928-2AAD-4392-96CB-F6CF169D5C43}" v="424" dt="2024-03-01T14:28:08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480"/>
    <p:restoredTop sz="94737"/>
  </p:normalViewPr>
  <p:slideViewPr>
    <p:cSldViewPr snapToGrid="0" snapToObjects="1">
      <p:cViewPr varScale="1">
        <p:scale>
          <a:sx n="106" d="100"/>
          <a:sy n="106" d="100"/>
        </p:scale>
        <p:origin x="13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Talbott" clId="Web-{E3C15928-2AAD-4392-96CB-F6CF169D5C43}"/>
    <pc:docChg chg="addSld delSld modSld">
      <pc:chgData name="Sue Talbott" userId="" providerId="" clId="Web-{E3C15928-2AAD-4392-96CB-F6CF169D5C43}" dt="2024-03-01T14:28:08.016" v="233" actId="20577"/>
      <pc:docMkLst>
        <pc:docMk/>
      </pc:docMkLst>
      <pc:sldChg chg="add del replId">
        <pc:chgData name="Sue Talbott" userId="" providerId="" clId="Web-{E3C15928-2AAD-4392-96CB-F6CF169D5C43}" dt="2024-03-01T14:23:47.913" v="3"/>
        <pc:sldMkLst>
          <pc:docMk/>
          <pc:sldMk cId="2004020906" sldId="309"/>
        </pc:sldMkLst>
      </pc:sldChg>
      <pc:sldChg chg="modSp add replId">
        <pc:chgData name="Sue Talbott" userId="" providerId="" clId="Web-{E3C15928-2AAD-4392-96CB-F6CF169D5C43}" dt="2024-03-01T14:28:08.016" v="233" actId="20577"/>
        <pc:sldMkLst>
          <pc:docMk/>
          <pc:sldMk cId="2739158216" sldId="309"/>
        </pc:sldMkLst>
        <pc:spChg chg="mod">
          <ac:chgData name="Sue Talbott" userId="" providerId="" clId="Web-{E3C15928-2AAD-4392-96CB-F6CF169D5C43}" dt="2024-03-01T14:24:06.742" v="17" actId="20577"/>
          <ac:spMkLst>
            <pc:docMk/>
            <pc:sldMk cId="2739158216" sldId="309"/>
            <ac:spMk id="6" creationId="{04E083E8-4D4C-BED9-25C0-125FACF68BC5}"/>
          </ac:spMkLst>
        </pc:spChg>
        <pc:spChg chg="mod">
          <ac:chgData name="Sue Talbott" userId="" providerId="" clId="Web-{E3C15928-2AAD-4392-96CB-F6CF169D5C43}" dt="2024-03-01T14:28:08.016" v="233" actId="20577"/>
          <ac:spMkLst>
            <pc:docMk/>
            <pc:sldMk cId="2739158216" sldId="309"/>
            <ac:spMk id="7" creationId="{8A0A467A-9665-8A00-AFFC-69B5E3F53D1D}"/>
          </ac:spMkLst>
        </pc:spChg>
      </pc:sldChg>
      <pc:sldChg chg="add del replId">
        <pc:chgData name="Sue Talbott" userId="" providerId="" clId="Web-{E3C15928-2AAD-4392-96CB-F6CF169D5C43}" dt="2024-03-01T14:23:38.975" v="1"/>
        <pc:sldMkLst>
          <pc:docMk/>
          <pc:sldMk cId="4017884224" sldId="309"/>
        </pc:sldMkLst>
      </pc:sldChg>
    </pc:docChg>
  </pc:docChgLst>
</pc:chgInfo>
</file>

<file path=ppt/comments/modernComment_106_2E0EA13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589E52-772C-4A2F-92AF-BC83EAD1DDD1}" authorId="{0D9C918B-6921-8D13-289B-8FF7651BE28C}" created="2023-02-21T18:09:38.94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72710708" sldId="262"/>
      <ac:spMk id="7" creationId="{00000000-0000-0000-0000-000000000000}"/>
    </ac:deMkLst>
    <p188:txBody>
      <a:bodyPr/>
      <a:lstStyle/>
      <a:p>
        <a:r>
          <a:rPr lang="en-US"/>
          <a:t>I only see one gaeway online</a:t>
        </a:r>
      </a:p>
    </p188:txBody>
  </p188:cm>
</p188:cmLst>
</file>

<file path=ppt/comments/modernComment_109_8D6D001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8DAC709-5A06-46A3-8FF9-85C241148720}" authorId="{0D9C918B-6921-8D13-289B-8FF7651BE28C}" created="2023-02-21T18:10:38.58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72730909" sldId="265"/>
      <ac:spMk id="7" creationId="{00000000-0000-0000-0000-000000000000}"/>
      <ac:txMk cp="239" len="40">
        <ac:context len="280" hash="2982518425"/>
      </ac:txMk>
    </ac:txMkLst>
    <p188:pos x="5432800" y="3167267"/>
    <p188:txBody>
      <a:bodyPr/>
      <a:lstStyle/>
      <a:p>
        <a:r>
          <a:rPr lang="en-US"/>
          <a:t>Will we send this</a:t>
        </a:r>
      </a:p>
    </p188:txBody>
  </p188:cm>
</p188:cmLst>
</file>

<file path=ppt/comments/modernComment_127_90F7E43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10F15A-3F6D-42B6-A8FC-F7D4D3CDB069}" authorId="{0D9C918B-6921-8D13-289B-8FF7651BE28C}" created="2024-02-21T15:13:09.54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32164919" sldId="295"/>
      <ac:picMk id="4" creationId="{00000000-0000-0000-0000-000000000000}"/>
    </ac:deMkLst>
    <p188:txBody>
      <a:bodyPr/>
      <a:lstStyle/>
      <a:p>
        <a:r>
          <a:rPr lang="en-US"/>
          <a:t>Add OUP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4D7F-F9B1-FC42-9C05-85E2D4C2049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4D37E-1365-1E46-AF1C-6BB98935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0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70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 Difference</a:t>
            </a:r>
            <a:r>
              <a:rPr lang="en-US" baseline="0" dirty="0"/>
              <a:t> between ESL, bi, and language</a:t>
            </a:r>
          </a:p>
          <a:p>
            <a:r>
              <a:rPr lang="en-US" dirty="0"/>
              <a:t>content tests for Bilingual Education and World Language endorsements may be waived for those holding an Illinois or Global Seal of Biliteracy in that language'</a:t>
            </a:r>
          </a:p>
          <a:p>
            <a:r>
              <a:rPr lang="en-US" dirty="0"/>
              <a:t>Transitional bilingual endorsement</a:t>
            </a:r>
          </a:p>
          <a:p>
            <a:r>
              <a:rPr lang="en-US" dirty="0"/>
              <a:t>Once you have one foreign</a:t>
            </a:r>
            <a:r>
              <a:rPr lang="en-US" baseline="0" dirty="0"/>
              <a:t> language, you can add others by passing the content test</a:t>
            </a:r>
          </a:p>
          <a:p>
            <a:endParaRPr lang="en-US" baseline="0" dirty="0"/>
          </a:p>
          <a:p>
            <a:r>
              <a:rPr lang="en-US" baseline="0" dirty="0"/>
              <a:t>Normal to take some of the ESL/Bi coursework as an undergrad and finish the endorsement post-</a:t>
            </a:r>
            <a:r>
              <a:rPr lang="en-US" baseline="0" dirty="0" err="1"/>
              <a:t>bacc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6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0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954B3-F1AD-2A74-E3F2-61E1BE4FD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051F04-B586-5F68-D65B-5E44A5691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82494D-9E77-7F42-1E1B-242B8322A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317F2-6B27-A1D6-26EA-2CE5BCE707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73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2A3F1-8973-32C2-7227-0B5F363E2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62D070-7FD5-C963-359F-F926384ED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4EDD2A-155B-8D5E-E0C9-9220402E7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3C3F9-28BC-9C22-745C-5A23D1278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7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C3736-5376-65AE-5FA4-E849905C3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ADF252-AFAA-F9D7-A20D-851A493310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713A53-FC58-98ED-10D6-8B67BF642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CC4A6-C03A-1E57-C9DA-1D858F42B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8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DDC19-79FE-7279-CED5-4BA481499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CC5AB2-18BD-A3D5-F388-CD9339B65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01BAD7-2996-4B4D-1C43-F1F6CEFB7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98B41-E6F4-5225-0BFC-333D1DC18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64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A3065-9D6F-9751-90B7-228444F5B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BB252-9675-E04B-9093-A86E78B8F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D0731-B088-3B71-1322-C2F996DA4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9AD5C-747E-F8F1-93D3-137F6A110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99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09CD0-E965-01CE-108D-8E53C68F1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78BEE-1FF8-4E3B-409A-CB04D6800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B3A94-5057-AC3E-1253-A163A2540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BA689-6514-7190-926E-A70AE74A2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09CD0-E965-01CE-108D-8E53C68F1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78BEE-1FF8-4E3B-409A-CB04D6800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B3A94-5057-AC3E-1253-A163A2540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BA689-6514-7190-926E-A70AE74A2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9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06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DC5D3-06E1-7E20-23C9-F0CD01490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6B48B7-04C3-436D-987D-A5B601793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4AD7D8-5D2E-A676-CCF5-93EB1A965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B32E0-018A-464E-CE98-80183C75F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4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Amira: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86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SAAO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8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SAAO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0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5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Amira Review</a:t>
            </a:r>
            <a:r>
              <a:rPr lang="en-US" baseline="0" dirty="0"/>
              <a:t> role of each office—SAAO=degree, SCE=placement, </a:t>
            </a:r>
            <a:r>
              <a:rPr lang="en-US" baseline="0" dirty="0" err="1"/>
              <a:t>CoTE</a:t>
            </a:r>
            <a:r>
              <a:rPr lang="en-US" baseline="0" dirty="0"/>
              <a:t>=licensure (not likely to be in contact until senior year), go tot the people that your problem fits under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3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Amira-and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Amira Review</a:t>
            </a:r>
            <a:r>
              <a:rPr lang="en-US" baseline="0" dirty="0"/>
              <a:t> role of each office—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10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 DARS: tool,</a:t>
            </a:r>
            <a:r>
              <a:rPr lang="en-US" baseline="0" dirty="0"/>
              <a:t> but not perfect</a:t>
            </a:r>
          </a:p>
          <a:p>
            <a:r>
              <a:rPr lang="en-US" baseline="0" dirty="0"/>
              <a:t>Check for exceptions</a:t>
            </a:r>
          </a:p>
          <a:p>
            <a:r>
              <a:rPr lang="en-US" baseline="0" dirty="0"/>
              <a:t>Transfer courses don’t always sort correctly, let us know at appt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7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Amira</a:t>
            </a:r>
          </a:p>
          <a:p>
            <a:r>
              <a:rPr lang="en-US" dirty="0"/>
              <a:t>Important dates: March 11-time tickets available in Enterprise,</a:t>
            </a:r>
            <a:r>
              <a:rPr lang="en-US" baseline="0" dirty="0"/>
              <a:t> March 8—drop deadline,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04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AMira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4D37E-1365-1E46-AF1C-6BB9893571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9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6" y="5965187"/>
            <a:ext cx="177796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3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32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87610-DC27-EA47-B7F4-8BCA1EB076D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te.illinois.edu/home/covid-19-updat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te.illinois.edu/cote-portal-acces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e.education.illinois.ed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ternational.education.illinois.edu/study-abroad/teach-abroa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ppserv7.admin.uillinois.edu/FormBuilderSurvey/Survey/6fcca4c2-7618-4bad-8da8-af1700999620/Surve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mailto:stalbott@Illinois.ed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ppserv7.admin.uillinois.edu/FormBuilderSurvey/Survey/uiuc_college_of_education/saao/student-contrac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9_8D6D001D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7_90F7E43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ducation.illinois.edu/current-students/undergraduate/forms-petitions-resources" TargetMode="External"/><Relationship Id="rId4" Type="http://schemas.openxmlformats.org/officeDocument/2006/relationships/hyperlink" Target="https://registrar.illinois.edu/academic-records/dars-audi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_2E0EA13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7516" y="547200"/>
            <a:ext cx="7997684" cy="10440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Licensure Requirements</a:t>
            </a:r>
          </a:p>
          <a:p>
            <a:pPr algn="l"/>
            <a:r>
              <a:rPr lang="en-US" sz="4000" b="1" dirty="0" err="1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CoTE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Licensure: </a:t>
            </a:r>
            <a:r>
              <a:rPr lang="en-US">
                <a:latin typeface="Avenir" charset="0"/>
                <a:ea typeface="Avenir" charset="0"/>
                <a:cs typeface="Avenir" charset="0"/>
              </a:rPr>
              <a:t>Grades 1-6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You must continue to monitor your email and review the </a:t>
            </a:r>
            <a:r>
              <a:rPr lang="en-US" dirty="0" err="1">
                <a:latin typeface="Avenir" charset="0"/>
                <a:ea typeface="Avenir" charset="0"/>
                <a:cs typeface="Avenir" charset="0"/>
              </a:rPr>
              <a:t>CoTE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 </a:t>
            </a:r>
            <a:r>
              <a:rPr lang="en-US" dirty="0">
                <a:latin typeface="Avenir" charset="0"/>
                <a:ea typeface="Avenir" charset="0"/>
                <a:cs typeface="Avenir" charset="0"/>
                <a:hlinkClick r:id="rId4"/>
              </a:rPr>
              <a:t>website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 for up-to-date requirements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C- rule</a:t>
            </a:r>
          </a:p>
          <a:p>
            <a:pPr algn="l"/>
            <a:endParaRPr lang="en-US" sz="500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Licensure exams*: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Content test-before student teaching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Avenir" charset="0"/>
                <a:ea typeface="Avenir" charset="0"/>
                <a:cs typeface="Avenir" charset="0"/>
              </a:rPr>
              <a:t>edTPA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-completed during student teaching, submitted prior to recommendation for licensure, waived through August 31, 2025</a:t>
            </a:r>
          </a:p>
        </p:txBody>
      </p:sp>
    </p:spTree>
    <p:extLst>
      <p:ext uri="{BB962C8B-B14F-4D97-AF65-F5344CB8AC3E}">
        <p14:creationId xmlns:p14="http://schemas.microsoft.com/office/powerpoint/2010/main" val="76490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7516" y="547200"/>
            <a:ext cx="7997684" cy="10440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Licensure Requirements</a:t>
            </a:r>
          </a:p>
          <a:p>
            <a:pPr algn="l"/>
            <a:r>
              <a:rPr lang="en-US" sz="4000" b="1" dirty="0" err="1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CoTE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577516" y="2226000"/>
            <a:ext cx="7997684" cy="36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Endorsements: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ESL &amp; Bilingual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Specific course sequences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100 clock hours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Transitional bilingual/ESL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Exam required for Bilingual endorsement *</a:t>
            </a:r>
          </a:p>
          <a:p>
            <a:pPr algn="l"/>
            <a:endParaRPr lang="en-US" sz="500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World Language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18 credit hours (AP okay)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Language content test OR State or Global Seal of Biliteracy affixed to ELIS account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Additional languages can be added with content test only</a:t>
            </a:r>
          </a:p>
        </p:txBody>
      </p:sp>
    </p:spTree>
    <p:extLst>
      <p:ext uri="{BB962C8B-B14F-4D97-AF65-F5344CB8AC3E}">
        <p14:creationId xmlns:p14="http://schemas.microsoft.com/office/powerpoint/2010/main" val="12516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9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Council on Teacher Education Website</a:t>
            </a:r>
          </a:p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CoTE</a:t>
            </a:r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, "the portal")</a:t>
            </a:r>
          </a:p>
          <a:p>
            <a:endParaRPr lang="en-US" sz="4000" b="1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ea typeface="+mn-lt"/>
                <a:cs typeface="+mn-lt"/>
                <a:hlinkClick r:id="rId4"/>
              </a:rPr>
              <a:t>https://cote.illinois.edu/cote-portal-access</a:t>
            </a:r>
            <a:endParaRPr lang="en-US" dirty="0"/>
          </a:p>
          <a:p>
            <a:pPr algn="l"/>
            <a:r>
              <a:rPr lang="en-US" b="1" dirty="0">
                <a:ea typeface="+mn-lt"/>
                <a:cs typeface="+mn-lt"/>
              </a:rPr>
              <a:t>The </a:t>
            </a:r>
            <a:r>
              <a:rPr lang="en-US" b="1" dirty="0" err="1">
                <a:ea typeface="+mn-lt"/>
                <a:cs typeface="+mn-lt"/>
              </a:rPr>
              <a:t>CoTE</a:t>
            </a:r>
            <a:r>
              <a:rPr lang="en-US" b="1" dirty="0">
                <a:ea typeface="+mn-lt"/>
                <a:cs typeface="+mn-lt"/>
              </a:rPr>
              <a:t> website deals with licensure, field-related requirements, and documentation.  Please bookmark it and refer to it frequently when you have questions.</a:t>
            </a:r>
            <a:endParaRPr lang="en-US" dirty="0"/>
          </a:p>
          <a:p>
            <a:pPr algn="l"/>
            <a:r>
              <a:rPr lang="en-US">
                <a:ea typeface="+mn-lt"/>
                <a:cs typeface="+mn-lt"/>
              </a:rPr>
              <a:t>•Licensure information</a:t>
            </a:r>
            <a:endParaRPr lang="en-US"/>
          </a:p>
          <a:p>
            <a:pPr algn="l"/>
            <a:r>
              <a:rPr lang="en-US" dirty="0">
                <a:ea typeface="+mn-lt"/>
                <a:cs typeface="+mn-lt"/>
              </a:rPr>
              <a:t>•Time sheet</a:t>
            </a:r>
            <a:endParaRPr lang="en-US" dirty="0"/>
          </a:p>
          <a:p>
            <a:pPr algn="l"/>
            <a:r>
              <a:rPr lang="en-US" dirty="0">
                <a:ea typeface="+mn-lt"/>
                <a:cs typeface="+mn-lt"/>
              </a:rPr>
              <a:t>•Evaluations</a:t>
            </a:r>
            <a:endParaRPr lang="en-US" dirty="0"/>
          </a:p>
          <a:p>
            <a:pPr algn="l"/>
            <a:r>
              <a:rPr lang="en-US" dirty="0">
                <a:ea typeface="+mn-lt"/>
                <a:cs typeface="+mn-lt"/>
              </a:rPr>
              <a:t>•Required trainings 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>
              <a:cs typeface="Calibri"/>
            </a:endParaRPr>
          </a:p>
          <a:p>
            <a:pPr>
              <a:lnSpc>
                <a:spcPct val="150000"/>
              </a:lnSpc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3400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9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Mandatory Licensure Information 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You will receive details via email from the Council on Teacher Education (</a:t>
            </a:r>
            <a:r>
              <a:rPr lang="en-US" dirty="0" err="1">
                <a:latin typeface="Avenir" charset="0"/>
                <a:ea typeface="Avenir" charset="0"/>
                <a:cs typeface="Avenir" charset="0"/>
              </a:rPr>
              <a:t>CoTE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6397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73"/>
            <a:ext cx="9130970" cy="6848227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00672" y="650057"/>
            <a:ext cx="5838750" cy="783000"/>
          </a:xfrm>
        </p:spPr>
        <p:txBody>
          <a:bodyPr vert="horz" lIns="68580" tIns="34290" rIns="68580" bIns="34290" rtlCol="0" anchor="t">
            <a:normAutofit fontScale="85000" lnSpcReduction="20000"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School and Community Experiences</a:t>
            </a:r>
          </a:p>
          <a:p>
            <a:r>
              <a:rPr lang="en-US" sz="3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(SCE)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1210549" y="2209878"/>
            <a:ext cx="5751000" cy="27648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venir"/>
                <a:ea typeface="Avenir" charset="0"/>
                <a:cs typeface="Avenir" charset="0"/>
              </a:rPr>
              <a:t>Dr. Cara Gutzmer, Director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venir" charset="0"/>
              <a:ea typeface="Avenir" charset="0"/>
              <a:cs typeface="Avenir" charset="0"/>
            </a:endParaRP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venir"/>
                <a:ea typeface="Avenir" charset="0"/>
                <a:cs typeface="Avenir" charset="0"/>
              </a:rPr>
              <a:t>Sue Talbott, Clinical Experiences Specialist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venir" charset="0"/>
              <a:ea typeface="Avenir" charset="0"/>
              <a:cs typeface="Avenir" charset="0"/>
            </a:endParaRP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venir"/>
                <a:ea typeface="Avenir" charset="0"/>
                <a:cs typeface="Avenir" charset="0"/>
              </a:rPr>
              <a:t>Danielle </a:t>
            </a:r>
            <a:r>
              <a:rPr lang="en-US" dirty="0" err="1">
                <a:solidFill>
                  <a:prstClr val="black"/>
                </a:solidFill>
                <a:latin typeface="Avenir"/>
                <a:ea typeface="Avenir" charset="0"/>
                <a:cs typeface="Avenir" charset="0"/>
              </a:rPr>
              <a:t>Galardy</a:t>
            </a:r>
            <a:r>
              <a:rPr lang="en-US" dirty="0">
                <a:solidFill>
                  <a:prstClr val="black"/>
                </a:solidFill>
                <a:latin typeface="Avenir"/>
                <a:ea typeface="Avenir" charset="0"/>
                <a:cs typeface="Avenir" charset="0"/>
              </a:rPr>
              <a:t>, Office Manager</a:t>
            </a:r>
          </a:p>
        </p:txBody>
      </p:sp>
    </p:spTree>
    <p:extLst>
      <p:ext uri="{BB962C8B-B14F-4D97-AF65-F5344CB8AC3E}">
        <p14:creationId xmlns:p14="http://schemas.microsoft.com/office/powerpoint/2010/main" val="650335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2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35650" y="1267650"/>
            <a:ext cx="5838750" cy="78300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SCE Website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685800" y="2195937"/>
            <a:ext cx="7598121" cy="3616387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ea typeface="+mn-lt"/>
                <a:cs typeface="+mn-lt"/>
                <a:hlinkClick r:id="rId4"/>
              </a:rPr>
              <a:t>https://sce.education.illinois.edu/</a:t>
            </a:r>
          </a:p>
          <a:p>
            <a:pPr algn="l"/>
            <a:r>
              <a:rPr lang="en-US" sz="1800" b="1" dirty="0">
                <a:ea typeface="+mn-lt"/>
                <a:cs typeface="+mn-lt"/>
              </a:rPr>
              <a:t>The SCE website is for field placement information and clinical assignments. Please bookmark it and refer to it frequently when you have questions.</a:t>
            </a:r>
            <a:endParaRPr lang="en-US" sz="1800" dirty="0">
              <a:cs typeface="Calibri"/>
            </a:endParaRPr>
          </a:p>
          <a:p>
            <a:pPr algn="l"/>
            <a:endParaRPr lang="en-US" sz="1800" dirty="0">
              <a:cs typeface="Calibri"/>
            </a:endParaRPr>
          </a:p>
          <a:p>
            <a:pPr algn="l"/>
            <a:r>
              <a:rPr lang="en-US" sz="1800" dirty="0">
                <a:ea typeface="+mn-lt"/>
                <a:cs typeface="+mn-lt"/>
              </a:rPr>
              <a:t>•Forms used in clinical experiences</a:t>
            </a:r>
            <a:endParaRPr lang="en-US" sz="1800" dirty="0"/>
          </a:p>
          <a:p>
            <a:pPr algn="l"/>
            <a:r>
              <a:rPr lang="en-US" sz="1800" dirty="0">
                <a:ea typeface="+mn-lt"/>
                <a:cs typeface="+mn-lt"/>
              </a:rPr>
              <a:t>•Handbooks, timelines, guidelines</a:t>
            </a:r>
            <a:endParaRPr lang="en-US" sz="1800" dirty="0"/>
          </a:p>
          <a:p>
            <a:pPr algn="l"/>
            <a:r>
              <a:rPr lang="en-US" sz="1800" dirty="0">
                <a:ea typeface="+mn-lt"/>
                <a:cs typeface="+mn-lt"/>
              </a:rPr>
              <a:t>•Remediation forms</a:t>
            </a:r>
            <a:endParaRPr lang="en-US" sz="1800" dirty="0"/>
          </a:p>
          <a:p>
            <a:pPr algn="l"/>
            <a:r>
              <a:rPr lang="en-US" sz="1800" dirty="0">
                <a:ea typeface="+mn-lt"/>
                <a:cs typeface="+mn-lt"/>
              </a:rPr>
              <a:t>•Information for cooperating teachers, supervisors, and students pertaining to clinical experiences</a:t>
            </a:r>
            <a:endParaRPr lang="en-US" sz="1800" dirty="0"/>
          </a:p>
          <a:p>
            <a:pPr algn="l"/>
            <a:r>
              <a:rPr lang="en-US" sz="1800" dirty="0">
                <a:ea typeface="+mn-lt"/>
                <a:cs typeface="+mn-lt"/>
              </a:rPr>
              <a:t>•Links to presentations</a:t>
            </a:r>
            <a:endParaRPr lang="en-US" sz="1800" dirty="0"/>
          </a:p>
          <a:p>
            <a:pPr algn="l"/>
            <a:r>
              <a:rPr lang="en-US" sz="1800" dirty="0">
                <a:ea typeface="+mn-lt"/>
                <a:cs typeface="+mn-lt"/>
              </a:rPr>
              <a:t>•Links to other resources</a:t>
            </a:r>
            <a:endParaRPr lang="en-US" sz="1800" dirty="0"/>
          </a:p>
          <a:p>
            <a:pPr>
              <a:lnSpc>
                <a:spcPct val="150000"/>
              </a:lnSpc>
            </a:pPr>
            <a:endParaRPr lang="en-US" sz="1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332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64624-0E99-DD8A-26D6-3B883A87E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3679-6E0D-2670-44F7-4E433ACF1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EBE139-B136-3306-5B59-E38C5F76B97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6E4468CD-7CBD-BE65-3944-0286FF127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Placements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622BE4-8F75-83A1-8CCD-B81104344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032034"/>
              </p:ext>
            </p:extLst>
          </p:nvPr>
        </p:nvGraphicFramePr>
        <p:xfrm>
          <a:off x="520148" y="1772270"/>
          <a:ext cx="8103704" cy="440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704">
                  <a:extLst>
                    <a:ext uri="{9D8B030D-6E8A-4147-A177-3AD203B41FA5}">
                      <a16:colId xmlns:a16="http://schemas.microsoft.com/office/drawing/2014/main" val="4569140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68559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707856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11684456"/>
                    </a:ext>
                  </a:extLst>
                </a:gridCol>
              </a:tblGrid>
              <a:tr h="11082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One – Fall</a:t>
                      </a:r>
                    </a:p>
                    <a:p>
                      <a:pPr algn="ctr"/>
                      <a:r>
                        <a:rPr lang="en-US" dirty="0"/>
                        <a:t>Early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One – Spring</a:t>
                      </a:r>
                    </a:p>
                    <a:p>
                      <a:pPr algn="ctr"/>
                      <a:r>
                        <a:rPr lang="en-US" dirty="0"/>
                        <a:t>Early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Two – Fall</a:t>
                      </a:r>
                    </a:p>
                    <a:p>
                      <a:pPr algn="ctr"/>
                      <a:r>
                        <a:rPr lang="en-US" dirty="0"/>
                        <a:t>Early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Two – Spring</a:t>
                      </a:r>
                    </a:p>
                    <a:p>
                      <a:pPr algn="ctr"/>
                      <a:r>
                        <a:rPr lang="en-US" sz="1600" dirty="0"/>
                        <a:t>STUDENT TEACHING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878119"/>
                  </a:ext>
                </a:extLst>
              </a:tr>
              <a:tr h="3148137">
                <a:tc>
                  <a:txBody>
                    <a:bodyPr/>
                    <a:lstStyle/>
                    <a:p>
                      <a:r>
                        <a:rPr lang="en-US" sz="1400" dirty="0"/>
                        <a:t>This placement is tied to your CI405 class.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Three hours per week, arranged by you and your cooperating teacher.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Teach lessons, receive written feedback.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Other course assignments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EDPR 250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One full day – Tuesday OR Thursday.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Teach two lessons, receive written feedback.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Other course assignments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EDPR 250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Three mornings plus one full day.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Supervisor observes a minimum of four lessons.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Seminar at 8am on Fridays.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EDPR 432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All day, every day!</a:t>
                      </a:r>
                    </a:p>
                    <a:p>
                      <a:r>
                        <a:rPr lang="en-US" sz="1400" dirty="0"/>
                        <a:t>Begins January 6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Supervisor observes a minimum of five lessons.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Seminar arranged by supervisor.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CI 407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Northern placements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50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72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C3E96-6314-C512-74AF-0BFFE184D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8FFB-BC21-E035-3B6B-4C4C476CA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7F591E-FFE2-A7D9-0DDB-15D85DE55F7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Subtitle 5">
            <a:extLst>
              <a:ext uri="{FF2B5EF4-FFF2-40B4-BE49-F238E27FC236}">
                <a16:creationId xmlns:a16="http://schemas.microsoft.com/office/drawing/2014/main" id="{F9D32E6A-D98B-DB96-1AE6-121E75A6BED5}"/>
              </a:ext>
            </a:extLst>
          </p:cNvPr>
          <p:cNvSpPr txBox="1">
            <a:spLocks/>
          </p:cNvSpPr>
          <p:nvPr/>
        </p:nvSpPr>
        <p:spPr>
          <a:xfrm>
            <a:off x="312821" y="2225999"/>
            <a:ext cx="8542421" cy="381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3" name="Subtitle 5"/>
          <p:cNvSpPr>
            <a:spLocks noGrp="1"/>
          </p:cNvSpPr>
          <p:nvPr>
            <p:ph type="subTitle" idx="1"/>
          </p:nvPr>
        </p:nvSpPr>
        <p:spPr>
          <a:xfrm>
            <a:off x="790575" y="547688"/>
            <a:ext cx="7785100" cy="1042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ABOUT STUDENT TEACHING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51A78-B20D-34A3-DEDC-59EAEDAFB43B}"/>
              </a:ext>
            </a:extLst>
          </p:cNvPr>
          <p:cNvSpPr txBox="1"/>
          <p:nvPr/>
        </p:nvSpPr>
        <p:spPr>
          <a:xfrm>
            <a:off x="24063" y="1732268"/>
            <a:ext cx="8569819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Option to teach locally or in northern suburbs/CPS</a:t>
            </a:r>
            <a:endParaRPr lang="en-US" b="1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Option to participate in Teach Abroad program: </a:t>
            </a:r>
            <a:r>
              <a:rPr lang="en-US" dirty="0">
                <a:cs typeface="Calibri" panose="020F0502020204030204"/>
                <a:hlinkClick r:id="rId4"/>
              </a:rPr>
              <a:t>https://</a:t>
            </a:r>
            <a:r>
              <a:rPr lang="en-US" dirty="0" err="1">
                <a:cs typeface="Calibri" panose="020F0502020204030204"/>
                <a:hlinkClick r:id="rId4"/>
              </a:rPr>
              <a:t>international.education.illinois.edu</a:t>
            </a:r>
            <a:r>
              <a:rPr lang="en-US" dirty="0">
                <a:cs typeface="Calibri" panose="020F0502020204030204"/>
                <a:hlinkClick r:id="rId4"/>
              </a:rPr>
              <a:t>/study-abroad/teach-abroad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 u="sng" dirty="0">
                <a:cs typeface="Calibri" panose="020F0502020204030204"/>
              </a:rPr>
              <a:t>You follow the calendar of your assigned district</a:t>
            </a:r>
            <a:r>
              <a:rPr lang="en-US" dirty="0">
                <a:cs typeface="Calibri" panose="020F0502020204030204"/>
              </a:rPr>
              <a:t>, which means: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Your spring break may be different from UIUC's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You will begin your placement before UIUC classes begin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You will have a few days off sprinkled in your experience (school holidays!)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Most candidates have only two course requirements during student teaching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Seminar for EDPR 432 (arranged by supervisor)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CI 407 (online)</a:t>
            </a:r>
            <a:endParaRPr lang="en-US" dirty="0"/>
          </a:p>
          <a:p>
            <a:pPr lvl="1"/>
            <a:endParaRPr lang="en-US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047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4860E-FD4B-58F9-847A-9FD4CDBB9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FD4B-CF7D-DB17-9204-EE038A3EF0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C64E42-01B9-22B1-8BF1-6438B7CC7C3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653E7690-6598-5F78-846E-3B767FAF7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Placement Application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3E288-1753-022E-A499-3CAD95778AC1}"/>
              </a:ext>
            </a:extLst>
          </p:cNvPr>
          <p:cNvSpPr txBox="1"/>
          <p:nvPr/>
        </p:nvSpPr>
        <p:spPr>
          <a:xfrm>
            <a:off x="333606" y="2042318"/>
            <a:ext cx="8698188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000" dirty="0">
                <a:latin typeface="Gill Sans MT"/>
              </a:rPr>
              <a:t>Due Friday,  March 29 at 5pm</a:t>
            </a:r>
            <a:endParaRPr lang="en-US" sz="2000" dirty="0">
              <a:latin typeface="Calibri"/>
              <a:cs typeface="Calibri"/>
            </a:endParaRPr>
          </a:p>
          <a:p>
            <a:pPr>
              <a:buChar char="•"/>
            </a:pPr>
            <a:endParaRPr lang="en-US" sz="2000" dirty="0">
              <a:latin typeface="Gill Sans MT"/>
            </a:endParaRPr>
          </a:p>
          <a:p>
            <a:pPr>
              <a:buChar char="•"/>
            </a:pPr>
            <a:r>
              <a:rPr lang="en-US" sz="2000" dirty="0">
                <a:latin typeface="Gill Sans MT"/>
              </a:rPr>
              <a:t>Look at grade level preferences carefully and think about what you want for student teaching.</a:t>
            </a:r>
            <a:endParaRPr lang="en-US" sz="2000" dirty="0">
              <a:latin typeface="Calibri" panose="020F0502020204030204"/>
              <a:cs typeface="Calibri" panose="020F0502020204030204"/>
            </a:endParaRPr>
          </a:p>
          <a:p>
            <a:pPr>
              <a:buChar char="•"/>
            </a:pPr>
            <a:endParaRPr lang="en-US" sz="2000" dirty="0">
              <a:latin typeface="Gill Sans MT"/>
            </a:endParaRPr>
          </a:p>
          <a:p>
            <a:pPr>
              <a:buChar char="•"/>
            </a:pPr>
            <a:r>
              <a:rPr lang="en-US" sz="2000" dirty="0">
                <a:latin typeface="Gill Sans MT"/>
              </a:rPr>
              <a:t>Use the comment box!</a:t>
            </a:r>
            <a:endParaRPr lang="en-US" sz="2000" dirty="0">
              <a:latin typeface="Calibri" panose="020F0502020204030204"/>
              <a:cs typeface="Calibri" panose="020F0502020204030204"/>
            </a:endParaRPr>
          </a:p>
          <a:p>
            <a:pPr>
              <a:buChar char="•"/>
            </a:pPr>
            <a:endParaRPr lang="en-US" sz="2000" dirty="0">
              <a:latin typeface="Gill Sans MT"/>
            </a:endParaRPr>
          </a:p>
          <a:p>
            <a:pPr>
              <a:buChar char="•"/>
            </a:pPr>
            <a:r>
              <a:rPr lang="en-US" sz="2000" dirty="0">
                <a:latin typeface="Gill Sans MT"/>
              </a:rPr>
              <a:t>Application FAQs are posted on SCE website for your reference</a:t>
            </a:r>
            <a:endParaRPr lang="en-US" sz="2000" dirty="0">
              <a:latin typeface="Calibri" panose="020F0502020204030204"/>
              <a:cs typeface="Calibri" panose="020F0502020204030204"/>
            </a:endParaRPr>
          </a:p>
          <a:p>
            <a:pPr>
              <a:buChar char="•"/>
            </a:pPr>
            <a:endParaRPr lang="en-US" sz="2000" dirty="0">
              <a:latin typeface="Gill Sans MT"/>
            </a:endParaRPr>
          </a:p>
          <a:p>
            <a:pPr>
              <a:buChar char="•"/>
            </a:pPr>
            <a:r>
              <a:rPr lang="en-US" sz="2000" dirty="0">
                <a:latin typeface="Gill Sans MT"/>
              </a:rPr>
              <a:t>Let’s take a look at the application!</a:t>
            </a:r>
            <a:endParaRPr lang="en-US" sz="2000" dirty="0">
              <a:latin typeface="Calibri" panose="020F0502020204030204"/>
              <a:cs typeface="Calibri" panose="020F0502020204030204"/>
            </a:endParaRPr>
          </a:p>
          <a:p>
            <a:pPr>
              <a:buChar char="•"/>
            </a:pPr>
            <a:endParaRPr lang="en-US" sz="2000" dirty="0">
              <a:latin typeface="Gill Sans MT"/>
              <a:cs typeface="Calibri" panose="020F0502020204030204"/>
            </a:endParaRPr>
          </a:p>
          <a:p>
            <a:pPr algn="ctr"/>
            <a:r>
              <a:rPr lang="en-US" sz="1400" dirty="0">
                <a:ea typeface="+mn-lt"/>
                <a:cs typeface="+mn-lt"/>
                <a:hlinkClick r:id="rId4"/>
              </a:rPr>
              <a:t>https://appserv7.admin.uillinois.edu/FormBuilderSurvey/Survey/6fcca4c2-7618-4bad-8da8-af1700999620/Survey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0377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13F34-7A8F-9C86-B5BA-09ED503AE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3875-8E9B-8C49-450C-02212C2A64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42E3AB-F01A-AEAF-EF4B-D75F0EE569D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ubtitle 5">
            <a:extLst>
              <a:ext uri="{FF2B5EF4-FFF2-40B4-BE49-F238E27FC236}">
                <a16:creationId xmlns:a16="http://schemas.microsoft.com/office/drawing/2014/main" id="{2F6BF92F-B54B-6A97-EEB5-0DB6070EF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75" y="547688"/>
            <a:ext cx="7785100" cy="10429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Local Map</a:t>
            </a:r>
          </a:p>
          <a:p>
            <a:r>
              <a:rPr lang="en-US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55 mile radius from campus</a:t>
            </a:r>
          </a:p>
        </p:txBody>
      </p:sp>
      <p:pic>
        <p:nvPicPr>
          <p:cNvPr id="7" name="Picture 6" descr="A map of a state&#10;&#10;Description automatically generated">
            <a:extLst>
              <a:ext uri="{FF2B5EF4-FFF2-40B4-BE49-F238E27FC236}">
                <a16:creationId xmlns:a16="http://schemas.microsoft.com/office/drawing/2014/main" id="{5633EA38-1A3F-64A9-97D8-6FA291C20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81" y="1853752"/>
            <a:ext cx="4870298" cy="42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046"/>
            <a:ext cx="9143999" cy="6885046"/>
          </a:xfrm>
        </p:spPr>
      </p:pic>
      <p:sp>
        <p:nvSpPr>
          <p:cNvPr id="9" name="Subtitle 5"/>
          <p:cNvSpPr txBox="1">
            <a:spLocks/>
          </p:cNvSpPr>
          <p:nvPr/>
        </p:nvSpPr>
        <p:spPr>
          <a:xfrm>
            <a:off x="737999" y="1182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  <a:latin typeface="Avenir" charset="0"/>
                <a:ea typeface="Avenir" charset="0"/>
                <a:cs typeface="Avenir" charset="0"/>
              </a:rPr>
              <a:t>Elementary Education</a:t>
            </a:r>
          </a:p>
          <a:p>
            <a:endParaRPr lang="en-US" sz="4000" b="1" dirty="0">
              <a:solidFill>
                <a:srgbClr val="002060"/>
              </a:solidFill>
              <a:latin typeface="Avenir" charset="0"/>
              <a:ea typeface="Avenir" charset="0"/>
              <a:cs typeface="Avenir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venir" charset="0"/>
                <a:ea typeface="Avenir" charset="0"/>
                <a:cs typeface="Avenir" charset="0"/>
              </a:rPr>
              <a:t>Professional Education Sequence (PES) </a:t>
            </a:r>
          </a:p>
          <a:p>
            <a:r>
              <a:rPr lang="en-US" sz="2800" dirty="0">
                <a:solidFill>
                  <a:srgbClr val="002060"/>
                </a:solidFill>
                <a:latin typeface="Avenir" charset="0"/>
                <a:ea typeface="Avenir" charset="0"/>
                <a:cs typeface="Avenir" charset="0"/>
              </a:rPr>
              <a:t>Induction Meeting</a:t>
            </a:r>
          </a:p>
          <a:p>
            <a:r>
              <a:rPr lang="en-US" sz="2800" dirty="0">
                <a:solidFill>
                  <a:srgbClr val="002060"/>
                </a:solidFill>
                <a:latin typeface="Avenir" charset="0"/>
                <a:ea typeface="Avenir" charset="0"/>
                <a:cs typeface="Avenir" charset="0"/>
              </a:rPr>
              <a:t>March 5, 2024</a:t>
            </a:r>
          </a:p>
        </p:txBody>
      </p:sp>
    </p:spTree>
    <p:extLst>
      <p:ext uri="{BB962C8B-B14F-4D97-AF65-F5344CB8AC3E}">
        <p14:creationId xmlns:p14="http://schemas.microsoft.com/office/powerpoint/2010/main" val="234058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A22D5-47D2-13F1-6DD1-DD00C22D7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C9894-0BAF-148B-1A59-08C50FA53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9E585B-B55B-D1D9-1AA4-E5CC54232F1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ubtitle 5">
            <a:extLst>
              <a:ext uri="{FF2B5EF4-FFF2-40B4-BE49-F238E27FC236}">
                <a16:creationId xmlns:a16="http://schemas.microsoft.com/office/drawing/2014/main" id="{69F8E442-17D8-CE91-6DE9-C051C4C49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75" y="547688"/>
            <a:ext cx="7785100" cy="1042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Northern Placement Map</a:t>
            </a:r>
            <a:endParaRPr lang="en-US" b="1" dirty="0">
              <a:solidFill>
                <a:schemeClr val="bg1"/>
              </a:solidFill>
              <a:latin typeface="Avenir Next"/>
              <a:ea typeface="Avenir Next" charset="0"/>
              <a:cs typeface="Avenir Next" charset="0"/>
            </a:endParaRPr>
          </a:p>
        </p:txBody>
      </p:sp>
      <p:pic>
        <p:nvPicPr>
          <p:cNvPr id="5" name="Picture 7" descr="Map&#10;&#10;Description automatically generated">
            <a:extLst>
              <a:ext uri="{FF2B5EF4-FFF2-40B4-BE49-F238E27FC236}">
                <a16:creationId xmlns:a16="http://schemas.microsoft.com/office/drawing/2014/main" id="{CFBED41B-1562-F383-C2AF-4F120B1A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739" y="1871298"/>
            <a:ext cx="3772771" cy="420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32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43548-07BE-7967-B549-18813D2DD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AEA6-7B8E-D6EE-9A32-2FBB00756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4EE7C1-E60C-88C3-F30F-21CD254089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04E083E8-4D4C-BED9-25C0-125FACF68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75" y="547688"/>
            <a:ext cx="7785100" cy="1042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If you have concerns...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A467A-9665-8A00-AFFC-69B5E3F53D1D}"/>
              </a:ext>
            </a:extLst>
          </p:cNvPr>
          <p:cNvSpPr txBox="1"/>
          <p:nvPr/>
        </p:nvSpPr>
        <p:spPr>
          <a:xfrm>
            <a:off x="222906" y="1930202"/>
            <a:ext cx="869818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>
                <a:latin typeface="Gill Sans MT"/>
                <a:cs typeface="Calibri" panose="020F0502020204030204"/>
              </a:rPr>
              <a:t>COMMUNICATE! We are all here to support you in your journey!</a:t>
            </a:r>
            <a:endParaRPr lang="en-US" dirty="0">
              <a:latin typeface="Gill Sans MT"/>
              <a:cs typeface="Calibri" panose="020F0502020204030204"/>
            </a:endParaRPr>
          </a:p>
          <a:p>
            <a:pPr>
              <a:buChar char="•"/>
            </a:pPr>
            <a:endParaRPr lang="en-US" dirty="0">
              <a:latin typeface="Gill Sans MT"/>
              <a:cs typeface="Calibri" panose="020F0502020204030204"/>
            </a:endParaRPr>
          </a:p>
          <a:p>
            <a:r>
              <a:rPr lang="en-US" dirty="0">
                <a:latin typeface="Gill Sans MT"/>
                <a:cs typeface="Calibri" panose="020F0502020204030204"/>
              </a:rPr>
              <a:t>•Start with instructors/cooperating teachers/supervisors</a:t>
            </a:r>
          </a:p>
          <a:p>
            <a:endParaRPr lang="en-US" dirty="0">
              <a:latin typeface="Gill Sans MT"/>
              <a:cs typeface="Calibri" panose="020F0502020204030204"/>
            </a:endParaRPr>
          </a:p>
          <a:p>
            <a:r>
              <a:rPr lang="en-US" dirty="0">
                <a:latin typeface="Gill Sans MT"/>
                <a:cs typeface="Calibri" panose="020F0502020204030204"/>
              </a:rPr>
              <a:t>•If you need further support, talk to School and Community Experiences (Sue!) or the program coordinator (Scott!). </a:t>
            </a:r>
          </a:p>
          <a:p>
            <a:endParaRPr lang="en-US" dirty="0">
              <a:latin typeface="Gill Sans MT"/>
              <a:cs typeface="Calibri" panose="020F0502020204030204"/>
            </a:endParaRPr>
          </a:p>
          <a:p>
            <a:r>
              <a:rPr lang="en-US" dirty="0">
                <a:latin typeface="Gill Sans MT"/>
                <a:cs typeface="Calibri" panose="020F0502020204030204"/>
              </a:rPr>
              <a:t>•The assistant dean is also here to help.</a:t>
            </a:r>
          </a:p>
          <a:p>
            <a:endParaRPr lang="en-US" dirty="0">
              <a:latin typeface="Gill Sans MT"/>
              <a:cs typeface="Calibri" panose="020F0502020204030204"/>
            </a:endParaRPr>
          </a:p>
          <a:p>
            <a:r>
              <a:rPr lang="en-US" dirty="0">
                <a:latin typeface="Gill Sans MT"/>
                <a:cs typeface="Calibri" panose="020F0502020204030204"/>
              </a:rPr>
              <a:t>•NOTE: Dr. Mouza, the Dean of the College of Education, oversees the general functioning of the college and is not directly involved in individual student issues. Please refrain from contacting her with concerns. </a:t>
            </a:r>
          </a:p>
        </p:txBody>
      </p:sp>
    </p:spTree>
    <p:extLst>
      <p:ext uri="{BB962C8B-B14F-4D97-AF65-F5344CB8AC3E}">
        <p14:creationId xmlns:p14="http://schemas.microsoft.com/office/powerpoint/2010/main" val="2739158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43548-07BE-7967-B549-18813D2DD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AEA6-7B8E-D6EE-9A32-2FBB00756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4EE7C1-E60C-88C3-F30F-21CD254089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04E083E8-4D4C-BED9-25C0-125FACF68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75" y="547688"/>
            <a:ext cx="7785100" cy="1042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Helpful Hints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A467A-9665-8A00-AFFC-69B5E3F53D1D}"/>
              </a:ext>
            </a:extLst>
          </p:cNvPr>
          <p:cNvSpPr txBox="1"/>
          <p:nvPr/>
        </p:nvSpPr>
        <p:spPr>
          <a:xfrm>
            <a:off x="222906" y="1930202"/>
            <a:ext cx="8698188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1600" dirty="0">
                <a:latin typeface="Gill Sans MT"/>
                <a:cs typeface="Calibri" panose="020F0502020204030204"/>
              </a:rPr>
              <a:t>Plan to make an excellent first impression in your placements. Professional behaviors, such as maturity, good hygiene, clothing appropriate to the setting, and positive communication are critical.</a:t>
            </a:r>
          </a:p>
          <a:p>
            <a:pPr>
              <a:buChar char="•"/>
            </a:pPr>
            <a:endParaRPr lang="en-US" sz="1600" dirty="0">
              <a:latin typeface="Gill Sans MT"/>
              <a:cs typeface="Calibri" panose="020F0502020204030204"/>
            </a:endParaRPr>
          </a:p>
          <a:p>
            <a:pPr>
              <a:buChar char="•"/>
            </a:pPr>
            <a:r>
              <a:rPr lang="en-US" sz="1600" dirty="0">
                <a:latin typeface="Gill Sans MT"/>
                <a:cs typeface="Calibri" panose="020F0502020204030204"/>
              </a:rPr>
              <a:t>LOCK DOWN YOUR SOCIAL MEDIA!</a:t>
            </a:r>
          </a:p>
          <a:p>
            <a:pPr>
              <a:buChar char="•"/>
            </a:pPr>
            <a:endParaRPr lang="en-US" sz="1600" dirty="0">
              <a:latin typeface="Gill Sans MT"/>
              <a:cs typeface="Calibri" panose="020F0502020204030204"/>
            </a:endParaRPr>
          </a:p>
          <a:p>
            <a:pPr>
              <a:buChar char="•"/>
            </a:pPr>
            <a:r>
              <a:rPr lang="en-US" sz="1600" dirty="0">
                <a:latin typeface="Gill Sans MT"/>
                <a:cs typeface="Calibri" panose="020F0502020204030204"/>
              </a:rPr>
              <a:t>If you work during the semester, you need to plan your hours around your courses and your placement requirements. Holding a job during your last semester is very difficult. Plan ahead, if possible.</a:t>
            </a:r>
          </a:p>
          <a:p>
            <a:pPr>
              <a:buChar char="•"/>
            </a:pPr>
            <a:endParaRPr lang="en-US" sz="1600" dirty="0">
              <a:latin typeface="Gill Sans MT"/>
              <a:cs typeface="Calibri" panose="020F0502020204030204"/>
            </a:endParaRPr>
          </a:p>
          <a:p>
            <a:pPr>
              <a:buChar char="•"/>
            </a:pPr>
            <a:r>
              <a:rPr lang="en-US" sz="1600" dirty="0">
                <a:latin typeface="Gill Sans MT"/>
                <a:cs typeface="Calibri" panose="020F0502020204030204"/>
              </a:rPr>
              <a:t>If you do not have your own transportation, plan to live close to a bus line so you can get to your school. We know the MTD isn't always convenient, but it's FREE!</a:t>
            </a:r>
          </a:p>
          <a:p>
            <a:pPr>
              <a:buChar char="•"/>
            </a:pPr>
            <a:endParaRPr lang="en-US" sz="1600" dirty="0">
              <a:latin typeface="Gill Sans MT"/>
              <a:cs typeface="Calibri" panose="020F0502020204030204"/>
            </a:endParaRPr>
          </a:p>
          <a:p>
            <a:pPr>
              <a:buChar char="•"/>
            </a:pPr>
            <a:r>
              <a:rPr lang="en-US" sz="1600" dirty="0">
                <a:latin typeface="Gill Sans MT"/>
                <a:cs typeface="Calibri" panose="020F0502020204030204"/>
              </a:rPr>
              <a:t>Carpooling is often necessary. It's fun! </a:t>
            </a:r>
          </a:p>
          <a:p>
            <a:pPr>
              <a:buChar char="•"/>
            </a:pPr>
            <a:endParaRPr lang="en-US" sz="1600" dirty="0">
              <a:latin typeface="Gill Sans MT"/>
              <a:cs typeface="Calibri" panose="020F0502020204030204"/>
            </a:endParaRPr>
          </a:p>
          <a:p>
            <a:pPr>
              <a:buChar char="•"/>
            </a:pPr>
            <a:r>
              <a:rPr lang="en-US" sz="1600" dirty="0">
                <a:latin typeface="Gill Sans MT"/>
                <a:cs typeface="Calibri" panose="020F0502020204030204"/>
              </a:rPr>
              <a:t>If you want to student teach in the northern suburbs, plan your fall campus housing early.</a:t>
            </a:r>
          </a:p>
          <a:p>
            <a:pPr>
              <a:buChar char="•"/>
            </a:pPr>
            <a:endParaRPr lang="en-US" sz="1600" dirty="0">
              <a:latin typeface="Gill Sans MT"/>
              <a:cs typeface="Calibri" panose="020F0502020204030204"/>
            </a:endParaRPr>
          </a:p>
          <a:p>
            <a:pPr>
              <a:buChar char="•"/>
            </a:pPr>
            <a:r>
              <a:rPr lang="en-US" sz="1600" dirty="0">
                <a:latin typeface="Gill Sans MT"/>
                <a:cs typeface="Calibri" panose="020F0502020204030204"/>
              </a:rPr>
              <a:t>You will be a very visible and valued representative of the College of Education. Make us proud! </a:t>
            </a:r>
          </a:p>
          <a:p>
            <a:pPr>
              <a:buChar char="•"/>
            </a:pPr>
            <a:endParaRPr lang="en-US" dirty="0">
              <a:latin typeface="Gill Sans M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2685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80CDC-43AB-8DFB-5E92-C21A84A81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0873-6134-4225-076A-53213FB48C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F79298-F66C-F0AB-CFA4-F304F93FA18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C8756873-6CD4-46A4-434E-D5E57DE59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75" y="547688"/>
            <a:ext cx="7785100" cy="1042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03FF4-BE2E-254F-DF5C-BF64F0CBC97A}"/>
              </a:ext>
            </a:extLst>
          </p:cNvPr>
          <p:cNvSpPr txBox="1"/>
          <p:nvPr/>
        </p:nvSpPr>
        <p:spPr>
          <a:xfrm>
            <a:off x="334031" y="2047003"/>
            <a:ext cx="869818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•Complete the Placement Application by Friday, March 29 at 5pm</a:t>
            </a:r>
            <a:endParaRPr lang="en-US" dirty="0">
              <a:latin typeface="Gill Sans MT"/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•Poke around the School and Community Experiences website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•Check your email often 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•Contact me directly with questions or concerns about placement: </a:t>
            </a:r>
            <a:r>
              <a:rPr lang="en-US" dirty="0">
                <a:ea typeface="+mn-lt"/>
                <a:cs typeface="+mn-lt"/>
                <a:hlinkClick r:id="rId4"/>
              </a:rPr>
              <a:t>stalbott@Illinois.edu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algn="ctr"/>
            <a:endParaRPr lang="en-US" dirty="0">
              <a:latin typeface="Gill Sans MT"/>
              <a:cs typeface="Calibri" panose="020F0502020204030204"/>
            </a:endParaRPr>
          </a:p>
        </p:txBody>
      </p:sp>
      <p:pic>
        <p:nvPicPr>
          <p:cNvPr id="5" name="Picture 4" descr="A neon sign with white text&#10;&#10;Description automatically generated">
            <a:extLst>
              <a:ext uri="{FF2B5EF4-FFF2-40B4-BE49-F238E27FC236}">
                <a16:creationId xmlns:a16="http://schemas.microsoft.com/office/drawing/2014/main" id="{370D0F8B-07C1-D652-0320-67DD0A770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27" y="4378687"/>
            <a:ext cx="2546145" cy="14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02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Undergraduate Student Candidate Contract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1926321"/>
            <a:ext cx="7668000" cy="39273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Avenir"/>
              <a:ea typeface="Avenir" charset="0"/>
              <a:cs typeface="Avenir" charset="0"/>
            </a:endParaRP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venir"/>
                <a:ea typeface="Avenir" charset="0"/>
                <a:cs typeface="Avenir" charset="0"/>
              </a:rPr>
              <a:t>Academic Advising/Standing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venir"/>
                <a:ea typeface="Avenir" charset="0"/>
                <a:cs typeface="Avenir" charset="0"/>
              </a:rPr>
              <a:t>Licensure Requirements and Policies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venir Book" panose="02000503020000020003" pitchFamily="2" charset="0"/>
                <a:ea typeface="Avenir" charset="0"/>
                <a:cs typeface="Avenir" charset="0"/>
              </a:rPr>
              <a:t>Clinical Experiences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venir Book" panose="02000503020000020003" pitchFamily="2" charset="0"/>
                <a:ea typeface="Avenir" charset="0"/>
                <a:cs typeface="Avenir" charset="0"/>
                <a:hlinkClick r:id="rId4"/>
              </a:rPr>
              <a:t>https://appserv7.admin.uillinois.edu/FormBuilderSurvey/Survey/uiuc_college_of_education/saao/student-contract/</a:t>
            </a:r>
            <a:r>
              <a:rPr lang="en-US" sz="3600" dirty="0">
                <a:latin typeface="Avenir Book" panose="02000503020000020003" pitchFamily="2" charset="0"/>
                <a:ea typeface="Avenir" charset="0"/>
                <a:cs typeface="Avenir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483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Next Steps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Review DARS Audit &amp; Advising Checklist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Acknowledge licensure contract-Attend Express Advising or Schedule an Advising Appt.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Complete Mandatory Licensure Items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Must complete in order to access fall courses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Register according to time ticket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Be on the lookout for a next steps email</a:t>
            </a:r>
          </a:p>
        </p:txBody>
      </p:sp>
    </p:spTree>
    <p:extLst>
      <p:ext uri="{BB962C8B-B14F-4D97-AF65-F5344CB8AC3E}">
        <p14:creationId xmlns:p14="http://schemas.microsoft.com/office/powerpoint/2010/main" val="23727309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85046"/>
          </a:xfrm>
        </p:spPr>
      </p:pic>
      <p:sp>
        <p:nvSpPr>
          <p:cNvPr id="9" name="Subtitle 5"/>
          <p:cNvSpPr txBox="1">
            <a:spLocks/>
          </p:cNvSpPr>
          <p:nvPr/>
        </p:nvSpPr>
        <p:spPr>
          <a:xfrm>
            <a:off x="737999" y="1182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200" dirty="0">
              <a:latin typeface="Avenir" charset="0"/>
              <a:ea typeface="Avenir" charset="0"/>
              <a:cs typeface="Avenir" charset="0"/>
            </a:endParaRPr>
          </a:p>
          <a:p>
            <a:endParaRPr lang="en-US" sz="4200" dirty="0">
              <a:latin typeface="Avenir" charset="0"/>
              <a:ea typeface="Avenir" charset="0"/>
              <a:cs typeface="Avenir" charset="0"/>
            </a:endParaRPr>
          </a:p>
          <a:p>
            <a:r>
              <a:rPr lang="en-US" sz="4200" dirty="0">
                <a:latin typeface="Avenir" charset="0"/>
                <a:ea typeface="Avenir" charset="0"/>
                <a:cs typeface="Avenir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62993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1237"/>
          </a:xfrm>
        </p:spPr>
      </p:pic>
    </p:spTree>
    <p:extLst>
      <p:ext uri="{BB962C8B-B14F-4D97-AF65-F5344CB8AC3E}">
        <p14:creationId xmlns:p14="http://schemas.microsoft.com/office/powerpoint/2010/main" val="155002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Welcome &amp; Introductions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312821" y="2225999"/>
            <a:ext cx="8542421" cy="381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/>
                <a:ea typeface="Avenir" charset="0"/>
                <a:cs typeface="Avenir" charset="0"/>
              </a:rPr>
              <a:t>Elementary Education Program Representative (Lynn Burdick)</a:t>
            </a:r>
          </a:p>
          <a:p>
            <a:pPr algn="l"/>
            <a:endParaRPr lang="en-US" sz="500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School &amp; Community Experiences (SCE)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500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Office of Undergraduate Programs, Student Academic Affairs Office (SAAO)</a:t>
            </a:r>
          </a:p>
        </p:txBody>
      </p:sp>
    </p:spTree>
    <p:extLst>
      <p:ext uri="{BB962C8B-B14F-4D97-AF65-F5344CB8AC3E}">
        <p14:creationId xmlns:p14="http://schemas.microsoft.com/office/powerpoint/2010/main" val="193532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78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Welcome &amp; Introductions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312821" y="2225999"/>
            <a:ext cx="8542421" cy="381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" charset="0"/>
                <a:ea typeface="Avenir" charset="0"/>
                <a:cs typeface="Avenir" charset="0"/>
              </a:rPr>
              <a:t>Lynn Burdick</a:t>
            </a:r>
          </a:p>
          <a:p>
            <a:r>
              <a:rPr lang="en-US" dirty="0">
                <a:latin typeface="Avenir" charset="0"/>
                <a:ea typeface="Avenir" charset="0"/>
                <a:cs typeface="Avenir" charset="0"/>
              </a:rPr>
              <a:t>Program Overview</a:t>
            </a:r>
          </a:p>
          <a:p>
            <a:r>
              <a:rPr lang="en-US" dirty="0">
                <a:latin typeface="Avenir" charset="0"/>
                <a:ea typeface="Avenir" charset="0"/>
                <a:cs typeface="Avenir" charset="0"/>
              </a:rPr>
              <a:t>Elementary Education</a:t>
            </a:r>
          </a:p>
        </p:txBody>
      </p:sp>
    </p:spTree>
    <p:extLst>
      <p:ext uri="{BB962C8B-B14F-4D97-AF65-F5344CB8AC3E}">
        <p14:creationId xmlns:p14="http://schemas.microsoft.com/office/powerpoint/2010/main" val="83961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58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1579" y="547200"/>
            <a:ext cx="7973621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Support Units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437BD-5D42-EA40-88E5-CEA217DC1AEC}"/>
              </a:ext>
            </a:extLst>
          </p:cNvPr>
          <p:cNvSpPr txBox="1"/>
          <p:nvPr/>
        </p:nvSpPr>
        <p:spPr>
          <a:xfrm>
            <a:off x="404872" y="2138400"/>
            <a:ext cx="2028201" cy="31393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      SAAO</a:t>
            </a:r>
            <a:r>
              <a:rPr lang="en-US" dirty="0"/>
              <a:t> Undergraduate student advising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Degree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 Program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Clinical Embedded Counselor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20257-8995-1F45-A174-7DC1AB785DB2}"/>
              </a:ext>
            </a:extLst>
          </p:cNvPr>
          <p:cNvSpPr txBox="1"/>
          <p:nvPr/>
        </p:nvSpPr>
        <p:spPr>
          <a:xfrm>
            <a:off x="3456043" y="2266005"/>
            <a:ext cx="2264692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SCE</a:t>
            </a:r>
            <a:r>
              <a:rPr lang="en-US" sz="1400" dirty="0"/>
              <a:t>- Placement </a:t>
            </a:r>
            <a:endParaRPr lang="en-U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Early Field Experiences</a:t>
            </a:r>
            <a:endParaRPr lang="en-U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Student Teaching</a:t>
            </a:r>
            <a:endParaRPr lang="en-U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Placement Applications</a:t>
            </a:r>
            <a:endParaRPr lang="en-US" sz="1400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EFAF5-A83C-EC4E-9603-AA6E980696E1}"/>
              </a:ext>
            </a:extLst>
          </p:cNvPr>
          <p:cNvSpPr txBox="1"/>
          <p:nvPr/>
        </p:nvSpPr>
        <p:spPr>
          <a:xfrm>
            <a:off x="3410428" y="3220112"/>
            <a:ext cx="185908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COTE- Licensure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Licensure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Applying for Teaching License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Endorsements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023CEC-1B9B-5D4E-BDB4-9831997D9352}"/>
              </a:ext>
            </a:extLst>
          </p:cNvPr>
          <p:cNvSpPr/>
          <p:nvPr/>
        </p:nvSpPr>
        <p:spPr>
          <a:xfrm>
            <a:off x="158896" y="1891861"/>
            <a:ext cx="2570662" cy="3615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173D38-5D76-114D-BFB6-A1BADD36ADC7}"/>
              </a:ext>
            </a:extLst>
          </p:cNvPr>
          <p:cNvSpPr/>
          <p:nvPr/>
        </p:nvSpPr>
        <p:spPr>
          <a:xfrm>
            <a:off x="3254229" y="1891861"/>
            <a:ext cx="2201382" cy="31418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1CB900-E127-4442-8054-F7A33CC1165F}"/>
              </a:ext>
            </a:extLst>
          </p:cNvPr>
          <p:cNvSpPr/>
          <p:nvPr/>
        </p:nvSpPr>
        <p:spPr>
          <a:xfrm>
            <a:off x="6315642" y="1891862"/>
            <a:ext cx="2423486" cy="41105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F01B6DA3-F49D-9743-A9E4-0EA492B8E107}"/>
              </a:ext>
            </a:extLst>
          </p:cNvPr>
          <p:cNvSpPr/>
          <p:nvPr/>
        </p:nvSpPr>
        <p:spPr>
          <a:xfrm>
            <a:off x="5532969" y="2997933"/>
            <a:ext cx="782673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>
            <a:extLst>
              <a:ext uri="{FF2B5EF4-FFF2-40B4-BE49-F238E27FC236}">
                <a16:creationId xmlns:a16="http://schemas.microsoft.com/office/drawing/2014/main" id="{60B6354F-635B-0744-AD29-E0D0B54FB2DD}"/>
              </a:ext>
            </a:extLst>
          </p:cNvPr>
          <p:cNvSpPr/>
          <p:nvPr/>
        </p:nvSpPr>
        <p:spPr>
          <a:xfrm>
            <a:off x="2568427" y="2873421"/>
            <a:ext cx="700839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463553-779F-6745-80E0-8833CD9CB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155" y="5507327"/>
            <a:ext cx="1019848" cy="63311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3D4356-698D-A541-B425-EFC1347F330F}"/>
              </a:ext>
            </a:extLst>
          </p:cNvPr>
          <p:cNvCxnSpPr/>
          <p:nvPr/>
        </p:nvCxnSpPr>
        <p:spPr>
          <a:xfrm flipH="1" flipV="1">
            <a:off x="2433073" y="4363099"/>
            <a:ext cx="1602899" cy="928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B33E6F-A24E-AA43-8188-E7E8E9DA392C}"/>
              </a:ext>
            </a:extLst>
          </p:cNvPr>
          <p:cNvCxnSpPr/>
          <p:nvPr/>
        </p:nvCxnSpPr>
        <p:spPr>
          <a:xfrm flipV="1">
            <a:off x="4371334" y="4789772"/>
            <a:ext cx="0" cy="62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C59C1F-C81B-CE43-A4CD-39F906FEB7CF}"/>
              </a:ext>
            </a:extLst>
          </p:cNvPr>
          <p:cNvCxnSpPr/>
          <p:nvPr/>
        </p:nvCxnSpPr>
        <p:spPr>
          <a:xfrm flipV="1">
            <a:off x="4896003" y="4162097"/>
            <a:ext cx="1419639" cy="1129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F3F3762-02E6-9DCF-4D19-D4A7CE76AE64}"/>
              </a:ext>
            </a:extLst>
          </p:cNvPr>
          <p:cNvSpPr txBox="1"/>
          <p:nvPr/>
        </p:nvSpPr>
        <p:spPr>
          <a:xfrm>
            <a:off x="6731433" y="2328403"/>
            <a:ext cx="20076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Department of Curriculum and Instruction (CI)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Program Coordinator</a:t>
            </a:r>
          </a:p>
          <a:p>
            <a:endParaRPr lang="en-US" dirty="0"/>
          </a:p>
          <a:p>
            <a:r>
              <a:rPr lang="en-US" dirty="0"/>
              <a:t>Instructors</a:t>
            </a:r>
          </a:p>
          <a:p>
            <a:endParaRPr lang="en-US" dirty="0"/>
          </a:p>
          <a:p>
            <a:r>
              <a:rPr lang="en-US" dirty="0"/>
              <a:t>Teaching Assistants</a:t>
            </a:r>
          </a:p>
          <a:p>
            <a:endParaRPr lang="en-US" dirty="0"/>
          </a:p>
          <a:p>
            <a:r>
              <a:rPr lang="en-US" dirty="0"/>
              <a:t>Faculty </a:t>
            </a:r>
          </a:p>
        </p:txBody>
      </p:sp>
    </p:spTree>
    <p:extLst>
      <p:ext uri="{BB962C8B-B14F-4D97-AF65-F5344CB8AC3E}">
        <p14:creationId xmlns:p14="http://schemas.microsoft.com/office/powerpoint/2010/main" val="357799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53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Undergraduate Program Support</a:t>
            </a:r>
            <a:endParaRPr lang="en-US" sz="4000" b="1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312821" y="2009553"/>
            <a:ext cx="8542421" cy="4030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Scott Filkins, K-12 program coordinator</a:t>
            </a:r>
            <a:endParaRPr lang="en-US" sz="500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500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School &amp; Community Experiences (SCE)</a:t>
            </a:r>
          </a:p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lvl="1" algn="l"/>
            <a:endParaRPr lang="en-US" sz="500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Student Academic Affairs Office (SAAO)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Office of Undergraduate Program</a:t>
            </a:r>
          </a:p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Embedded Clinical Counselor, Emese Poszet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lvl="1" algn="l"/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lvl="1" algn="l"/>
            <a:endParaRPr lang="en-US" sz="500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649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1579" y="547200"/>
            <a:ext cx="7973621" cy="104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Degree Requirements</a:t>
            </a:r>
          </a:p>
          <a:p>
            <a:pPr algn="l"/>
            <a:endParaRPr lang="en-US" sz="4000" b="1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venir" charset="0"/>
                <a:ea typeface="Avenir" charset="0"/>
                <a:cs typeface="Avenir" charset="0"/>
              </a:rPr>
              <a:t>DARS Audit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" charset="0"/>
                <a:ea typeface="Avenir" charset="0"/>
                <a:cs typeface="Avenir" charset="0"/>
                <a:hlinkClick r:id="rId4"/>
              </a:rPr>
              <a:t>https://registrar.illinois.edu/academic-records/dars-audit/</a:t>
            </a:r>
            <a:endParaRPr lang="en-US" sz="2400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venir" charset="0"/>
                <a:ea typeface="Avenir" charset="0"/>
                <a:cs typeface="Avenir" charset="0"/>
              </a:rPr>
              <a:t>Forms &amp; Petitions Page- Advising Checklists and other important forms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" charset="0"/>
                <a:ea typeface="Avenir" charset="0"/>
                <a:cs typeface="Avenir" charset="0"/>
                <a:hlinkClick r:id="rId5"/>
              </a:rPr>
              <a:t>https://education.illinois.edu/current-students/undergraduate/forms-petitions-resources</a:t>
            </a:r>
            <a:endParaRPr lang="en-US" sz="2400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2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7516" y="547200"/>
            <a:ext cx="7997684" cy="104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Degree Requirements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Advising Checklist notes: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Must complete Gateways I and II before entering 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MATH 103 is a program requirement.</a:t>
            </a:r>
          </a:p>
          <a:p>
            <a:pPr algn="l"/>
            <a:r>
              <a:rPr lang="en-US" dirty="0">
                <a:latin typeface="Avenir" charset="0"/>
                <a:ea typeface="Avenir" charset="0"/>
                <a:cs typeface="Avenir" charset="0"/>
              </a:rPr>
              <a:t>Before your advising appointment (and on a regular basis):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Run a DARS audit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Complete advising checklist</a:t>
            </a:r>
          </a:p>
        </p:txBody>
      </p:sp>
    </p:spTree>
    <p:extLst>
      <p:ext uri="{BB962C8B-B14F-4D97-AF65-F5344CB8AC3E}">
        <p14:creationId xmlns:p14="http://schemas.microsoft.com/office/powerpoint/2010/main" val="7727107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Course Registration Process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Must complete </a:t>
            </a:r>
            <a:r>
              <a:rPr lang="en-US" dirty="0" err="1"/>
              <a:t>CoTE</a:t>
            </a:r>
            <a:r>
              <a:rPr lang="en-US" dirty="0"/>
              <a:t> orientation, required trainings (safety training, mandated reporter training), and create ELIS account send IEIN to </a:t>
            </a:r>
            <a:r>
              <a:rPr lang="en-US" dirty="0" err="1"/>
              <a:t>CoTE</a:t>
            </a:r>
            <a:r>
              <a:rPr lang="en-US" dirty="0"/>
              <a:t> to register for professional education courses.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Priority registration </a:t>
            </a:r>
            <a:r>
              <a:rPr lang="en-US" i="1" dirty="0">
                <a:latin typeface="Avenir" charset="0"/>
                <a:ea typeface="Avenir" charset="0"/>
                <a:cs typeface="Avenir" charset="0"/>
              </a:rPr>
              <a:t>begins</a:t>
            </a:r>
            <a:r>
              <a:rPr lang="en-US" dirty="0">
                <a:latin typeface="Avenir" charset="0"/>
                <a:ea typeface="Avenir" charset="0"/>
                <a:cs typeface="Avenir" charset="0"/>
              </a:rPr>
              <a:t> April 1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Don’t drop a course without talking to advisor</a:t>
            </a:r>
          </a:p>
        </p:txBody>
      </p:sp>
    </p:spTree>
    <p:extLst>
      <p:ext uri="{BB962C8B-B14F-4D97-AF65-F5344CB8AC3E}">
        <p14:creationId xmlns:p14="http://schemas.microsoft.com/office/powerpoint/2010/main" val="3553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</TotalTime>
  <Words>1460</Words>
  <Application>Microsoft Office PowerPoint</Application>
  <PresentationFormat>On-screen Show (4:3)</PresentationFormat>
  <Paragraphs>315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Arial,Sans-Serif</vt:lpstr>
      <vt:lpstr>Avenir</vt:lpstr>
      <vt:lpstr>Avenir Book</vt:lpstr>
      <vt:lpstr>Avenir Next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Al-Mutairi, Amira</cp:lastModifiedBy>
  <cp:revision>285</cp:revision>
  <dcterms:created xsi:type="dcterms:W3CDTF">2017-10-17T21:15:21Z</dcterms:created>
  <dcterms:modified xsi:type="dcterms:W3CDTF">2024-03-05T22:33:20Z</dcterms:modified>
</cp:coreProperties>
</file>