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9" r:id="rId3"/>
    <p:sldId id="257" r:id="rId4"/>
    <p:sldId id="276" r:id="rId5"/>
    <p:sldId id="290" r:id="rId6"/>
    <p:sldId id="260" r:id="rId7"/>
    <p:sldId id="291" r:id="rId8"/>
    <p:sldId id="292" r:id="rId9"/>
    <p:sldId id="287" r:id="rId10"/>
    <p:sldId id="288" r:id="rId11"/>
    <p:sldId id="298" r:id="rId12"/>
    <p:sldId id="263" r:id="rId13"/>
    <p:sldId id="278" r:id="rId14"/>
    <p:sldId id="264" r:id="rId15"/>
    <p:sldId id="265" r:id="rId16"/>
    <p:sldId id="293" r:id="rId17"/>
    <p:sldId id="294" r:id="rId18"/>
    <p:sldId id="295" r:id="rId19"/>
    <p:sldId id="296" r:id="rId20"/>
    <p:sldId id="297" r:id="rId21"/>
    <p:sldId id="269" r:id="rId22"/>
    <p:sldId id="262" r:id="rId23"/>
    <p:sldId id="279" r:id="rId24"/>
    <p:sldId id="275" r:id="rId25"/>
    <p:sldId id="273" r:id="rId26"/>
    <p:sldId id="270" r:id="rId27"/>
    <p:sldId id="299" r:id="rId28"/>
    <p:sldId id="274" r:id="rId29"/>
    <p:sldId id="281"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B52B9-79D4-4EBA-B7E8-D43CAC7FE976}" v="38" dt="2022-12-14T16:53:37.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3"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userId="Vsv46+9Z8VBbTUzyGxy0vmA9N5c4RpU6iVcZ6i6Sngc=" providerId="None" clId="Web-{554B52B9-79D4-4EBA-B7E8-D43CAC7FE976}"/>
    <pc:docChg chg="delSld modSld">
      <pc:chgData name="Cara Knox Gutzmer" userId="Vsv46+9Z8VBbTUzyGxy0vmA9N5c4RpU6iVcZ6i6Sngc=" providerId="None" clId="Web-{554B52B9-79D4-4EBA-B7E8-D43CAC7FE976}" dt="2022-12-14T16:53:36.912" v="36" actId="20577"/>
      <pc:docMkLst>
        <pc:docMk/>
      </pc:docMkLst>
      <pc:sldChg chg="del">
        <pc:chgData name="Cara Knox Gutzmer" userId="Vsv46+9Z8VBbTUzyGxy0vmA9N5c4RpU6iVcZ6i6Sngc=" providerId="None" clId="Web-{554B52B9-79D4-4EBA-B7E8-D43CAC7FE976}" dt="2022-12-14T16:52:35.082" v="0"/>
        <pc:sldMkLst>
          <pc:docMk/>
          <pc:sldMk cId="2884575362" sldId="258"/>
        </pc:sldMkLst>
      </pc:sldChg>
      <pc:sldChg chg="del">
        <pc:chgData name="Cara Knox Gutzmer" userId="Vsv46+9Z8VBbTUzyGxy0vmA9N5c4RpU6iVcZ6i6Sngc=" providerId="None" clId="Web-{554B52B9-79D4-4EBA-B7E8-D43CAC7FE976}" dt="2022-12-14T16:52:36.489" v="1"/>
        <pc:sldMkLst>
          <pc:docMk/>
          <pc:sldMk cId="569416071" sldId="259"/>
        </pc:sldMkLst>
      </pc:sldChg>
      <pc:sldChg chg="modSp">
        <pc:chgData name="Cara Knox Gutzmer" userId="Vsv46+9Z8VBbTUzyGxy0vmA9N5c4RpU6iVcZ6i6Sngc=" providerId="None" clId="Web-{554B52B9-79D4-4EBA-B7E8-D43CAC7FE976}" dt="2022-12-14T16:53:36.912" v="36" actId="20577"/>
        <pc:sldMkLst>
          <pc:docMk/>
          <pc:sldMk cId="2855800142" sldId="275"/>
        </pc:sldMkLst>
        <pc:spChg chg="mod">
          <ac:chgData name="Cara Knox Gutzmer" userId="Vsv46+9Z8VBbTUzyGxy0vmA9N5c4RpU6iVcZ6i6Sngc=" providerId="None" clId="Web-{554B52B9-79D4-4EBA-B7E8-D43CAC7FE976}" dt="2022-12-14T16:53:36.912" v="36" actId="20577"/>
          <ac:spMkLst>
            <pc:docMk/>
            <pc:sldMk cId="2855800142" sldId="275"/>
            <ac:spMk id="3" creationId="{5764B966-2E53-8B81-B1B6-F520324E4B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r>
            <a:rPr lang="en-US" dirty="0"/>
            <a:t>Welcome</a:t>
          </a: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4E123A53-6518-41EA-B009-987EB52DD6B0}">
      <dgm:prSet/>
      <dgm:spPr/>
      <dgm:t>
        <a:bodyPr/>
        <a:lstStyle/>
        <a:p>
          <a:r>
            <a:rPr lang="en-US" dirty="0"/>
            <a:t>Course sequence</a:t>
          </a:r>
        </a:p>
      </dgm:t>
    </dgm:pt>
    <dgm:pt modelId="{5B6C8310-6D3F-4C32-AF24-0EEA9C8C2474}" type="parTrans" cxnId="{946B8DAE-D64B-429C-B234-6FEBCFC21151}">
      <dgm:prSet/>
      <dgm:spPr/>
      <dgm:t>
        <a:bodyPr/>
        <a:lstStyle/>
        <a:p>
          <a:endParaRPr lang="en-US"/>
        </a:p>
      </dgm:t>
    </dgm:pt>
    <dgm:pt modelId="{E03E15BE-55BA-44D5-BDAA-30A8E64299CC}" type="sibTrans" cxnId="{946B8DAE-D64B-429C-B234-6FEBCFC21151}">
      <dgm:prSet/>
      <dgm:spPr/>
      <dgm:t>
        <a:bodyPr/>
        <a:lstStyle/>
        <a:p>
          <a:endParaRPr lang="en-US"/>
        </a:p>
      </dgm:t>
    </dgm:pt>
    <dgm:pt modelId="{1F6DA394-4960-4CA4-96D1-7DE3871FAE43}">
      <dgm:prSet/>
      <dgm:spPr/>
      <dgm:t>
        <a:bodyPr/>
        <a:lstStyle/>
        <a:p>
          <a:r>
            <a:rPr lang="en-US" dirty="0"/>
            <a:t>Expectations – </a:t>
          </a:r>
          <a:r>
            <a:rPr lang="en-US" dirty="0">
              <a:latin typeface="Gill Sans MT" panose="020B0502020104020203"/>
            </a:rPr>
            <a:t>Professional</a:t>
          </a:r>
          <a:endParaRPr lang="en-US" dirty="0"/>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dirty="0"/>
            <a:t>Expectations – </a:t>
          </a:r>
          <a:r>
            <a:rPr lang="en-US" dirty="0">
              <a:latin typeface="Gill Sans MT" panose="020B0502020104020203"/>
            </a:rPr>
            <a:t>Placement</a:t>
          </a:r>
          <a:endParaRPr lang="en-US" dirty="0"/>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dirty="0"/>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dirty="0"/>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dirty="0"/>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8">
        <dgm:presLayoutVars>
          <dgm:chMax val="0"/>
          <dgm:bulletEnabled val="1"/>
        </dgm:presLayoutVars>
      </dgm:prSet>
      <dgm:spPr/>
    </dgm:pt>
    <dgm:pt modelId="{8D5E69B0-0734-A748-BD11-0912AB58EB37}" type="pres">
      <dgm:prSet presAssocID="{245B3C65-5F6E-4119-8A9B-DDD3EDA5E869}" presName="spacer" presStyleCnt="0"/>
      <dgm:spPr/>
    </dgm:pt>
    <dgm:pt modelId="{A4881711-30A1-3240-9886-07FD4FC3A99F}" type="pres">
      <dgm:prSet presAssocID="{4E123A53-6518-41EA-B009-987EB52DD6B0}" presName="parentText" presStyleLbl="node1" presStyleIdx="1" presStyleCnt="8">
        <dgm:presLayoutVars>
          <dgm:chMax val="0"/>
          <dgm:bulletEnabled val="1"/>
        </dgm:presLayoutVars>
      </dgm:prSet>
      <dgm:spPr/>
    </dgm:pt>
    <dgm:pt modelId="{FD1DE1DF-CD4C-FE47-9237-9345FEE09E86}" type="pres">
      <dgm:prSet presAssocID="{E03E15BE-55BA-44D5-BDAA-30A8E64299CC}" presName="spacer" presStyleCnt="0"/>
      <dgm:spPr/>
    </dgm:pt>
    <dgm:pt modelId="{A45A7F0F-D402-8F40-A598-05E0769540AC}" type="pres">
      <dgm:prSet presAssocID="{1F6DA394-4960-4CA4-96D1-7DE3871FAE43}" presName="parentText" presStyleLbl="node1" presStyleIdx="2" presStyleCnt="8">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3" presStyleCnt="8">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4" presStyleCnt="8">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5" presStyleCnt="8">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6" presStyleCnt="8">
        <dgm:presLayoutVars>
          <dgm:chMax val="0"/>
          <dgm:bulletEnabled val="1"/>
        </dgm:presLayoutVars>
      </dgm:prSet>
      <dgm:spPr/>
    </dgm:pt>
    <dgm:pt modelId="{465209A9-4AFE-C14C-99CF-C39551C839BA}" type="pres">
      <dgm:prSet presAssocID="{89C4B5FB-D15D-8747-BB93-A352CB702A69}" presName="spacer" presStyleCnt="0"/>
      <dgm:spPr/>
    </dgm:pt>
    <dgm:pt modelId="{C1E2B52A-34BA-1646-8C6C-0A3D315B3ABD}" type="pres">
      <dgm:prSet presAssocID="{0D6D6EC6-C4CE-4381-9B03-85600043389A}" presName="parentText" presStyleLbl="node1" presStyleIdx="7" presStyleCnt="8">
        <dgm:presLayoutVars>
          <dgm:chMax val="0"/>
          <dgm:bulletEnabled val="1"/>
        </dgm:presLayoutVars>
      </dgm:prSet>
      <dgm:spPr/>
    </dgm:pt>
  </dgm:ptLst>
  <dgm:cxnLst>
    <dgm:cxn modelId="{A8FE950C-3CDB-B14D-95FB-242A1F2F2AC8}" type="presOf" srcId="{5DA31530-B333-4F4C-A2DF-1F51E7869907}" destId="{4D1CCF29-FF7A-2746-8AEC-10313DE4CE20}" srcOrd="0" destOrd="0" presId="urn:microsoft.com/office/officeart/2005/8/layout/vList2"/>
    <dgm:cxn modelId="{55940018-9A9C-9A46-874B-D495A1AC92A3}" type="presOf" srcId="{EDA678F5-DCA2-4211-8B73-8FBE30218253}" destId="{22AB2C84-F072-9444-ABF6-34232F52371F}" srcOrd="0" destOrd="0" presId="urn:microsoft.com/office/officeart/2005/8/layout/vList2"/>
    <dgm:cxn modelId="{9EA8AA2B-6732-0E4A-A565-9172BD784922}" type="presOf" srcId="{1F6DA394-4960-4CA4-96D1-7DE3871FAE43}" destId="{A45A7F0F-D402-8F40-A598-05E0769540AC}" srcOrd="0" destOrd="0" presId="urn:microsoft.com/office/officeart/2005/8/layout/vList2"/>
    <dgm:cxn modelId="{298C762C-DFC6-764F-A329-4774E9B25D2C}" type="presOf" srcId="{C4C9B985-D697-5D41-96B2-281FB1F9DE51}" destId="{14CC3F08-248D-254C-B419-DD8E7051F6A2}" srcOrd="0" destOrd="0" presId="urn:microsoft.com/office/officeart/2005/8/layout/vList2"/>
    <dgm:cxn modelId="{1D3F022D-AFE9-6941-883F-14E2CA38DBCE}" type="presOf" srcId="{97A5276F-D54D-4264-8F15-A987A28A86B5}" destId="{2F97FC92-5E30-7C47-995C-5F27CAEDE332}" srcOrd="0" destOrd="0" presId="urn:microsoft.com/office/officeart/2005/8/layout/vList2"/>
    <dgm:cxn modelId="{12C6D42D-051A-A34C-B470-C35DCA6D0B98}" srcId="{95A2DCF9-2551-40F7-90C5-037149A0CA41}" destId="{C4C9B985-D697-5D41-96B2-281FB1F9DE51}" srcOrd="6" destOrd="0" parTransId="{1172F3A7-190E-9E46-9776-0869EED6A1B6}" sibTransId="{89C4B5FB-D15D-8747-BB93-A352CB702A69}"/>
    <dgm:cxn modelId="{DF4ADA3D-CE23-418E-8742-EA17B8F0114B}" srcId="{95A2DCF9-2551-40F7-90C5-037149A0CA41}" destId="{ED40BD26-0E4F-4EE3-B3DF-0357D0F66FFA}" srcOrd="4" destOrd="0" parTransId="{A79B9E1A-8426-4385-9E8E-AC7995922D9F}" sibTransId="{C4E982F1-D96B-4854-9F27-2D934F4C4657}"/>
    <dgm:cxn modelId="{BAC2896D-1B6B-46E2-8879-D2005524B360}" srcId="{95A2DCF9-2551-40F7-90C5-037149A0CA41}" destId="{EDA678F5-DCA2-4211-8B73-8FBE30218253}" srcOrd="3" destOrd="0" parTransId="{B5ADEB85-3574-4536-BAD2-77DEF82F7AED}" sibTransId="{16F0CA29-3D8C-4A90-8ED3-63D60EBD1B76}"/>
    <dgm:cxn modelId="{3147B97E-1284-C045-889C-05FA1131FEB2}" type="presOf" srcId="{ED40BD26-0E4F-4EE3-B3DF-0357D0F66FFA}" destId="{204D4E07-1E86-9347-A9B2-DF5A00AB3EB1}"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81257D98-90C1-49E5-83C0-650E34B0D989}" srcId="{95A2DCF9-2551-40F7-90C5-037149A0CA41}" destId="{5DA31530-B333-4F4C-A2DF-1F51E7869907}" srcOrd="5" destOrd="0" parTransId="{2337DE09-5890-4BC7-B249-F135756E5829}" sibTransId="{C4E4CD8B-B79D-41C3-AD4F-7791D63CF34F}"/>
    <dgm:cxn modelId="{48FC03A0-C802-254A-8C6B-61717E57025D}" type="presOf" srcId="{0D6D6EC6-C4CE-4381-9B03-85600043389A}" destId="{C1E2B52A-34BA-1646-8C6C-0A3D315B3ABD}" srcOrd="0" destOrd="0" presId="urn:microsoft.com/office/officeart/2005/8/layout/vList2"/>
    <dgm:cxn modelId="{DC3E5EA8-6339-574B-9F86-2FEEF954A6CF}" type="presOf" srcId="{95A2DCF9-2551-40F7-90C5-037149A0CA41}" destId="{06617C1F-241B-DF4E-A19E-9EA89DB772A6}" srcOrd="0" destOrd="0" presId="urn:microsoft.com/office/officeart/2005/8/layout/vList2"/>
    <dgm:cxn modelId="{946B8DAE-D64B-429C-B234-6FEBCFC21151}" srcId="{95A2DCF9-2551-40F7-90C5-037149A0CA41}" destId="{4E123A53-6518-41EA-B009-987EB52DD6B0}" srcOrd="1" destOrd="0" parTransId="{5B6C8310-6D3F-4C32-AF24-0EEA9C8C2474}" sibTransId="{E03E15BE-55BA-44D5-BDAA-30A8E64299CC}"/>
    <dgm:cxn modelId="{B579EEE0-845F-FC41-B3E3-328F6F4487A7}" type="presOf" srcId="{4E123A53-6518-41EA-B009-987EB52DD6B0}" destId="{A4881711-30A1-3240-9886-07FD4FC3A99F}" srcOrd="0" destOrd="0" presId="urn:microsoft.com/office/officeart/2005/8/layout/vList2"/>
    <dgm:cxn modelId="{0752A9E7-0635-4618-A19A-D4141395A957}" srcId="{95A2DCF9-2551-40F7-90C5-037149A0CA41}" destId="{0D6D6EC6-C4CE-4381-9B03-85600043389A}" srcOrd="7" destOrd="0" parTransId="{2A849104-CA78-4AE4-9660-CD5F9A99CEB1}" sibTransId="{793B432B-3685-440B-A6FE-C9D19B05B7D3}"/>
    <dgm:cxn modelId="{4319C3F2-32A6-4637-BB53-649CD18729B1}" srcId="{95A2DCF9-2551-40F7-90C5-037149A0CA41}" destId="{1F6DA394-4960-4CA4-96D1-7DE3871FAE43}" srcOrd="2" destOrd="0" parTransId="{27598820-BF43-417D-BABA-5A96089EB081}" sibTransId="{EE97AD43-62A5-4B59-8D46-6F901DB0125D}"/>
    <dgm:cxn modelId="{15CA7EE3-6B3D-134C-8A0B-0153CC27AF0F}" type="presParOf" srcId="{06617C1F-241B-DF4E-A19E-9EA89DB772A6}" destId="{2F97FC92-5E30-7C47-995C-5F27CAEDE332}" srcOrd="0" destOrd="0" presId="urn:microsoft.com/office/officeart/2005/8/layout/vList2"/>
    <dgm:cxn modelId="{20504077-E3DF-8B4C-9C97-DCD31E56C738}" type="presParOf" srcId="{06617C1F-241B-DF4E-A19E-9EA89DB772A6}" destId="{8D5E69B0-0734-A748-BD11-0912AB58EB37}" srcOrd="1" destOrd="0" presId="urn:microsoft.com/office/officeart/2005/8/layout/vList2"/>
    <dgm:cxn modelId="{0B0E5F52-9649-2346-973A-08DF5207ACD7}" type="presParOf" srcId="{06617C1F-241B-DF4E-A19E-9EA89DB772A6}" destId="{A4881711-30A1-3240-9886-07FD4FC3A99F}" srcOrd="2" destOrd="0" presId="urn:microsoft.com/office/officeart/2005/8/layout/vList2"/>
    <dgm:cxn modelId="{F8CDA48F-E5C4-B043-8940-A9937EA7CCDE}" type="presParOf" srcId="{06617C1F-241B-DF4E-A19E-9EA89DB772A6}" destId="{FD1DE1DF-CD4C-FE47-9237-9345FEE09E86}" srcOrd="3" destOrd="0" presId="urn:microsoft.com/office/officeart/2005/8/layout/vList2"/>
    <dgm:cxn modelId="{76A67E96-6F9A-734C-AA7D-ABB971901053}" type="presParOf" srcId="{06617C1F-241B-DF4E-A19E-9EA89DB772A6}" destId="{A45A7F0F-D402-8F40-A598-05E0769540AC}" srcOrd="4" destOrd="0" presId="urn:microsoft.com/office/officeart/2005/8/layout/vList2"/>
    <dgm:cxn modelId="{5B019234-6C67-A244-8975-0CE642E66F80}" type="presParOf" srcId="{06617C1F-241B-DF4E-A19E-9EA89DB772A6}" destId="{62E98127-83DD-514B-B895-DD66385A1343}" srcOrd="5" destOrd="0" presId="urn:microsoft.com/office/officeart/2005/8/layout/vList2"/>
    <dgm:cxn modelId="{F64B6D50-C3E8-BC40-906D-ADF4CC27C908}" type="presParOf" srcId="{06617C1F-241B-DF4E-A19E-9EA89DB772A6}" destId="{22AB2C84-F072-9444-ABF6-34232F52371F}" srcOrd="6" destOrd="0" presId="urn:microsoft.com/office/officeart/2005/8/layout/vList2"/>
    <dgm:cxn modelId="{8E99F409-9529-8B43-B3F0-4EB32C43C032}" type="presParOf" srcId="{06617C1F-241B-DF4E-A19E-9EA89DB772A6}" destId="{C578C06E-74E5-1444-B042-AA1C73ADA1A2}" srcOrd="7" destOrd="0" presId="urn:microsoft.com/office/officeart/2005/8/layout/vList2"/>
    <dgm:cxn modelId="{9EE7E08E-E5A7-E247-970D-61544E6A6A3C}" type="presParOf" srcId="{06617C1F-241B-DF4E-A19E-9EA89DB772A6}" destId="{204D4E07-1E86-9347-A9B2-DF5A00AB3EB1}" srcOrd="8" destOrd="0" presId="urn:microsoft.com/office/officeart/2005/8/layout/vList2"/>
    <dgm:cxn modelId="{A7B5E5C8-F1D6-9B43-9C26-13183AE977CF}" type="presParOf" srcId="{06617C1F-241B-DF4E-A19E-9EA89DB772A6}" destId="{67F6A7EC-DD3A-E848-9E54-7B1CC5F1844A}" srcOrd="9" destOrd="0" presId="urn:microsoft.com/office/officeart/2005/8/layout/vList2"/>
    <dgm:cxn modelId="{BE5EE92E-210A-2147-8EB4-55A05B7E4CE2}" type="presParOf" srcId="{06617C1F-241B-DF4E-A19E-9EA89DB772A6}" destId="{4D1CCF29-FF7A-2746-8AEC-10313DE4CE20}" srcOrd="10" destOrd="0" presId="urn:microsoft.com/office/officeart/2005/8/layout/vList2"/>
    <dgm:cxn modelId="{6B858773-3774-9640-A057-0451D0516581}" type="presParOf" srcId="{06617C1F-241B-DF4E-A19E-9EA89DB772A6}" destId="{E8BBE634-9965-F040-8AF2-D044BD5413CE}" srcOrd="11" destOrd="0" presId="urn:microsoft.com/office/officeart/2005/8/layout/vList2"/>
    <dgm:cxn modelId="{6AB57B16-3CF8-4347-99CE-917F158AC3BC}" type="presParOf" srcId="{06617C1F-241B-DF4E-A19E-9EA89DB772A6}" destId="{14CC3F08-248D-254C-B419-DD8E7051F6A2}" srcOrd="12" destOrd="0" presId="urn:microsoft.com/office/officeart/2005/8/layout/vList2"/>
    <dgm:cxn modelId="{944EF8D5-46C7-3346-B40B-B85F01A17E04}" type="presParOf" srcId="{06617C1F-241B-DF4E-A19E-9EA89DB772A6}" destId="{465209A9-4AFE-C14C-99CF-C39551C839BA}" srcOrd="13" destOrd="0" presId="urn:microsoft.com/office/officeart/2005/8/layout/vList2"/>
    <dgm:cxn modelId="{58BD5BF4-139D-154A-B251-D42AFB7721D2}" type="presParOf" srcId="{06617C1F-241B-DF4E-A19E-9EA89DB772A6}" destId="{C1E2B52A-34BA-1646-8C6C-0A3D315B3AB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79159"/>
          <a:ext cx="5607050" cy="538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Welcome</a:t>
          </a:r>
        </a:p>
      </dsp:txBody>
      <dsp:txXfrm>
        <a:off x="26273" y="105432"/>
        <a:ext cx="5554504" cy="485654"/>
      </dsp:txXfrm>
    </dsp:sp>
    <dsp:sp modelId="{A4881711-30A1-3240-9886-07FD4FC3A99F}">
      <dsp:nvSpPr>
        <dsp:cNvPr id="0" name=""/>
        <dsp:cNvSpPr/>
      </dsp:nvSpPr>
      <dsp:spPr>
        <a:xfrm>
          <a:off x="0" y="683599"/>
          <a:ext cx="5607050" cy="53820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Course sequence</a:t>
          </a:r>
        </a:p>
      </dsp:txBody>
      <dsp:txXfrm>
        <a:off x="26273" y="709872"/>
        <a:ext cx="5554504" cy="485654"/>
      </dsp:txXfrm>
    </dsp:sp>
    <dsp:sp modelId="{A45A7F0F-D402-8F40-A598-05E0769540AC}">
      <dsp:nvSpPr>
        <dsp:cNvPr id="0" name=""/>
        <dsp:cNvSpPr/>
      </dsp:nvSpPr>
      <dsp:spPr>
        <a:xfrm>
          <a:off x="0" y="1288039"/>
          <a:ext cx="5607050" cy="538200"/>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Expectations – </a:t>
          </a:r>
          <a:r>
            <a:rPr lang="en-US" sz="2300" kern="1200" dirty="0">
              <a:latin typeface="Gill Sans MT" panose="020B0502020104020203"/>
            </a:rPr>
            <a:t>Professional</a:t>
          </a:r>
          <a:endParaRPr lang="en-US" sz="2300" kern="1200" dirty="0"/>
        </a:p>
      </dsp:txBody>
      <dsp:txXfrm>
        <a:off x="26273" y="1314312"/>
        <a:ext cx="5554504" cy="485654"/>
      </dsp:txXfrm>
    </dsp:sp>
    <dsp:sp modelId="{22AB2C84-F072-9444-ABF6-34232F52371F}">
      <dsp:nvSpPr>
        <dsp:cNvPr id="0" name=""/>
        <dsp:cNvSpPr/>
      </dsp:nvSpPr>
      <dsp:spPr>
        <a:xfrm>
          <a:off x="0" y="1892480"/>
          <a:ext cx="5607050" cy="538200"/>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Expectations – </a:t>
          </a:r>
          <a:r>
            <a:rPr lang="en-US" sz="2300" kern="1200" dirty="0">
              <a:latin typeface="Gill Sans MT" panose="020B0502020104020203"/>
            </a:rPr>
            <a:t>Placement</a:t>
          </a:r>
          <a:endParaRPr lang="en-US" sz="2300" kern="1200" dirty="0"/>
        </a:p>
      </dsp:txBody>
      <dsp:txXfrm>
        <a:off x="26273" y="1918753"/>
        <a:ext cx="5554504" cy="485654"/>
      </dsp:txXfrm>
    </dsp:sp>
    <dsp:sp modelId="{204D4E07-1E86-9347-A9B2-DF5A00AB3EB1}">
      <dsp:nvSpPr>
        <dsp:cNvPr id="0" name=""/>
        <dsp:cNvSpPr/>
      </dsp:nvSpPr>
      <dsp:spPr>
        <a:xfrm>
          <a:off x="0" y="2496920"/>
          <a:ext cx="5607050" cy="538200"/>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Giving feedback</a:t>
          </a:r>
        </a:p>
      </dsp:txBody>
      <dsp:txXfrm>
        <a:off x="26273" y="2523193"/>
        <a:ext cx="5554504" cy="485654"/>
      </dsp:txXfrm>
    </dsp:sp>
    <dsp:sp modelId="{4D1CCF29-FF7A-2746-8AEC-10313DE4CE20}">
      <dsp:nvSpPr>
        <dsp:cNvPr id="0" name=""/>
        <dsp:cNvSpPr/>
      </dsp:nvSpPr>
      <dsp:spPr>
        <a:xfrm>
          <a:off x="0" y="3101360"/>
          <a:ext cx="5607050" cy="538200"/>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Evaluations</a:t>
          </a:r>
        </a:p>
      </dsp:txBody>
      <dsp:txXfrm>
        <a:off x="26273" y="3127633"/>
        <a:ext cx="5554504" cy="485654"/>
      </dsp:txXfrm>
    </dsp:sp>
    <dsp:sp modelId="{14CC3F08-248D-254C-B419-DD8E7051F6A2}">
      <dsp:nvSpPr>
        <dsp:cNvPr id="0" name=""/>
        <dsp:cNvSpPr/>
      </dsp:nvSpPr>
      <dsp:spPr>
        <a:xfrm>
          <a:off x="0" y="3705800"/>
          <a:ext cx="5607050" cy="538200"/>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Tuition waivers</a:t>
          </a:r>
        </a:p>
      </dsp:txBody>
      <dsp:txXfrm>
        <a:off x="26273" y="3732073"/>
        <a:ext cx="5554504" cy="485654"/>
      </dsp:txXfrm>
    </dsp:sp>
    <dsp:sp modelId="{C1E2B52A-34BA-1646-8C6C-0A3D315B3ABD}">
      <dsp:nvSpPr>
        <dsp:cNvPr id="0" name=""/>
        <dsp:cNvSpPr/>
      </dsp:nvSpPr>
      <dsp:spPr>
        <a:xfrm>
          <a:off x="0" y="4310240"/>
          <a:ext cx="5607050" cy="538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Questions? </a:t>
          </a:r>
        </a:p>
      </dsp:txBody>
      <dsp:txXfrm>
        <a:off x="26273" y="4336513"/>
        <a:ext cx="555450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12/14/2022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12/14/2022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ce.education.illinois.edu/docs/librariesprovider33/default-document-library/sp23-student-teaching-timeline.docx?sfvrsn=812b96ac_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qz.com/516813/you-should-demand-compliments-from-friends-and-colleagues-a-harvard-business-school-study-says/" TargetMode="External"/><Relationship Id="rId2" Type="http://schemas.openxmlformats.org/officeDocument/2006/relationships/hyperlink" Target="https://www.forbes.com/sites/alisacohn/2017/07/21/in-praise-of-positive-feedback/?sh=394b7696db6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sites/alisacohn/2017/06/20/please-stop-using-the-feedback-sandwich/#5f00ecdb794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 Id="rId6" Type="http://schemas.openxmlformats.org/officeDocument/2006/relationships/hyperlink" Target="mailto:sce@education.Illinois.edu" TargetMode="External"/><Relationship Id="rId5" Type="http://schemas.openxmlformats.org/officeDocument/2006/relationships/hyperlink" Target="mailto:stalbott@illinois.edu" TargetMode="External"/><Relationship Id="rId4" Type="http://schemas.openxmlformats.org/officeDocument/2006/relationships/hyperlink" Target="mailto:caraknox@illinois.edu"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e.education.illinois.edu/cooperating-teachers/secondary/edpr442sec-coo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t>Spring 2023</a:t>
            </a:r>
          </a:p>
          <a:p>
            <a:r>
              <a:rPr lang="en-US" dirty="0"/>
              <a:t>Student Teaching</a:t>
            </a:r>
          </a:p>
          <a:p>
            <a:r>
              <a:rPr lang="en-US" dirty="0"/>
              <a:t>Middle Grades and Secondary Education</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303-A313-5D51-39F3-9262D8BD0C21}"/>
              </a:ext>
            </a:extLst>
          </p:cNvPr>
          <p:cNvSpPr>
            <a:spLocks noGrp="1"/>
          </p:cNvSpPr>
          <p:nvPr>
            <p:ph type="title"/>
          </p:nvPr>
        </p:nvSpPr>
        <p:spPr/>
        <p:txBody>
          <a:bodyPr>
            <a:normAutofit/>
          </a:bodyPr>
          <a:lstStyle/>
          <a:p>
            <a:r>
              <a:rPr lang="en-US" sz="2400" dirty="0"/>
              <a:t>What do Candidates need in this stage?</a:t>
            </a:r>
          </a:p>
        </p:txBody>
      </p:sp>
      <p:sp>
        <p:nvSpPr>
          <p:cNvPr id="3" name="Content Placeholder 2">
            <a:extLst>
              <a:ext uri="{FF2B5EF4-FFF2-40B4-BE49-F238E27FC236}">
                <a16:creationId xmlns:a16="http://schemas.microsoft.com/office/drawing/2014/main" id="{A876201F-F7CE-5040-1E55-A92ABAEDA6F9}"/>
              </a:ext>
            </a:extLst>
          </p:cNvPr>
          <p:cNvSpPr>
            <a:spLocks noGrp="1"/>
          </p:cNvSpPr>
          <p:nvPr>
            <p:ph idx="1"/>
          </p:nvPr>
        </p:nvSpPr>
        <p:spPr/>
        <p:txBody>
          <a:bodyPr vert="horz" lIns="91440" tIns="45720" rIns="91440" bIns="45720" rtlCol="0" anchor="t">
            <a:normAutofit/>
          </a:bodyPr>
          <a:lstStyle/>
          <a:p>
            <a:r>
              <a:rPr lang="en-US" dirty="0"/>
              <a:t>LOTS of </a:t>
            </a:r>
          </a:p>
          <a:p>
            <a:pPr lvl="1"/>
            <a:r>
              <a:rPr lang="en-US" dirty="0"/>
              <a:t>Affirmation</a:t>
            </a:r>
          </a:p>
          <a:p>
            <a:pPr lvl="1"/>
            <a:r>
              <a:rPr lang="en-US" dirty="0"/>
              <a:t>Practice</a:t>
            </a:r>
          </a:p>
          <a:p>
            <a:pPr lvl="1"/>
            <a:r>
              <a:rPr lang="en-US" dirty="0"/>
              <a:t>Support</a:t>
            </a:r>
          </a:p>
          <a:p>
            <a:pPr lvl="1"/>
            <a:r>
              <a:rPr lang="en-US" dirty="0"/>
              <a:t>Patience</a:t>
            </a:r>
          </a:p>
          <a:p>
            <a:pPr lvl="1"/>
            <a:r>
              <a:rPr lang="en-US" dirty="0"/>
              <a:t>Opportunities to try new things</a:t>
            </a:r>
          </a:p>
          <a:p>
            <a:pPr lvl="1"/>
            <a:r>
              <a:rPr lang="en-US" dirty="0"/>
              <a:t>Tips and tricks from a seasoned professional</a:t>
            </a:r>
          </a:p>
          <a:p>
            <a:pPr marL="0" indent="0">
              <a:buNone/>
            </a:pPr>
            <a:endParaRPr lang="en-US" dirty="0"/>
          </a:p>
        </p:txBody>
      </p:sp>
    </p:spTree>
    <p:extLst>
      <p:ext uri="{BB962C8B-B14F-4D97-AF65-F5344CB8AC3E}">
        <p14:creationId xmlns:p14="http://schemas.microsoft.com/office/powerpoint/2010/main" val="267131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452C-D750-83F3-5018-116C3FFDAD7F}"/>
              </a:ext>
            </a:extLst>
          </p:cNvPr>
          <p:cNvSpPr>
            <a:spLocks noGrp="1"/>
          </p:cNvSpPr>
          <p:nvPr>
            <p:ph type="title"/>
          </p:nvPr>
        </p:nvSpPr>
        <p:spPr/>
        <p:txBody>
          <a:bodyPr/>
          <a:lstStyle/>
          <a:p>
            <a:r>
              <a:rPr lang="en-US" dirty="0"/>
              <a:t>Gradual release</a:t>
            </a:r>
          </a:p>
        </p:txBody>
      </p:sp>
      <p:sp>
        <p:nvSpPr>
          <p:cNvPr id="3" name="Content Placeholder 2">
            <a:extLst>
              <a:ext uri="{FF2B5EF4-FFF2-40B4-BE49-F238E27FC236}">
                <a16:creationId xmlns:a16="http://schemas.microsoft.com/office/drawing/2014/main" id="{404CD409-9837-2F8E-6EFE-4CCD985DEB5A}"/>
              </a:ext>
            </a:extLst>
          </p:cNvPr>
          <p:cNvSpPr>
            <a:spLocks noGrp="1"/>
          </p:cNvSpPr>
          <p:nvPr>
            <p:ph idx="1"/>
          </p:nvPr>
        </p:nvSpPr>
        <p:spPr/>
        <p:txBody>
          <a:bodyPr/>
          <a:lstStyle/>
          <a:p>
            <a:r>
              <a:rPr lang="en-US" dirty="0">
                <a:hlinkClick r:id="rId2"/>
              </a:rPr>
              <a:t>https://sce.education.illinois.edu/docs/librariesprovider33/default-document-library/sp23-student-teaching-timeline.docx?sfvrsn=812b96ac_3</a:t>
            </a:r>
            <a:endParaRPr lang="en-US" dirty="0"/>
          </a:p>
          <a:p>
            <a:endParaRPr lang="en-US" dirty="0"/>
          </a:p>
        </p:txBody>
      </p:sp>
    </p:spTree>
    <p:extLst>
      <p:ext uri="{BB962C8B-B14F-4D97-AF65-F5344CB8AC3E}">
        <p14:creationId xmlns:p14="http://schemas.microsoft.com/office/powerpoint/2010/main" val="199942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fontScale="70000" lnSpcReduction="20000"/>
          </a:bodyPr>
          <a:lstStyle/>
          <a:p>
            <a:r>
              <a:rPr lang="en-US" dirty="0"/>
              <a:t>Why is feedback important? </a:t>
            </a:r>
            <a:endParaRPr lang="en-US"/>
          </a:p>
          <a:p>
            <a:endParaRPr lang="en-US" dirty="0"/>
          </a:p>
          <a:p>
            <a:r>
              <a:rPr lang="en-US" dirty="0"/>
              <a:t>How do you reinforce the students in your class?</a:t>
            </a:r>
          </a:p>
          <a:p>
            <a:endParaRPr lang="en-US" dirty="0"/>
          </a:p>
          <a:p>
            <a:r>
              <a:rPr lang="en-US" dirty="0"/>
              <a:t>How do you correct and shape students in your class? </a:t>
            </a:r>
          </a:p>
          <a:p>
            <a:endParaRPr lang="en-US" dirty="0"/>
          </a:p>
          <a:p>
            <a:r>
              <a:rPr lang="en-US" dirty="0"/>
              <a:t>Do you approach feedback differently with your teacher candidates?</a:t>
            </a:r>
          </a:p>
          <a:p>
            <a:pPr lvl="1"/>
            <a:r>
              <a:rPr lang="en-US" dirty="0"/>
              <a:t>Ratio of positive to negative</a:t>
            </a:r>
          </a:p>
          <a:p>
            <a:pPr lvl="1"/>
            <a:r>
              <a:rPr lang="en-US" dirty="0"/>
              <a:t>Timeliness</a:t>
            </a:r>
          </a:p>
          <a:p>
            <a:pPr lvl="1"/>
            <a:r>
              <a:rPr lang="en-US" dirty="0"/>
              <a:t>Frequency</a:t>
            </a:r>
          </a:p>
          <a:p>
            <a:pPr lvl="1"/>
            <a:r>
              <a:rPr lang="en-US" dirty="0"/>
              <a:t>How does your use of feedback reflect on you as a leader?</a:t>
            </a:r>
          </a:p>
          <a:p>
            <a:pPr marL="228600"/>
            <a:endParaRPr lang="en-US" dirty="0"/>
          </a:p>
          <a:p>
            <a:pPr marL="0" indent="0">
              <a:buNone/>
            </a:pPr>
            <a:endParaRPr lang="en-US" dirty="0"/>
          </a:p>
        </p:txBody>
      </p:sp>
    </p:spTree>
    <p:extLst>
      <p:ext uri="{BB962C8B-B14F-4D97-AF65-F5344CB8AC3E}">
        <p14:creationId xmlns:p14="http://schemas.microsoft.com/office/powerpoint/2010/main" val="22792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BA865-03F6-13D5-63F0-3E61F3AC2243}"/>
              </a:ext>
            </a:extLst>
          </p:cNvPr>
          <p:cNvPicPr>
            <a:picLocks noChangeAspect="1"/>
          </p:cNvPicPr>
          <p:nvPr/>
        </p:nvPicPr>
        <p:blipFill>
          <a:blip r:embed="rId2"/>
          <a:stretch>
            <a:fillRect/>
          </a:stretch>
        </p:blipFill>
        <p:spPr>
          <a:xfrm>
            <a:off x="3270386" y="74241"/>
            <a:ext cx="5727429" cy="7411647"/>
          </a:xfrm>
          <a:prstGeom prst="rect">
            <a:avLst/>
          </a:prstGeom>
        </p:spPr>
      </p:pic>
    </p:spTree>
    <p:extLst>
      <p:ext uri="{BB962C8B-B14F-4D97-AF65-F5344CB8AC3E}">
        <p14:creationId xmlns:p14="http://schemas.microsoft.com/office/powerpoint/2010/main" val="128585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BA7-3B52-DBA2-A563-7CF0063B114D}"/>
              </a:ext>
            </a:extLst>
          </p:cNvPr>
          <p:cNvSpPr>
            <a:spLocks noGrp="1"/>
          </p:cNvSpPr>
          <p:nvPr>
            <p:ph type="title"/>
          </p:nvPr>
        </p:nvSpPr>
        <p:spPr/>
        <p:txBody>
          <a:bodyPr/>
          <a:lstStyle/>
          <a:p>
            <a:r>
              <a:rPr lang="en-US" dirty="0">
                <a:highlight>
                  <a:srgbClr val="FFFF00"/>
                </a:highlight>
              </a:rPr>
              <a:t>In praise of positive feedback</a:t>
            </a:r>
          </a:p>
        </p:txBody>
      </p:sp>
      <p:sp>
        <p:nvSpPr>
          <p:cNvPr id="3" name="Content Placeholder 2">
            <a:extLst>
              <a:ext uri="{FF2B5EF4-FFF2-40B4-BE49-F238E27FC236}">
                <a16:creationId xmlns:a16="http://schemas.microsoft.com/office/drawing/2014/main" id="{521B30A0-996C-D4F1-46D0-FA5FFB293AD3}"/>
              </a:ext>
            </a:extLst>
          </p:cNvPr>
          <p:cNvSpPr>
            <a:spLocks noGrp="1"/>
          </p:cNvSpPr>
          <p:nvPr>
            <p:ph idx="1"/>
          </p:nvPr>
        </p:nvSpPr>
        <p:spPr/>
        <p:txBody>
          <a:bodyPr vert="horz" lIns="91440" tIns="45720" rIns="91440" bIns="45720" rtlCol="0" anchor="t">
            <a:normAutofit/>
          </a:bodyPr>
          <a:lstStyle/>
          <a:p>
            <a:r>
              <a:rPr lang="en-US" dirty="0">
                <a:latin typeface="Georgia"/>
                <a:hlinkClick r:id="rId2"/>
              </a:rPr>
              <a:t>https://www.forbes.com/sites/alisacohn/2017/07/21/in-praise-of-positive-feedback/?sh=394b7696db65</a:t>
            </a:r>
            <a:r>
              <a:rPr lang="en-US" dirty="0">
                <a:latin typeface="Georgia"/>
              </a:rPr>
              <a:t> (the article has a billion pop-ups, so here are some highlights for your reference)</a:t>
            </a:r>
          </a:p>
          <a:p>
            <a:r>
              <a:rPr lang="en-US" dirty="0">
                <a:latin typeface="Georgia"/>
              </a:rPr>
              <a:t>1. Embrace the need to give positive feedback. As with everything, the first step is to get your mind set right. You may have your own blocks against giving positive feedback – you might think that </a:t>
            </a:r>
            <a:r>
              <a:rPr lang="en-US" b="1" dirty="0">
                <a:latin typeface="Georgia"/>
              </a:rPr>
              <a:t>you</a:t>
            </a:r>
            <a:r>
              <a:rPr lang="en-US" dirty="0">
                <a:latin typeface="Georgia"/>
              </a:rPr>
              <a:t> don’t need it so your employees shouldn’t. You might not want to “over-praise” for fear of giving someone a big ego, or you might simply be uncomfortable. Please get over it.</a:t>
            </a:r>
            <a:r>
              <a:rPr lang="en-US" dirty="0">
                <a:latin typeface="Georgia"/>
                <a:hlinkClick r:id="rId3"/>
              </a:rPr>
              <a:t> Study after study</a:t>
            </a:r>
            <a:r>
              <a:rPr lang="en-US" dirty="0">
                <a:latin typeface="Georgia"/>
              </a:rPr>
              <a:t> show that positive feedback increases employee performance. Accept this truth.</a:t>
            </a:r>
          </a:p>
          <a:p>
            <a:endParaRPr lang="en-US" dirty="0">
              <a:latin typeface="Georgia"/>
            </a:endParaRPr>
          </a:p>
        </p:txBody>
      </p:sp>
    </p:spTree>
    <p:extLst>
      <p:ext uri="{BB962C8B-B14F-4D97-AF65-F5344CB8AC3E}">
        <p14:creationId xmlns:p14="http://schemas.microsoft.com/office/powerpoint/2010/main" val="135868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CB534-1504-BE06-53DB-5B8A4B5BDAFA}"/>
              </a:ext>
            </a:extLst>
          </p:cNvPr>
          <p:cNvSpPr txBox="1"/>
          <p:nvPr/>
        </p:nvSpPr>
        <p:spPr>
          <a:xfrm>
            <a:off x="3047172" y="646118"/>
            <a:ext cx="6097656" cy="587853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p>
          <a:p>
            <a:r>
              <a:rPr lang="en-US" dirty="0">
                <a:latin typeface="Georgia" panose="02040502050405020303" pitchFamily="18" charset="0"/>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38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A4DF0-939D-7B90-EF5F-55755E802219}"/>
              </a:ext>
            </a:extLst>
          </p:cNvPr>
          <p:cNvSpPr txBox="1"/>
          <p:nvPr/>
        </p:nvSpPr>
        <p:spPr>
          <a:xfrm>
            <a:off x="3048828" y="1997839"/>
            <a:ext cx="6097656" cy="286232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1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096D2-8521-5135-9D9F-D67C28E2159E}"/>
              </a:ext>
            </a:extLst>
          </p:cNvPr>
          <p:cNvSpPr txBox="1"/>
          <p:nvPr/>
        </p:nvSpPr>
        <p:spPr>
          <a:xfrm>
            <a:off x="3048828" y="2274838"/>
            <a:ext cx="6097656" cy="2308324"/>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4. Don’t make it a sandwich.</a:t>
            </a:r>
            <a:r>
              <a:rPr lang="en-US" sz="1800" dirty="0">
                <a:solidFill>
                  <a:srgbClr val="003891"/>
                </a:solidFill>
                <a:effectLst/>
                <a:latin typeface="Georgia" panose="02040502050405020303" pitchFamily="18" charset="0"/>
                <a:ea typeface="Times New Roman" panose="02020603050405020304" pitchFamily="18" charset="0"/>
                <a:cs typeface="Times New Roman" panose="02020603050405020304" pitchFamily="18" charset="0"/>
                <a:hlinkClick r:id="rId2"/>
              </a:rPr>
              <a:t> I just wrote about the evils of the feedback sandwich. </a:t>
            </a: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27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81090BE8-19A9-4630-8DA4-C9125ADED0E5}"/>
              </a:ext>
            </a:extLst>
          </p:cNvPr>
          <p:cNvPicPr>
            <a:picLocks noChangeAspect="1"/>
          </p:cNvPicPr>
          <p:nvPr/>
        </p:nvPicPr>
        <p:blipFill>
          <a:blip r:embed="rId2"/>
          <a:stretch>
            <a:fillRect/>
          </a:stretch>
        </p:blipFill>
        <p:spPr>
          <a:xfrm>
            <a:off x="4655820" y="1124712"/>
            <a:ext cx="2880360" cy="4608576"/>
          </a:xfrm>
          <a:prstGeom prst="rect">
            <a:avLst/>
          </a:prstGeom>
        </p:spPr>
      </p:pic>
    </p:spTree>
    <p:extLst>
      <p:ext uri="{BB962C8B-B14F-4D97-AF65-F5344CB8AC3E}">
        <p14:creationId xmlns:p14="http://schemas.microsoft.com/office/powerpoint/2010/main" val="6167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9C8F-DB19-1412-57D6-86562B318460}"/>
              </a:ext>
            </a:extLst>
          </p:cNvPr>
          <p:cNvSpPr txBox="1"/>
          <p:nvPr/>
        </p:nvSpPr>
        <p:spPr>
          <a:xfrm>
            <a:off x="3048828" y="1720840"/>
            <a:ext cx="6097656" cy="3416320"/>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2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a:t>
            </a:r>
          </a:p>
          <a:p>
            <a:r>
              <a:rPr lang="en-US" dirty="0"/>
              <a:t>Weekly written feedback (any format is acceptable)</a:t>
            </a:r>
          </a:p>
          <a:p>
            <a:r>
              <a:rPr lang="en-US" dirty="0"/>
              <a:t>Midterm/Final</a:t>
            </a:r>
          </a:p>
          <a:p>
            <a:pPr lvl="1"/>
            <a:r>
              <a:rPr lang="en-US" dirty="0"/>
              <a:t>Portal: </a:t>
            </a:r>
            <a:r>
              <a:rPr lang="en-US" dirty="0">
                <a:ea typeface="+mn-lt"/>
                <a:cs typeface="+mn-lt"/>
                <a:hlinkClick r:id="rId2"/>
              </a:rPr>
              <a:t>https://cote.illinois.edu/cote-portal-access</a:t>
            </a:r>
            <a:endParaRPr lang="en-US" dirty="0"/>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383211A-A58C-6242-02B5-20F38B4A54B4}"/>
              </a:ext>
            </a:extLst>
          </p:cNvPr>
          <p:cNvPicPr>
            <a:picLocks noChangeAspect="1"/>
          </p:cNvPicPr>
          <p:nvPr/>
        </p:nvPicPr>
        <p:blipFill>
          <a:blip r:embed="rId2"/>
          <a:stretch>
            <a:fillRect/>
          </a:stretch>
        </p:blipFill>
        <p:spPr>
          <a:xfrm>
            <a:off x="1759339" y="318457"/>
            <a:ext cx="9419770" cy="6381781"/>
          </a:xfrm>
          <a:prstGeom prst="rect">
            <a:avLst/>
          </a:prstGeom>
        </p:spPr>
      </p:pic>
    </p:spTree>
    <p:extLst>
      <p:ext uri="{BB962C8B-B14F-4D97-AF65-F5344CB8AC3E}">
        <p14:creationId xmlns:p14="http://schemas.microsoft.com/office/powerpoint/2010/main" val="330592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E1FB-F5F2-F7F9-E59E-ADA7ACE51086}"/>
              </a:ext>
            </a:extLst>
          </p:cNvPr>
          <p:cNvSpPr>
            <a:spLocks noGrp="1"/>
          </p:cNvSpPr>
          <p:nvPr>
            <p:ph type="title"/>
          </p:nvPr>
        </p:nvSpPr>
        <p:spPr/>
        <p:txBody>
          <a:bodyPr/>
          <a:lstStyle/>
          <a:p>
            <a:r>
              <a:rPr lang="en-US" dirty="0"/>
              <a:t>The supervisor</a:t>
            </a:r>
          </a:p>
        </p:txBody>
      </p:sp>
      <p:sp>
        <p:nvSpPr>
          <p:cNvPr id="3" name="Content Placeholder 2">
            <a:extLst>
              <a:ext uri="{FF2B5EF4-FFF2-40B4-BE49-F238E27FC236}">
                <a16:creationId xmlns:a16="http://schemas.microsoft.com/office/drawing/2014/main" id="{5764B966-2E53-8B81-B1B6-F520324E4B80}"/>
              </a:ext>
            </a:extLst>
          </p:cNvPr>
          <p:cNvSpPr>
            <a:spLocks noGrp="1"/>
          </p:cNvSpPr>
          <p:nvPr>
            <p:ph idx="1"/>
          </p:nvPr>
        </p:nvSpPr>
        <p:spPr/>
        <p:txBody>
          <a:bodyPr vert="horz" lIns="91440" tIns="45720" rIns="91440" bIns="45720" rtlCol="0" anchor="t">
            <a:normAutofit/>
          </a:bodyPr>
          <a:lstStyle/>
          <a:p>
            <a:r>
              <a:rPr lang="en-US" dirty="0"/>
              <a:t>Role, responsibility</a:t>
            </a:r>
          </a:p>
          <a:p>
            <a:r>
              <a:rPr lang="en-US" dirty="0"/>
              <a:t>Please contact your student's supervisor with any concerns or praise!</a:t>
            </a:r>
          </a:p>
          <a:p>
            <a:pPr marL="0" indent="0">
              <a:buNone/>
            </a:pPr>
            <a:endParaRPr lang="en-US" dirty="0"/>
          </a:p>
          <a:p>
            <a:r>
              <a:rPr lang="en-US" dirty="0"/>
              <a:t>Communication </a:t>
            </a:r>
          </a:p>
        </p:txBody>
      </p:sp>
    </p:spTree>
    <p:extLst>
      <p:ext uri="{BB962C8B-B14F-4D97-AF65-F5344CB8AC3E}">
        <p14:creationId xmlns:p14="http://schemas.microsoft.com/office/powerpoint/2010/main" val="285580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20000"/>
          </a:bodyPr>
          <a:lstStyle/>
          <a:p>
            <a:r>
              <a:rPr lang="en-US" dirty="0"/>
              <a:t>Exchange contact information (set boundaries!)</a:t>
            </a:r>
          </a:p>
          <a:p>
            <a:r>
              <a:rPr lang="en-US" dirty="0"/>
              <a:t>Show them where to put their belongings</a:t>
            </a:r>
          </a:p>
          <a:p>
            <a:r>
              <a:rPr lang="en-US" dirty="0"/>
              <a:t>Tour the school</a:t>
            </a:r>
          </a:p>
          <a:p>
            <a:r>
              <a:rPr lang="en-US" dirty="0"/>
              <a:t>Introduce them to staff</a:t>
            </a:r>
          </a:p>
          <a:p>
            <a:r>
              <a:rPr lang="en-US" dirty="0"/>
              <a:t>Show them how to access your online curriculum and classroom (work with district IT to get them an email account)</a:t>
            </a:r>
          </a:p>
          <a:p>
            <a:r>
              <a:rPr lang="en-US" dirty="0"/>
              <a:t>Have them introduce themselves to the students in a creative way</a:t>
            </a:r>
          </a:p>
          <a:p>
            <a:r>
              <a:rPr lang="en-US" dirty="0"/>
              <a:t>Post their name on the board</a:t>
            </a:r>
          </a:p>
          <a:p>
            <a:r>
              <a:rPr lang="en-US" dirty="0"/>
              <a:t>Be clear and specific about what you would like them to do the first few days and weeks</a:t>
            </a:r>
          </a:p>
        </p:txBody>
      </p:sp>
    </p:spTree>
    <p:extLst>
      <p:ext uri="{BB962C8B-B14F-4D97-AF65-F5344CB8AC3E}">
        <p14:creationId xmlns:p14="http://schemas.microsoft.com/office/powerpoint/2010/main" val="241574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BA1-D276-E036-7019-6D5A97F3061C}"/>
              </a:ext>
            </a:extLst>
          </p:cNvPr>
          <p:cNvSpPr>
            <a:spLocks noGrp="1"/>
          </p:cNvSpPr>
          <p:nvPr>
            <p:ph type="title"/>
          </p:nvPr>
        </p:nvSpPr>
        <p:spPr/>
        <p:txBody>
          <a:bodyPr/>
          <a:lstStyle/>
          <a:p>
            <a:r>
              <a:rPr lang="en-US" dirty="0"/>
              <a:t>Sub opportunities</a:t>
            </a:r>
          </a:p>
        </p:txBody>
      </p:sp>
      <p:sp>
        <p:nvSpPr>
          <p:cNvPr id="3" name="Content Placeholder 2">
            <a:extLst>
              <a:ext uri="{FF2B5EF4-FFF2-40B4-BE49-F238E27FC236}">
                <a16:creationId xmlns:a16="http://schemas.microsoft.com/office/drawing/2014/main" id="{F51DE03E-F9AC-AEE2-7F68-AA9C48FC1875}"/>
              </a:ext>
            </a:extLst>
          </p:cNvPr>
          <p:cNvSpPr>
            <a:spLocks noGrp="1"/>
          </p:cNvSpPr>
          <p:nvPr>
            <p:ph idx="1"/>
          </p:nvPr>
        </p:nvSpPr>
        <p:spPr/>
        <p:txBody>
          <a:bodyPr vert="horz" lIns="91440" tIns="45720" rIns="91440" bIns="45720" rtlCol="0" anchor="t">
            <a:normAutofit/>
          </a:bodyPr>
          <a:lstStyle/>
          <a:p>
            <a:r>
              <a:rPr lang="en-US"/>
              <a:t>Candidates have been encouraged to apply for their sub license</a:t>
            </a:r>
          </a:p>
          <a:p>
            <a:r>
              <a:rPr lang="en-US" dirty="0"/>
              <a:t>May be able to sub </a:t>
            </a:r>
            <a:r>
              <a:rPr lang="en-US" b="1" dirty="0"/>
              <a:t>for cooperating teacher</a:t>
            </a:r>
            <a:r>
              <a:rPr lang="en-US" dirty="0"/>
              <a:t> for a limited number of days</a:t>
            </a:r>
          </a:p>
          <a:p>
            <a:r>
              <a:rPr lang="en-US"/>
              <a:t>More information will be available in January</a:t>
            </a:r>
            <a:endParaRPr lang="en-US" dirty="0"/>
          </a:p>
        </p:txBody>
      </p:sp>
    </p:spTree>
    <p:extLst>
      <p:ext uri="{BB962C8B-B14F-4D97-AF65-F5344CB8AC3E}">
        <p14:creationId xmlns:p14="http://schemas.microsoft.com/office/powerpoint/2010/main" val="144968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fontScale="55000" lnSpcReduction="20000"/>
          </a:bodyPr>
          <a:lstStyle/>
          <a:p>
            <a:r>
              <a:rPr lang="en-US" dirty="0"/>
              <a:t>SCE: </a:t>
            </a:r>
            <a:r>
              <a:rPr lang="en-US" dirty="0">
                <a:ea typeface="+mn-lt"/>
                <a:cs typeface="+mn-lt"/>
                <a:hlinkClick r:id="rId2"/>
              </a:rPr>
              <a:t>https://sce.education.illinois.edu/</a:t>
            </a:r>
            <a:endParaRPr lang="en-US" dirty="0"/>
          </a:p>
          <a:p>
            <a:pPr lvl="1"/>
            <a:r>
              <a:rPr lang="en-US" dirty="0"/>
              <a:t>Professional Behavior Checklist</a:t>
            </a:r>
          </a:p>
          <a:p>
            <a:pPr lvl="1"/>
            <a:r>
              <a:rPr lang="en-US" dirty="0"/>
              <a:t>Student Teaching Guidelines</a:t>
            </a:r>
          </a:p>
          <a:p>
            <a:pPr lvl="1"/>
            <a:r>
              <a:rPr lang="en-US" dirty="0"/>
              <a:t>Weekly Feedback Form</a:t>
            </a:r>
          </a:p>
          <a:p>
            <a:r>
              <a:rPr lang="en-US" dirty="0"/>
              <a:t>Portal: </a:t>
            </a:r>
            <a:r>
              <a:rPr lang="en-US" dirty="0">
                <a:ea typeface="+mn-lt"/>
                <a:cs typeface="+mn-lt"/>
                <a:hlinkClick r:id="rId3"/>
              </a:rPr>
              <a:t>https://cote.illinois.edu/cote-portal-access</a:t>
            </a:r>
            <a:endParaRPr lang="en-US" dirty="0"/>
          </a:p>
          <a:p>
            <a:pPr lvl="1"/>
            <a:r>
              <a:rPr lang="en-US" dirty="0"/>
              <a:t>Midterm/Final</a:t>
            </a:r>
          </a:p>
          <a:p>
            <a:pPr lvl="1"/>
            <a:r>
              <a:rPr lang="en-US" dirty="0"/>
              <a:t>Approve hours</a:t>
            </a:r>
          </a:p>
          <a:p>
            <a:pPr lvl="1"/>
            <a:r>
              <a:rPr lang="en-US" dirty="0"/>
              <a:t>FAQs re: waivers</a:t>
            </a:r>
          </a:p>
          <a:p>
            <a:pPr lvl="1"/>
            <a:r>
              <a:rPr lang="en-US" dirty="0"/>
              <a:t>PDH entry</a:t>
            </a:r>
          </a:p>
          <a:p>
            <a:r>
              <a:rPr lang="en-US" dirty="0"/>
              <a:t>Email Cara or Sue directly: </a:t>
            </a:r>
          </a:p>
          <a:p>
            <a:pPr lvl="1"/>
            <a:r>
              <a:rPr lang="en-US" dirty="0">
                <a:hlinkClick r:id="rId4"/>
              </a:rPr>
              <a:t>caraknox@illinois.edu</a:t>
            </a:r>
            <a:r>
              <a:rPr lang="en-US" dirty="0"/>
              <a:t>  (middle grades and secondary)</a:t>
            </a:r>
          </a:p>
          <a:p>
            <a:pPr lvl="1"/>
            <a:r>
              <a:rPr lang="en-US" dirty="0">
                <a:hlinkClick r:id="rId5"/>
              </a:rPr>
              <a:t>stalbott@illinois.edu</a:t>
            </a:r>
            <a:r>
              <a:rPr lang="en-US" dirty="0"/>
              <a:t>  (early childhood and elementary)</a:t>
            </a:r>
          </a:p>
          <a:p>
            <a:pPr lvl="1"/>
            <a:r>
              <a:rPr lang="en-US" dirty="0">
                <a:hlinkClick r:id="rId6"/>
              </a:rPr>
              <a:t>sce@education.Illinois.edu</a:t>
            </a:r>
            <a:r>
              <a:rPr lang="en-US" dirty="0"/>
              <a:t> (general questions)</a:t>
            </a:r>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724-472E-7B07-4B5F-59E1BBB1B110}"/>
              </a:ext>
            </a:extLst>
          </p:cNvPr>
          <p:cNvSpPr>
            <a:spLocks noGrp="1"/>
          </p:cNvSpPr>
          <p:nvPr>
            <p:ph type="title"/>
          </p:nvPr>
        </p:nvSpPr>
        <p:spPr/>
        <p:txBody>
          <a:bodyPr/>
          <a:lstStyle/>
          <a:p>
            <a:r>
              <a:rPr lang="en-US" dirty="0"/>
              <a:t>It's never too soon.....</a:t>
            </a:r>
          </a:p>
        </p:txBody>
      </p:sp>
      <p:pic>
        <p:nvPicPr>
          <p:cNvPr id="4" name="Picture 4" descr="A picture containing graphical user interface&#10;&#10;Description automatically generated">
            <a:extLst>
              <a:ext uri="{FF2B5EF4-FFF2-40B4-BE49-F238E27FC236}">
                <a16:creationId xmlns:a16="http://schemas.microsoft.com/office/drawing/2014/main" id="{2E6DB91D-BE49-92CB-DDF1-806A29275CB1}"/>
              </a:ext>
            </a:extLst>
          </p:cNvPr>
          <p:cNvPicPr>
            <a:picLocks noGrp="1" noChangeAspect="1"/>
          </p:cNvPicPr>
          <p:nvPr>
            <p:ph idx="1"/>
          </p:nvPr>
        </p:nvPicPr>
        <p:blipFill>
          <a:blip r:embed="rId2"/>
          <a:stretch>
            <a:fillRect/>
          </a:stretch>
        </p:blipFill>
        <p:spPr>
          <a:xfrm>
            <a:off x="2905288" y="2638044"/>
            <a:ext cx="6381425" cy="3101983"/>
          </a:xfrm>
        </p:spPr>
      </p:pic>
    </p:spTree>
    <p:extLst>
      <p:ext uri="{BB962C8B-B14F-4D97-AF65-F5344CB8AC3E}">
        <p14:creationId xmlns:p14="http://schemas.microsoft.com/office/powerpoint/2010/main" val="5652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Introductions</a:t>
            </a:r>
          </a:p>
          <a:p>
            <a:pPr lvl="1"/>
            <a:r>
              <a:rPr lang="en-US" dirty="0"/>
              <a:t>Dr. Cara Gutzmer, Director, School and Community Experiences</a:t>
            </a:r>
          </a:p>
          <a:p>
            <a:pPr lvl="1"/>
            <a:r>
              <a:rPr lang="en-US" dirty="0"/>
              <a:t>Sue Talbott, Clinical Experiences Specialist</a:t>
            </a:r>
          </a:p>
          <a:p>
            <a:pPr lvl="1"/>
            <a:r>
              <a:rPr lang="en-US" dirty="0"/>
              <a:t>Danielle </a:t>
            </a:r>
            <a:r>
              <a:rPr lang="en-US" dirty="0" err="1"/>
              <a:t>Galardy</a:t>
            </a:r>
            <a:r>
              <a:rPr lang="en-US" dirty="0"/>
              <a:t>, Office Manager</a:t>
            </a:r>
          </a:p>
          <a:p>
            <a:pPr marL="228600" lvl="1" indent="0">
              <a:buNone/>
            </a:pPr>
            <a:endParaRPr lang="en-US" dirty="0"/>
          </a:p>
          <a:p>
            <a:pPr marL="228600" lvl="1" indent="0">
              <a:buNone/>
            </a:pPr>
            <a:endParaRPr lang="en-US" dirty="0"/>
          </a:p>
          <a:p>
            <a:pPr marL="228600" lvl="1" indent="0">
              <a:buNone/>
            </a:pPr>
            <a:r>
              <a:rPr lang="en-US" dirty="0"/>
              <a:t>Did you host someone this fall? Share a success!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EDAF70-4E70-1E70-0ABB-A2A22989C70C}"/>
              </a:ext>
            </a:extLst>
          </p:cNvPr>
          <p:cNvSpPr>
            <a:spLocks noGrp="1"/>
          </p:cNvSpPr>
          <p:nvPr>
            <p:ph type="title"/>
          </p:nvPr>
        </p:nvSpPr>
        <p:spPr/>
        <p:txBody>
          <a:bodyPr/>
          <a:lstStyle/>
          <a:p>
            <a:r>
              <a:rPr lang="en-US" dirty="0"/>
              <a:t>attendance</a:t>
            </a:r>
          </a:p>
        </p:txBody>
      </p:sp>
      <p:sp>
        <p:nvSpPr>
          <p:cNvPr id="7" name="Content Placeholder 6">
            <a:extLst>
              <a:ext uri="{FF2B5EF4-FFF2-40B4-BE49-F238E27FC236}">
                <a16:creationId xmlns:a16="http://schemas.microsoft.com/office/drawing/2014/main" id="{F55E4C3D-12ED-3287-ED1A-01F2F4F15017}"/>
              </a:ext>
            </a:extLst>
          </p:cNvPr>
          <p:cNvSpPr>
            <a:spLocks noGrp="1"/>
          </p:cNvSpPr>
          <p:nvPr>
            <p:ph idx="1"/>
          </p:nvPr>
        </p:nvSpPr>
        <p:spPr/>
        <p:txBody>
          <a:bodyPr vert="horz" lIns="91440" tIns="45720" rIns="91440" bIns="45720" rtlCol="0" anchor="t">
            <a:normAutofit/>
          </a:bodyPr>
          <a:lstStyle/>
          <a:p>
            <a:endParaRPr lang="en-US" dirty="0"/>
          </a:p>
          <a:p>
            <a:r>
              <a:rPr lang="en-US" dirty="0"/>
              <a:t>January 9-April 28 </a:t>
            </a:r>
          </a:p>
          <a:p>
            <a:r>
              <a:rPr lang="en-US" dirty="0">
                <a:highlight>
                  <a:srgbClr val="FFFF00"/>
                </a:highlight>
              </a:rPr>
              <a:t>Four sick days and one professional day (any others must be made up)</a:t>
            </a:r>
            <a:endParaRPr lang="en-US" dirty="0"/>
          </a:p>
          <a:p>
            <a:endParaRPr lang="en-US" dirty="0"/>
          </a:p>
          <a:p>
            <a:r>
              <a:rPr lang="en-US" dirty="0"/>
              <a:t>Teach Abroad – done on March 10 and are allowed THREE absences</a:t>
            </a:r>
          </a:p>
          <a:p>
            <a:endParaRPr lang="en-US" dirty="0"/>
          </a:p>
          <a:p>
            <a:pPr marL="0" indent="0">
              <a:buNone/>
            </a:pPr>
            <a:endParaRPr lang="en-US" dirty="0"/>
          </a:p>
        </p:txBody>
      </p:sp>
    </p:spTree>
    <p:extLst>
      <p:ext uri="{BB962C8B-B14F-4D97-AF65-F5344CB8AC3E}">
        <p14:creationId xmlns:p14="http://schemas.microsoft.com/office/powerpoint/2010/main" val="39988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lnSpcReduction="10000"/>
          </a:bodyPr>
          <a:lstStyle/>
          <a:p>
            <a:r>
              <a:rPr lang="en-US" dirty="0"/>
              <a:t>Promptness</a:t>
            </a:r>
          </a:p>
          <a:p>
            <a:r>
              <a:rPr lang="en-US" dirty="0"/>
              <a:t>Mature and appropriate attire and hygiene</a:t>
            </a:r>
          </a:p>
          <a:p>
            <a:r>
              <a:rPr lang="en-US" dirty="0"/>
              <a:t>Communication</a:t>
            </a:r>
          </a:p>
          <a:p>
            <a:r>
              <a:rPr lang="en-US" dirty="0"/>
              <a:t>Engagement</a:t>
            </a:r>
          </a:p>
          <a:p>
            <a:r>
              <a:rPr lang="en-US" dirty="0"/>
              <a:t>Follow assigned district’s calendar – </a:t>
            </a:r>
            <a:r>
              <a:rPr lang="en-US" b="1" u="sng" dirty="0"/>
              <a:t>NOT UIUC’s</a:t>
            </a:r>
          </a:p>
          <a:p>
            <a:pPr marL="0" indent="0">
              <a:buNone/>
            </a:pPr>
            <a:endParaRPr lang="en-US" dirty="0"/>
          </a:p>
          <a:p>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Placement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Six observations</a:t>
            </a:r>
          </a:p>
          <a:p>
            <a:r>
              <a:rPr lang="en-US" dirty="0"/>
              <a:t>Takeover – minimum of 20 days</a:t>
            </a:r>
          </a:p>
          <a:p>
            <a:r>
              <a:rPr lang="en-US" dirty="0"/>
              <a:t>Midterm/Final evaluation</a:t>
            </a:r>
          </a:p>
          <a:p>
            <a:r>
              <a:rPr lang="en-US" dirty="0"/>
              <a:t>Content test</a:t>
            </a:r>
          </a:p>
          <a:p>
            <a:r>
              <a:rPr lang="en-US" dirty="0"/>
              <a:t>No </a:t>
            </a:r>
            <a:r>
              <a:rPr lang="en-US" dirty="0" err="1"/>
              <a:t>edTPA</a:t>
            </a:r>
            <a:endParaRPr lang="en-US" dirty="0"/>
          </a:p>
          <a:p>
            <a:r>
              <a:rPr lang="en-US" dirty="0"/>
              <a:t>Timeline: </a:t>
            </a:r>
            <a:r>
              <a:rPr lang="en-US" dirty="0">
                <a:hlinkClick r:id="rId2"/>
              </a:rPr>
              <a:t>https://sce.education.illinois.edu/cooperating-teachers/secondary/edpr442sec-coop</a:t>
            </a:r>
            <a:endParaRPr lang="en-US" dirty="0"/>
          </a:p>
          <a:p>
            <a:r>
              <a:rPr lang="en-US" dirty="0"/>
              <a:t>Teach Abroad: three observations plus final evaluation</a:t>
            </a:r>
          </a:p>
          <a:p>
            <a:endParaRPr lang="en-US" dirty="0"/>
          </a:p>
          <a:p>
            <a:endParaRPr lang="en-US" dirty="0"/>
          </a:p>
          <a:p>
            <a:endParaRPr lang="en-US" dirty="0"/>
          </a:p>
        </p:txBody>
      </p:sp>
    </p:spTree>
    <p:extLst>
      <p:ext uri="{BB962C8B-B14F-4D97-AF65-F5344CB8AC3E}">
        <p14:creationId xmlns:p14="http://schemas.microsoft.com/office/powerpoint/2010/main" val="38816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632-8182-BDDF-01F3-5914BB3A3EB3}"/>
              </a:ext>
            </a:extLst>
          </p:cNvPr>
          <p:cNvSpPr>
            <a:spLocks noGrp="1"/>
          </p:cNvSpPr>
          <p:nvPr>
            <p:ph type="title"/>
          </p:nvPr>
        </p:nvSpPr>
        <p:spPr/>
        <p:txBody>
          <a:bodyPr/>
          <a:lstStyle/>
          <a:p>
            <a:r>
              <a:rPr lang="en-US" dirty="0"/>
              <a:t>Supporting your candidate</a:t>
            </a:r>
          </a:p>
        </p:txBody>
      </p:sp>
      <p:sp>
        <p:nvSpPr>
          <p:cNvPr id="3" name="Content Placeholder 2">
            <a:extLst>
              <a:ext uri="{FF2B5EF4-FFF2-40B4-BE49-F238E27FC236}">
                <a16:creationId xmlns:a16="http://schemas.microsoft.com/office/drawing/2014/main" id="{B237B87F-4D40-F7F4-0699-A40E57C227A4}"/>
              </a:ext>
            </a:extLst>
          </p:cNvPr>
          <p:cNvSpPr>
            <a:spLocks noGrp="1"/>
          </p:cNvSpPr>
          <p:nvPr>
            <p:ph idx="1"/>
          </p:nvPr>
        </p:nvSpPr>
        <p:spPr/>
        <p:txBody>
          <a:bodyPr vert="horz" lIns="91440" tIns="45720" rIns="91440" bIns="45720" rtlCol="0" anchor="t">
            <a:normAutofit/>
          </a:bodyPr>
          <a:lstStyle/>
          <a:p>
            <a:r>
              <a:rPr lang="en-US" dirty="0"/>
              <a:t>Model</a:t>
            </a:r>
          </a:p>
          <a:p>
            <a:endParaRPr lang="en-US" dirty="0"/>
          </a:p>
          <a:p>
            <a:r>
              <a:rPr lang="en-US" dirty="0"/>
              <a:t>Reinforce</a:t>
            </a:r>
          </a:p>
          <a:p>
            <a:endParaRPr lang="en-US" dirty="0"/>
          </a:p>
          <a:p>
            <a:r>
              <a:rPr lang="en-US" dirty="0"/>
              <a:t>Weekly feedback</a:t>
            </a:r>
          </a:p>
          <a:p>
            <a:endParaRPr lang="en-US" dirty="0"/>
          </a:p>
          <a:p>
            <a:r>
              <a:rPr lang="en-US" dirty="0"/>
              <a:t>Communicate with supervisor</a:t>
            </a:r>
          </a:p>
        </p:txBody>
      </p:sp>
    </p:spTree>
    <p:extLst>
      <p:ext uri="{BB962C8B-B14F-4D97-AF65-F5344CB8AC3E}">
        <p14:creationId xmlns:p14="http://schemas.microsoft.com/office/powerpoint/2010/main" val="267890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usinesscard&#10;&#10;Description automatically generated">
            <a:extLst>
              <a:ext uri="{FF2B5EF4-FFF2-40B4-BE49-F238E27FC236}">
                <a16:creationId xmlns:a16="http://schemas.microsoft.com/office/drawing/2014/main" id="{202F42D6-A1C4-7527-F6FA-413E6A5D9F9F}"/>
              </a:ext>
            </a:extLst>
          </p:cNvPr>
          <p:cNvPicPr>
            <a:picLocks noGrp="1" noChangeAspect="1"/>
          </p:cNvPicPr>
          <p:nvPr>
            <p:ph idx="1"/>
          </p:nvPr>
        </p:nvPicPr>
        <p:blipFill>
          <a:blip r:embed="rId2"/>
          <a:stretch>
            <a:fillRect/>
          </a:stretch>
        </p:blipFill>
        <p:spPr>
          <a:xfrm>
            <a:off x="2587152" y="1271016"/>
            <a:ext cx="7473540" cy="4315968"/>
          </a:xfrm>
          <a:prstGeom prst="rect">
            <a:avLst/>
          </a:prstGeom>
        </p:spPr>
      </p:pic>
      <p:sp>
        <p:nvSpPr>
          <p:cNvPr id="11"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8A8D0-6AB6-7DB0-7BCC-E962BAB74DD4}"/>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Stages of learning</a:t>
            </a:r>
          </a:p>
        </p:txBody>
      </p:sp>
      <p:sp>
        <p:nvSpPr>
          <p:cNvPr id="3" name="TextBox 2">
            <a:extLst>
              <a:ext uri="{FF2B5EF4-FFF2-40B4-BE49-F238E27FC236}">
                <a16:creationId xmlns:a16="http://schemas.microsoft.com/office/drawing/2014/main" id="{B23CADB7-E03E-672C-EE2B-FA8D7600315F}"/>
              </a:ext>
            </a:extLst>
          </p:cNvPr>
          <p:cNvSpPr txBox="1"/>
          <p:nvPr/>
        </p:nvSpPr>
        <p:spPr>
          <a:xfrm>
            <a:off x="1932393" y="4611842"/>
            <a:ext cx="1525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a slide we share with candidates.</a:t>
            </a:r>
          </a:p>
        </p:txBody>
      </p:sp>
    </p:spTree>
    <p:extLst>
      <p:ext uri="{BB962C8B-B14F-4D97-AF65-F5344CB8AC3E}">
        <p14:creationId xmlns:p14="http://schemas.microsoft.com/office/powerpoint/2010/main" val="190914622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1704</TotalTime>
  <Words>1402</Words>
  <Application>Microsoft Office PowerPoint</Application>
  <PresentationFormat>Widescreen</PresentationFormat>
  <Paragraphs>174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Parcel</vt:lpstr>
      <vt:lpstr>Cooperating teacher orientation</vt:lpstr>
      <vt:lpstr>PowerPoint Presentation</vt:lpstr>
      <vt:lpstr>agenda</vt:lpstr>
      <vt:lpstr>Welcome!</vt:lpstr>
      <vt:lpstr>attendance</vt:lpstr>
      <vt:lpstr>Professional expectations</vt:lpstr>
      <vt:lpstr>Placement expectations</vt:lpstr>
      <vt:lpstr>Supporting your candidate</vt:lpstr>
      <vt:lpstr>Stages of learning</vt:lpstr>
      <vt:lpstr>What do Candidates need in this stage?</vt:lpstr>
      <vt:lpstr>Gradual release</vt:lpstr>
      <vt:lpstr>Giving feedback</vt:lpstr>
      <vt:lpstr>PowerPoint Presentation</vt:lpstr>
      <vt:lpstr>Unexpected negative feedback (It's awkward for everyone)</vt:lpstr>
      <vt:lpstr>PowerPoint Presentation</vt:lpstr>
      <vt:lpstr>In praise of positive feedback</vt:lpstr>
      <vt:lpstr>PowerPoint Presentation</vt:lpstr>
      <vt:lpstr>PowerPoint Presentation</vt:lpstr>
      <vt:lpstr>PowerPoint Presentation</vt:lpstr>
      <vt:lpstr>PowerPoint Presentation</vt:lpstr>
      <vt:lpstr>evaluations</vt:lpstr>
      <vt:lpstr>supports</vt:lpstr>
      <vt:lpstr>PowerPoint Presentation</vt:lpstr>
      <vt:lpstr>The supervisor</vt:lpstr>
      <vt:lpstr>Immediate actions to welcome your candidate</vt:lpstr>
      <vt:lpstr>Tuition waivers</vt:lpstr>
      <vt:lpstr>Sub opportunities</vt:lpstr>
      <vt:lpstr>resources</vt:lpstr>
      <vt:lpstr>It's never too soon.....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Gutzmer, Cara</cp:lastModifiedBy>
  <cp:revision>369</cp:revision>
  <dcterms:created xsi:type="dcterms:W3CDTF">2022-04-29T14:14:34Z</dcterms:created>
  <dcterms:modified xsi:type="dcterms:W3CDTF">2022-12-14T16:53:41Z</dcterms:modified>
</cp:coreProperties>
</file>