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sldIdLst>
    <p:sldId id="256" r:id="rId2"/>
    <p:sldId id="274" r:id="rId3"/>
    <p:sldId id="257" r:id="rId4"/>
    <p:sldId id="258" r:id="rId5"/>
    <p:sldId id="286" r:id="rId6"/>
    <p:sldId id="270" r:id="rId7"/>
    <p:sldId id="282" r:id="rId8"/>
    <p:sldId id="267" r:id="rId9"/>
    <p:sldId id="260" r:id="rId10"/>
    <p:sldId id="262" r:id="rId11"/>
    <p:sldId id="273" r:id="rId12"/>
    <p:sldId id="283" r:id="rId13"/>
    <p:sldId id="272" r:id="rId14"/>
    <p:sldId id="285" r:id="rId15"/>
    <p:sldId id="275" r:id="rId16"/>
    <p:sldId id="266" r:id="rId17"/>
    <p:sldId id="265" r:id="rId18"/>
    <p:sldId id="28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2D822-3681-4EDC-82B3-128EA9C0541C}" v="82" dt="2026-04-16T21:56:0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726"/>
  </p:normalViewPr>
  <p:slideViewPr>
    <p:cSldViewPr>
      <p:cViewPr varScale="1">
        <p:scale>
          <a:sx n="120" d="100"/>
          <a:sy n="120" d="100"/>
        </p:scale>
        <p:origin x="158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Knox Gutzmer" userId="Vsv46+9Z8VBbTUzyGxy0vmA9N5c4RpU6iVcZ6i6Sngc=" providerId="None" clId="Web-{42C2D822-3681-4EDC-82B3-128EA9C0541C}"/>
    <pc:docChg chg="addSld delSld modSld sldOrd">
      <pc:chgData name="Cara Knox Gutzmer" userId="Vsv46+9Z8VBbTUzyGxy0vmA9N5c4RpU6iVcZ6i6Sngc=" providerId="None" clId="Web-{42C2D822-3681-4EDC-82B3-128EA9C0541C}" dt="2026-04-16T21:56:09.400" v="80" actId="20577"/>
      <pc:docMkLst>
        <pc:docMk/>
      </pc:docMkLst>
      <pc:sldChg chg="modSp">
        <pc:chgData name="Cara Knox Gutzmer" userId="Vsv46+9Z8VBbTUzyGxy0vmA9N5c4RpU6iVcZ6i6Sngc=" providerId="None" clId="Web-{42C2D822-3681-4EDC-82B3-128EA9C0541C}" dt="2026-04-16T21:28:18.995" v="5" actId="20577"/>
        <pc:sldMkLst>
          <pc:docMk/>
          <pc:sldMk cId="4176091615" sldId="256"/>
        </pc:sldMkLst>
        <pc:spChg chg="mod">
          <ac:chgData name="Cara Knox Gutzmer" userId="Vsv46+9Z8VBbTUzyGxy0vmA9N5c4RpU6iVcZ6i6Sngc=" providerId="None" clId="Web-{42C2D822-3681-4EDC-82B3-128EA9C0541C}" dt="2026-04-16T21:28:12.464" v="1" actId="20577"/>
          <ac:spMkLst>
            <pc:docMk/>
            <pc:sldMk cId="4176091615" sldId="256"/>
            <ac:spMk id="2" creationId="{00000000-0000-0000-0000-000000000000}"/>
          </ac:spMkLst>
        </pc:spChg>
        <pc:spChg chg="mod">
          <ac:chgData name="Cara Knox Gutzmer" userId="Vsv46+9Z8VBbTUzyGxy0vmA9N5c4RpU6iVcZ6i6Sngc=" providerId="None" clId="Web-{42C2D822-3681-4EDC-82B3-128EA9C0541C}" dt="2026-04-16T21:28:18.995" v="5" actId="20577"/>
          <ac:spMkLst>
            <pc:docMk/>
            <pc:sldMk cId="4176091615" sldId="256"/>
            <ac:spMk id="3" creationId="{00000000-0000-0000-0000-000000000000}"/>
          </ac:spMkLst>
        </pc:spChg>
      </pc:sldChg>
      <pc:sldChg chg="modSp">
        <pc:chgData name="Cara Knox Gutzmer" userId="Vsv46+9Z8VBbTUzyGxy0vmA9N5c4RpU6iVcZ6i6Sngc=" providerId="None" clId="Web-{42C2D822-3681-4EDC-82B3-128EA9C0541C}" dt="2026-04-16T21:40:04.555" v="36" actId="20577"/>
        <pc:sldMkLst>
          <pc:docMk/>
          <pc:sldMk cId="4066929383" sldId="257"/>
        </pc:sldMkLst>
        <pc:graphicFrameChg chg="modGraphic">
          <ac:chgData name="Cara Knox Gutzmer" userId="Vsv46+9Z8VBbTUzyGxy0vmA9N5c4RpU6iVcZ6i6Sngc=" providerId="None" clId="Web-{42C2D822-3681-4EDC-82B3-128EA9C0541C}" dt="2026-04-16T21:40:04.555" v="36" actId="20577"/>
          <ac:graphicFrameMkLst>
            <pc:docMk/>
            <pc:sldMk cId="4066929383" sldId="257"/>
            <ac:graphicFrameMk id="5" creationId="{EBFC85FD-5F3F-E620-2764-4FBA350A0696}"/>
          </ac:graphicFrameMkLst>
        </pc:graphicFrameChg>
      </pc:sldChg>
      <pc:sldChg chg="modSp">
        <pc:chgData name="Cara Knox Gutzmer" userId="Vsv46+9Z8VBbTUzyGxy0vmA9N5c4RpU6iVcZ6i6Sngc=" providerId="None" clId="Web-{42C2D822-3681-4EDC-82B3-128EA9C0541C}" dt="2026-04-16T21:56:09.400" v="80" actId="20577"/>
        <pc:sldMkLst>
          <pc:docMk/>
          <pc:sldMk cId="3824475427" sldId="265"/>
        </pc:sldMkLst>
        <pc:spChg chg="mod">
          <ac:chgData name="Cara Knox Gutzmer" userId="Vsv46+9Z8VBbTUzyGxy0vmA9N5c4RpU6iVcZ6i6Sngc=" providerId="None" clId="Web-{42C2D822-3681-4EDC-82B3-128EA9C0541C}" dt="2026-04-16T21:56:09.400" v="80" actId="20577"/>
          <ac:spMkLst>
            <pc:docMk/>
            <pc:sldMk cId="3824475427" sldId="265"/>
            <ac:spMk id="2" creationId="{00000000-0000-0000-0000-000000000000}"/>
          </ac:spMkLst>
        </pc:spChg>
      </pc:sldChg>
      <pc:sldChg chg="addSp delSp modSp">
        <pc:chgData name="Cara Knox Gutzmer" userId="Vsv46+9Z8VBbTUzyGxy0vmA9N5c4RpU6iVcZ6i6Sngc=" providerId="None" clId="Web-{42C2D822-3681-4EDC-82B3-128EA9C0541C}" dt="2026-04-16T21:42:50.262" v="77" actId="20577"/>
        <pc:sldMkLst>
          <pc:docMk/>
          <pc:sldMk cId="2342048250" sldId="270"/>
        </pc:sldMkLst>
        <pc:spChg chg="mod">
          <ac:chgData name="Cara Knox Gutzmer" userId="Vsv46+9Z8VBbTUzyGxy0vmA9N5c4RpU6iVcZ6i6Sngc=" providerId="None" clId="Web-{42C2D822-3681-4EDC-82B3-128EA9C0541C}" dt="2026-04-16T21:42:50.262" v="77" actId="20577"/>
          <ac:spMkLst>
            <pc:docMk/>
            <pc:sldMk cId="2342048250" sldId="270"/>
            <ac:spMk id="3" creationId="{41C80417-672D-4547-8358-098017663F17}"/>
          </ac:spMkLst>
        </pc:spChg>
        <pc:spChg chg="add del mod">
          <ac:chgData name="Cara Knox Gutzmer" userId="Vsv46+9Z8VBbTUzyGxy0vmA9N5c4RpU6iVcZ6i6Sngc=" providerId="None" clId="Web-{42C2D822-3681-4EDC-82B3-128EA9C0541C}" dt="2026-04-16T21:40:10.633" v="40"/>
          <ac:spMkLst>
            <pc:docMk/>
            <pc:sldMk cId="2342048250" sldId="270"/>
            <ac:spMk id="4" creationId="{24A493F6-75DC-3FA7-DABC-DA9BA5F77348}"/>
          </ac:spMkLst>
        </pc:spChg>
      </pc:sldChg>
      <pc:sldChg chg="modSp">
        <pc:chgData name="Cara Knox Gutzmer" userId="Vsv46+9Z8VBbTUzyGxy0vmA9N5c4RpU6iVcZ6i6Sngc=" providerId="None" clId="Web-{42C2D822-3681-4EDC-82B3-128EA9C0541C}" dt="2026-04-16T21:37:45.878" v="34" actId="20577"/>
        <pc:sldMkLst>
          <pc:docMk/>
          <pc:sldMk cId="2835722267" sldId="275"/>
        </pc:sldMkLst>
        <pc:spChg chg="mod">
          <ac:chgData name="Cara Knox Gutzmer" userId="Vsv46+9Z8VBbTUzyGxy0vmA9N5c4RpU6iVcZ6i6Sngc=" providerId="None" clId="Web-{42C2D822-3681-4EDC-82B3-128EA9C0541C}" dt="2026-04-16T21:37:45.878" v="34" actId="20577"/>
          <ac:spMkLst>
            <pc:docMk/>
            <pc:sldMk cId="2835722267" sldId="275"/>
            <ac:spMk id="3" creationId="{B11397BC-5A34-657E-E40A-20AC7B50C6BC}"/>
          </ac:spMkLst>
        </pc:spChg>
      </pc:sldChg>
      <pc:sldChg chg="modSp">
        <pc:chgData name="Cara Knox Gutzmer" userId="Vsv46+9Z8VBbTUzyGxy0vmA9N5c4RpU6iVcZ6i6Sngc=" providerId="None" clId="Web-{42C2D822-3681-4EDC-82B3-128EA9C0541C}" dt="2026-04-16T21:29:02.449" v="10" actId="20577"/>
        <pc:sldMkLst>
          <pc:docMk/>
          <pc:sldMk cId="1578499688" sldId="282"/>
        </pc:sldMkLst>
        <pc:spChg chg="mod">
          <ac:chgData name="Cara Knox Gutzmer" userId="Vsv46+9Z8VBbTUzyGxy0vmA9N5c4RpU6iVcZ6i6Sngc=" providerId="None" clId="Web-{42C2D822-3681-4EDC-82B3-128EA9C0541C}" dt="2026-04-16T21:29:02.449" v="10" actId="20577"/>
          <ac:spMkLst>
            <pc:docMk/>
            <pc:sldMk cId="1578499688" sldId="282"/>
            <ac:spMk id="3" creationId="{66806C93-F86D-7CCE-4D00-9DBE3DB88E43}"/>
          </ac:spMkLst>
        </pc:spChg>
      </pc:sldChg>
      <pc:sldChg chg="modSp">
        <pc:chgData name="Cara Knox Gutzmer" userId="Vsv46+9Z8VBbTUzyGxy0vmA9N5c4RpU6iVcZ6i6Sngc=" providerId="None" clId="Web-{42C2D822-3681-4EDC-82B3-128EA9C0541C}" dt="2026-04-16T21:29:57.340" v="19" actId="20577"/>
        <pc:sldMkLst>
          <pc:docMk/>
          <pc:sldMk cId="2903083436" sldId="283"/>
        </pc:sldMkLst>
        <pc:spChg chg="mod">
          <ac:chgData name="Cara Knox Gutzmer" userId="Vsv46+9Z8VBbTUzyGxy0vmA9N5c4RpU6iVcZ6i6Sngc=" providerId="None" clId="Web-{42C2D822-3681-4EDC-82B3-128EA9C0541C}" dt="2026-04-16T21:29:57.340" v="19" actId="20577"/>
          <ac:spMkLst>
            <pc:docMk/>
            <pc:sldMk cId="2903083436" sldId="283"/>
            <ac:spMk id="3" creationId="{8724BF62-AE02-90A7-346A-C5BD1EEFD578}"/>
          </ac:spMkLst>
        </pc:spChg>
      </pc:sldChg>
      <pc:sldChg chg="del">
        <pc:chgData name="Cara Knox Gutzmer" userId="Vsv46+9Z8VBbTUzyGxy0vmA9N5c4RpU6iVcZ6i6Sngc=" providerId="None" clId="Web-{42C2D822-3681-4EDC-82B3-128EA9C0541C}" dt="2026-04-16T21:43:22.231" v="78"/>
        <pc:sldMkLst>
          <pc:docMk/>
          <pc:sldMk cId="2985968489" sldId="284"/>
        </pc:sldMkLst>
      </pc:sldChg>
      <pc:sldChg chg="add ord">
        <pc:chgData name="Cara Knox Gutzmer" userId="Vsv46+9Z8VBbTUzyGxy0vmA9N5c4RpU6iVcZ6i6Sngc=" providerId="None" clId="Web-{42C2D822-3681-4EDC-82B3-128EA9C0541C}" dt="2026-04-16T21:42:00.636" v="42"/>
        <pc:sldMkLst>
          <pc:docMk/>
          <pc:sldMk cId="3957516482" sldId="28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AA59D5-E5AA-4A0D-AEE6-C35BA85B1F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19EEFE1-5E16-43C7-B96D-3378E36E5353}">
      <dgm:prSet/>
      <dgm:spPr/>
      <dgm:t>
        <a:bodyPr/>
        <a:lstStyle/>
        <a:p>
          <a:pPr>
            <a:lnSpc>
              <a:spcPct val="100000"/>
            </a:lnSpc>
          </a:pPr>
          <a:r>
            <a:rPr lang="en-US" b="0" i="0" dirty="0"/>
            <a:t>Welcome and updates</a:t>
          </a:r>
          <a:endParaRPr lang="en-US" dirty="0"/>
        </a:p>
      </dgm:t>
    </dgm:pt>
    <dgm:pt modelId="{F16216AE-4A82-4246-91BB-6565B80A9A80}" type="parTrans" cxnId="{220F277E-C4BD-4652-A2BD-1E54728C2AE2}">
      <dgm:prSet/>
      <dgm:spPr/>
      <dgm:t>
        <a:bodyPr/>
        <a:lstStyle/>
        <a:p>
          <a:endParaRPr lang="en-US"/>
        </a:p>
      </dgm:t>
    </dgm:pt>
    <dgm:pt modelId="{DCDB7D33-94FE-4E19-A956-B90E600FA9D2}" type="sibTrans" cxnId="{220F277E-C4BD-4652-A2BD-1E54728C2AE2}">
      <dgm:prSet/>
      <dgm:spPr/>
      <dgm:t>
        <a:bodyPr/>
        <a:lstStyle/>
        <a:p>
          <a:endParaRPr lang="en-US"/>
        </a:p>
      </dgm:t>
    </dgm:pt>
    <dgm:pt modelId="{71A86606-260E-424A-9F89-A56C20556339}">
      <dgm:prSet/>
      <dgm:spPr/>
      <dgm:t>
        <a:bodyPr/>
        <a:lstStyle/>
        <a:p>
          <a:pPr>
            <a:lnSpc>
              <a:spcPct val="100000"/>
            </a:lnSpc>
          </a:pPr>
          <a:r>
            <a:rPr lang="en-US" b="0" i="0" dirty="0"/>
            <a:t>Teaching performance activity</a:t>
          </a:r>
          <a:endParaRPr lang="en-US" dirty="0"/>
        </a:p>
      </dgm:t>
    </dgm:pt>
    <dgm:pt modelId="{3FFC9F9E-0B9A-4D21-A89F-CA5695A49ADF}" type="parTrans" cxnId="{9F2CD685-D3BC-4361-B7EA-7E13247AF0D8}">
      <dgm:prSet/>
      <dgm:spPr/>
      <dgm:t>
        <a:bodyPr/>
        <a:lstStyle/>
        <a:p>
          <a:endParaRPr lang="en-US"/>
        </a:p>
      </dgm:t>
    </dgm:pt>
    <dgm:pt modelId="{86079A7A-4A4E-4B6D-82C3-BC4E4B8FDEC7}" type="sibTrans" cxnId="{9F2CD685-D3BC-4361-B7EA-7E13247AF0D8}">
      <dgm:prSet/>
      <dgm:spPr/>
      <dgm:t>
        <a:bodyPr/>
        <a:lstStyle/>
        <a:p>
          <a:endParaRPr lang="en-US"/>
        </a:p>
      </dgm:t>
    </dgm:pt>
    <dgm:pt modelId="{4AA974D0-5F21-496A-897B-373B5D199408}">
      <dgm:prSet/>
      <dgm:spPr/>
      <dgm:t>
        <a:bodyPr/>
        <a:lstStyle/>
        <a:p>
          <a:pPr>
            <a:lnSpc>
              <a:spcPct val="100000"/>
            </a:lnSpc>
          </a:pPr>
          <a:r>
            <a:rPr lang="en-US" b="0" i="0" dirty="0"/>
            <a:t>Student teaching—Spring 2027 (updates)</a:t>
          </a:r>
          <a:endParaRPr lang="en-US" dirty="0"/>
        </a:p>
      </dgm:t>
    </dgm:pt>
    <dgm:pt modelId="{1C523906-64B7-4F00-B5A7-9564C84F9E51}" type="parTrans" cxnId="{B1089BE9-33E8-4970-A605-FE3B7B364DEC}">
      <dgm:prSet/>
      <dgm:spPr/>
      <dgm:t>
        <a:bodyPr/>
        <a:lstStyle/>
        <a:p>
          <a:endParaRPr lang="en-US"/>
        </a:p>
      </dgm:t>
    </dgm:pt>
    <dgm:pt modelId="{74C4B626-1175-45DA-BF82-89C9CEF6C68A}" type="sibTrans" cxnId="{B1089BE9-33E8-4970-A605-FE3B7B364DEC}">
      <dgm:prSet/>
      <dgm:spPr/>
      <dgm:t>
        <a:bodyPr/>
        <a:lstStyle/>
        <a:p>
          <a:endParaRPr lang="en-US"/>
        </a:p>
      </dgm:t>
    </dgm:pt>
    <dgm:pt modelId="{55285C74-48E1-40E1-8285-E040207972E8}">
      <dgm:prSet/>
      <dgm:spPr/>
      <dgm:t>
        <a:bodyPr/>
        <a:lstStyle/>
        <a:p>
          <a:pPr>
            <a:lnSpc>
              <a:spcPct val="100000"/>
            </a:lnSpc>
          </a:pPr>
          <a:r>
            <a:rPr lang="en-US" b="0" i="0" dirty="0"/>
            <a:t>Questions/comments/announcements</a:t>
          </a:r>
          <a:endParaRPr lang="en-US" dirty="0"/>
        </a:p>
      </dgm:t>
    </dgm:pt>
    <dgm:pt modelId="{37F33D71-E1AA-4F79-9466-C398924A503C}" type="parTrans" cxnId="{5FC88496-3907-4268-95EE-D9172ECC742B}">
      <dgm:prSet/>
      <dgm:spPr/>
      <dgm:t>
        <a:bodyPr/>
        <a:lstStyle/>
        <a:p>
          <a:endParaRPr lang="en-US"/>
        </a:p>
      </dgm:t>
    </dgm:pt>
    <dgm:pt modelId="{BD47FE55-1492-496D-A9EF-1664E106F634}" type="sibTrans" cxnId="{5FC88496-3907-4268-95EE-D9172ECC742B}">
      <dgm:prSet/>
      <dgm:spPr/>
      <dgm:t>
        <a:bodyPr/>
        <a:lstStyle/>
        <a:p>
          <a:endParaRPr lang="en-US"/>
        </a:p>
      </dgm:t>
    </dgm:pt>
    <dgm:pt modelId="{6979ACDB-92CE-4726-8F7C-5E5E84BC06D2}" type="pres">
      <dgm:prSet presAssocID="{CDAA59D5-E5AA-4A0D-AEE6-C35BA85B1FC4}" presName="root" presStyleCnt="0">
        <dgm:presLayoutVars>
          <dgm:dir/>
          <dgm:resizeHandles val="exact"/>
        </dgm:presLayoutVars>
      </dgm:prSet>
      <dgm:spPr/>
    </dgm:pt>
    <dgm:pt modelId="{468E08F9-EA96-4E28-B92E-D4B10717A3CE}" type="pres">
      <dgm:prSet presAssocID="{419EEFE1-5E16-43C7-B96D-3378E36E5353}" presName="compNode" presStyleCnt="0"/>
      <dgm:spPr/>
    </dgm:pt>
    <dgm:pt modelId="{B7962A25-9C57-4CE2-BB11-4390FAE111C2}" type="pres">
      <dgm:prSet presAssocID="{419EEFE1-5E16-43C7-B96D-3378E36E5353}" presName="bgRect" presStyleLbl="bgShp" presStyleIdx="0" presStyleCnt="4"/>
      <dgm:spPr/>
    </dgm:pt>
    <dgm:pt modelId="{7CCD2700-49CD-4FCC-A2F3-D0CB0CEE4C30}" type="pres">
      <dgm:prSet presAssocID="{419EEFE1-5E16-43C7-B96D-3378E36E5353}"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andshake"/>
        </a:ext>
      </dgm:extLst>
    </dgm:pt>
    <dgm:pt modelId="{91982BC0-7588-4776-AFEF-1AEA59ECD25A}" type="pres">
      <dgm:prSet presAssocID="{419EEFE1-5E16-43C7-B96D-3378E36E5353}" presName="spaceRect" presStyleCnt="0"/>
      <dgm:spPr/>
    </dgm:pt>
    <dgm:pt modelId="{406E4C0E-530B-4BF8-9A5F-8FEA3A245918}" type="pres">
      <dgm:prSet presAssocID="{419EEFE1-5E16-43C7-B96D-3378E36E5353}" presName="parTx" presStyleLbl="revTx" presStyleIdx="0" presStyleCnt="4">
        <dgm:presLayoutVars>
          <dgm:chMax val="0"/>
          <dgm:chPref val="0"/>
        </dgm:presLayoutVars>
      </dgm:prSet>
      <dgm:spPr/>
    </dgm:pt>
    <dgm:pt modelId="{7D65D0A0-9AF5-46CC-B8DA-16BA7F454EA4}" type="pres">
      <dgm:prSet presAssocID="{DCDB7D33-94FE-4E19-A956-B90E600FA9D2}" presName="sibTrans" presStyleCnt="0"/>
      <dgm:spPr/>
    </dgm:pt>
    <dgm:pt modelId="{B1A7685C-8D18-433E-9BC5-5351B0AFF8D7}" type="pres">
      <dgm:prSet presAssocID="{71A86606-260E-424A-9F89-A56C20556339}" presName="compNode" presStyleCnt="0"/>
      <dgm:spPr/>
    </dgm:pt>
    <dgm:pt modelId="{4581B0B0-9639-47F0-8C9E-B6B5EB1112C7}" type="pres">
      <dgm:prSet presAssocID="{71A86606-260E-424A-9F89-A56C20556339}" presName="bgRect" presStyleLbl="bgShp" presStyleIdx="1" presStyleCnt="4"/>
      <dgm:spPr/>
    </dgm:pt>
    <dgm:pt modelId="{B26A726A-82F5-4DB8-B8A7-64ED28B7076A}" type="pres">
      <dgm:prSet presAssocID="{71A86606-260E-424A-9F89-A56C2055633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3F4AA53D-B5A0-4FA7-A8B4-A99F8C9310DC}" type="pres">
      <dgm:prSet presAssocID="{71A86606-260E-424A-9F89-A56C20556339}" presName="spaceRect" presStyleCnt="0"/>
      <dgm:spPr/>
    </dgm:pt>
    <dgm:pt modelId="{95101855-A3E9-4A6C-8028-F8EF62358637}" type="pres">
      <dgm:prSet presAssocID="{71A86606-260E-424A-9F89-A56C20556339}" presName="parTx" presStyleLbl="revTx" presStyleIdx="1" presStyleCnt="4">
        <dgm:presLayoutVars>
          <dgm:chMax val="0"/>
          <dgm:chPref val="0"/>
        </dgm:presLayoutVars>
      </dgm:prSet>
      <dgm:spPr/>
    </dgm:pt>
    <dgm:pt modelId="{E9058F2E-C7A6-4DF4-8404-E3476E0B0DD8}" type="pres">
      <dgm:prSet presAssocID="{86079A7A-4A4E-4B6D-82C3-BC4E4B8FDEC7}" presName="sibTrans" presStyleCnt="0"/>
      <dgm:spPr/>
    </dgm:pt>
    <dgm:pt modelId="{A293CF2D-C714-40B1-BC69-8C14A2A4B055}" type="pres">
      <dgm:prSet presAssocID="{4AA974D0-5F21-496A-897B-373B5D199408}" presName="compNode" presStyleCnt="0"/>
      <dgm:spPr/>
    </dgm:pt>
    <dgm:pt modelId="{69E0468C-B447-4EBE-B261-BA7631AC05AE}" type="pres">
      <dgm:prSet presAssocID="{4AA974D0-5F21-496A-897B-373B5D199408}" presName="bgRect" presStyleLbl="bgShp" presStyleIdx="2" presStyleCnt="4"/>
      <dgm:spPr/>
    </dgm:pt>
    <dgm:pt modelId="{BA29F917-3520-4B99-8C2E-87D6B347D778}" type="pres">
      <dgm:prSet presAssocID="{4AA974D0-5F21-496A-897B-373B5D199408}"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77DEE870-C985-419F-BBC3-060377CE9282}" type="pres">
      <dgm:prSet presAssocID="{4AA974D0-5F21-496A-897B-373B5D199408}" presName="spaceRect" presStyleCnt="0"/>
      <dgm:spPr/>
    </dgm:pt>
    <dgm:pt modelId="{579D8A7D-D3D0-43CE-8A82-B7BD25650351}" type="pres">
      <dgm:prSet presAssocID="{4AA974D0-5F21-496A-897B-373B5D199408}" presName="parTx" presStyleLbl="revTx" presStyleIdx="2" presStyleCnt="4">
        <dgm:presLayoutVars>
          <dgm:chMax val="0"/>
          <dgm:chPref val="0"/>
        </dgm:presLayoutVars>
      </dgm:prSet>
      <dgm:spPr/>
    </dgm:pt>
    <dgm:pt modelId="{1FA35AC4-5E72-4997-8A85-BAC4BEF96DE9}" type="pres">
      <dgm:prSet presAssocID="{74C4B626-1175-45DA-BF82-89C9CEF6C68A}" presName="sibTrans" presStyleCnt="0"/>
      <dgm:spPr/>
    </dgm:pt>
    <dgm:pt modelId="{DC2E3656-9257-430D-B2D3-32D52D738A13}" type="pres">
      <dgm:prSet presAssocID="{55285C74-48E1-40E1-8285-E040207972E8}" presName="compNode" presStyleCnt="0"/>
      <dgm:spPr/>
    </dgm:pt>
    <dgm:pt modelId="{ED271A15-04B7-4F5E-94BE-1E238D846EB3}" type="pres">
      <dgm:prSet presAssocID="{55285C74-48E1-40E1-8285-E040207972E8}" presName="bgRect" presStyleLbl="bgShp" presStyleIdx="3" presStyleCnt="4"/>
      <dgm:spPr/>
    </dgm:pt>
    <dgm:pt modelId="{6B687B0A-95D5-4312-9E45-32D5F947CB95}" type="pres">
      <dgm:prSet presAssocID="{55285C74-48E1-40E1-8285-E040207972E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BC3CEBE7-D2CC-4AA6-9FA1-CDC3ECA1D693}" type="pres">
      <dgm:prSet presAssocID="{55285C74-48E1-40E1-8285-E040207972E8}" presName="spaceRect" presStyleCnt="0"/>
      <dgm:spPr/>
    </dgm:pt>
    <dgm:pt modelId="{BFBA498C-AFBA-4371-8545-96A401692531}" type="pres">
      <dgm:prSet presAssocID="{55285C74-48E1-40E1-8285-E040207972E8}" presName="parTx" presStyleLbl="revTx" presStyleIdx="3" presStyleCnt="4">
        <dgm:presLayoutVars>
          <dgm:chMax val="0"/>
          <dgm:chPref val="0"/>
        </dgm:presLayoutVars>
      </dgm:prSet>
      <dgm:spPr/>
    </dgm:pt>
  </dgm:ptLst>
  <dgm:cxnLst>
    <dgm:cxn modelId="{ED53EC64-D50F-4B67-A912-6C3FCCB59CA1}" type="presOf" srcId="{4AA974D0-5F21-496A-897B-373B5D199408}" destId="{579D8A7D-D3D0-43CE-8A82-B7BD25650351}" srcOrd="0" destOrd="0" presId="urn:microsoft.com/office/officeart/2018/2/layout/IconVerticalSolidList"/>
    <dgm:cxn modelId="{220F277E-C4BD-4652-A2BD-1E54728C2AE2}" srcId="{CDAA59D5-E5AA-4A0D-AEE6-C35BA85B1FC4}" destId="{419EEFE1-5E16-43C7-B96D-3378E36E5353}" srcOrd="0" destOrd="0" parTransId="{F16216AE-4A82-4246-91BB-6565B80A9A80}" sibTransId="{DCDB7D33-94FE-4E19-A956-B90E600FA9D2}"/>
    <dgm:cxn modelId="{9F2CD685-D3BC-4361-B7EA-7E13247AF0D8}" srcId="{CDAA59D5-E5AA-4A0D-AEE6-C35BA85B1FC4}" destId="{71A86606-260E-424A-9F89-A56C20556339}" srcOrd="1" destOrd="0" parTransId="{3FFC9F9E-0B9A-4D21-A89F-CA5695A49ADF}" sibTransId="{86079A7A-4A4E-4B6D-82C3-BC4E4B8FDEC7}"/>
    <dgm:cxn modelId="{5FC88496-3907-4268-95EE-D9172ECC742B}" srcId="{CDAA59D5-E5AA-4A0D-AEE6-C35BA85B1FC4}" destId="{55285C74-48E1-40E1-8285-E040207972E8}" srcOrd="3" destOrd="0" parTransId="{37F33D71-E1AA-4F79-9466-C398924A503C}" sibTransId="{BD47FE55-1492-496D-A9EF-1664E106F634}"/>
    <dgm:cxn modelId="{E5B8AFA7-1A67-4A31-9E56-E83D00305CEF}" type="presOf" srcId="{419EEFE1-5E16-43C7-B96D-3378E36E5353}" destId="{406E4C0E-530B-4BF8-9A5F-8FEA3A245918}" srcOrd="0" destOrd="0" presId="urn:microsoft.com/office/officeart/2018/2/layout/IconVerticalSolidList"/>
    <dgm:cxn modelId="{06E121B0-FD5A-47FB-8315-F31F62895FAB}" type="presOf" srcId="{55285C74-48E1-40E1-8285-E040207972E8}" destId="{BFBA498C-AFBA-4371-8545-96A401692531}" srcOrd="0" destOrd="0" presId="urn:microsoft.com/office/officeart/2018/2/layout/IconVerticalSolidList"/>
    <dgm:cxn modelId="{B05771CF-1203-402E-A2CB-6CB1EC3E8962}" type="presOf" srcId="{71A86606-260E-424A-9F89-A56C20556339}" destId="{95101855-A3E9-4A6C-8028-F8EF62358637}" srcOrd="0" destOrd="0" presId="urn:microsoft.com/office/officeart/2018/2/layout/IconVerticalSolidList"/>
    <dgm:cxn modelId="{8F78A7D7-22C6-40F3-B996-1E819EB530D2}" type="presOf" srcId="{CDAA59D5-E5AA-4A0D-AEE6-C35BA85B1FC4}" destId="{6979ACDB-92CE-4726-8F7C-5E5E84BC06D2}" srcOrd="0" destOrd="0" presId="urn:microsoft.com/office/officeart/2018/2/layout/IconVerticalSolidList"/>
    <dgm:cxn modelId="{B1089BE9-33E8-4970-A605-FE3B7B364DEC}" srcId="{CDAA59D5-E5AA-4A0D-AEE6-C35BA85B1FC4}" destId="{4AA974D0-5F21-496A-897B-373B5D199408}" srcOrd="2" destOrd="0" parTransId="{1C523906-64B7-4F00-B5A7-9564C84F9E51}" sibTransId="{74C4B626-1175-45DA-BF82-89C9CEF6C68A}"/>
    <dgm:cxn modelId="{D0C29147-1B45-4505-8A30-34E3B3F62DEA}" type="presParOf" srcId="{6979ACDB-92CE-4726-8F7C-5E5E84BC06D2}" destId="{468E08F9-EA96-4E28-B92E-D4B10717A3CE}" srcOrd="0" destOrd="0" presId="urn:microsoft.com/office/officeart/2018/2/layout/IconVerticalSolidList"/>
    <dgm:cxn modelId="{6F8A8BB7-CAD0-4117-AE97-EAD6D3E8E86F}" type="presParOf" srcId="{468E08F9-EA96-4E28-B92E-D4B10717A3CE}" destId="{B7962A25-9C57-4CE2-BB11-4390FAE111C2}" srcOrd="0" destOrd="0" presId="urn:microsoft.com/office/officeart/2018/2/layout/IconVerticalSolidList"/>
    <dgm:cxn modelId="{2D6A771F-0737-4961-BE83-52C394DFAF36}" type="presParOf" srcId="{468E08F9-EA96-4E28-B92E-D4B10717A3CE}" destId="{7CCD2700-49CD-4FCC-A2F3-D0CB0CEE4C30}" srcOrd="1" destOrd="0" presId="urn:microsoft.com/office/officeart/2018/2/layout/IconVerticalSolidList"/>
    <dgm:cxn modelId="{0EA288EC-93FB-428D-9B6A-2EDD698F9476}" type="presParOf" srcId="{468E08F9-EA96-4E28-B92E-D4B10717A3CE}" destId="{91982BC0-7588-4776-AFEF-1AEA59ECD25A}" srcOrd="2" destOrd="0" presId="urn:microsoft.com/office/officeart/2018/2/layout/IconVerticalSolidList"/>
    <dgm:cxn modelId="{9D000623-F113-4D86-8EE2-A5CAA915BBD4}" type="presParOf" srcId="{468E08F9-EA96-4E28-B92E-D4B10717A3CE}" destId="{406E4C0E-530B-4BF8-9A5F-8FEA3A245918}" srcOrd="3" destOrd="0" presId="urn:microsoft.com/office/officeart/2018/2/layout/IconVerticalSolidList"/>
    <dgm:cxn modelId="{60662FC1-EA86-41FE-9778-AD3BC1F416B7}" type="presParOf" srcId="{6979ACDB-92CE-4726-8F7C-5E5E84BC06D2}" destId="{7D65D0A0-9AF5-46CC-B8DA-16BA7F454EA4}" srcOrd="1" destOrd="0" presId="urn:microsoft.com/office/officeart/2018/2/layout/IconVerticalSolidList"/>
    <dgm:cxn modelId="{723378AC-7785-494E-A019-C0B459FD3615}" type="presParOf" srcId="{6979ACDB-92CE-4726-8F7C-5E5E84BC06D2}" destId="{B1A7685C-8D18-433E-9BC5-5351B0AFF8D7}" srcOrd="2" destOrd="0" presId="urn:microsoft.com/office/officeart/2018/2/layout/IconVerticalSolidList"/>
    <dgm:cxn modelId="{73D73BAA-41A5-4927-A6B9-DC5E3B5BE5B3}" type="presParOf" srcId="{B1A7685C-8D18-433E-9BC5-5351B0AFF8D7}" destId="{4581B0B0-9639-47F0-8C9E-B6B5EB1112C7}" srcOrd="0" destOrd="0" presId="urn:microsoft.com/office/officeart/2018/2/layout/IconVerticalSolidList"/>
    <dgm:cxn modelId="{54FF1FF5-F9A9-420B-91DB-072B4D92D854}" type="presParOf" srcId="{B1A7685C-8D18-433E-9BC5-5351B0AFF8D7}" destId="{B26A726A-82F5-4DB8-B8A7-64ED28B7076A}" srcOrd="1" destOrd="0" presId="urn:microsoft.com/office/officeart/2018/2/layout/IconVerticalSolidList"/>
    <dgm:cxn modelId="{4299CF06-AE0E-4C40-B814-AA5F7E549264}" type="presParOf" srcId="{B1A7685C-8D18-433E-9BC5-5351B0AFF8D7}" destId="{3F4AA53D-B5A0-4FA7-A8B4-A99F8C9310DC}" srcOrd="2" destOrd="0" presId="urn:microsoft.com/office/officeart/2018/2/layout/IconVerticalSolidList"/>
    <dgm:cxn modelId="{CE36A0EA-05F7-4501-86B3-B8D032D1B312}" type="presParOf" srcId="{B1A7685C-8D18-433E-9BC5-5351B0AFF8D7}" destId="{95101855-A3E9-4A6C-8028-F8EF62358637}" srcOrd="3" destOrd="0" presId="urn:microsoft.com/office/officeart/2018/2/layout/IconVerticalSolidList"/>
    <dgm:cxn modelId="{7479479F-7C21-47B9-9749-6E3E17234BEB}" type="presParOf" srcId="{6979ACDB-92CE-4726-8F7C-5E5E84BC06D2}" destId="{E9058F2E-C7A6-4DF4-8404-E3476E0B0DD8}" srcOrd="3" destOrd="0" presId="urn:microsoft.com/office/officeart/2018/2/layout/IconVerticalSolidList"/>
    <dgm:cxn modelId="{44378FE3-F1E0-4701-AF29-A69BB0465197}" type="presParOf" srcId="{6979ACDB-92CE-4726-8F7C-5E5E84BC06D2}" destId="{A293CF2D-C714-40B1-BC69-8C14A2A4B055}" srcOrd="4" destOrd="0" presId="urn:microsoft.com/office/officeart/2018/2/layout/IconVerticalSolidList"/>
    <dgm:cxn modelId="{FE14BA62-A65B-42B5-8CE5-F9778836FC58}" type="presParOf" srcId="{A293CF2D-C714-40B1-BC69-8C14A2A4B055}" destId="{69E0468C-B447-4EBE-B261-BA7631AC05AE}" srcOrd="0" destOrd="0" presId="urn:microsoft.com/office/officeart/2018/2/layout/IconVerticalSolidList"/>
    <dgm:cxn modelId="{A1E84939-825C-4C6C-8962-F7A8437B77C8}" type="presParOf" srcId="{A293CF2D-C714-40B1-BC69-8C14A2A4B055}" destId="{BA29F917-3520-4B99-8C2E-87D6B347D778}" srcOrd="1" destOrd="0" presId="urn:microsoft.com/office/officeart/2018/2/layout/IconVerticalSolidList"/>
    <dgm:cxn modelId="{AF9DDE8A-6379-473D-98E6-8E73455EA90F}" type="presParOf" srcId="{A293CF2D-C714-40B1-BC69-8C14A2A4B055}" destId="{77DEE870-C985-419F-BBC3-060377CE9282}" srcOrd="2" destOrd="0" presId="urn:microsoft.com/office/officeart/2018/2/layout/IconVerticalSolidList"/>
    <dgm:cxn modelId="{10CD9C5F-EA19-48DB-83D0-11FD519B3A9F}" type="presParOf" srcId="{A293CF2D-C714-40B1-BC69-8C14A2A4B055}" destId="{579D8A7D-D3D0-43CE-8A82-B7BD25650351}" srcOrd="3" destOrd="0" presId="urn:microsoft.com/office/officeart/2018/2/layout/IconVerticalSolidList"/>
    <dgm:cxn modelId="{2FB3EFB0-B6B2-4DBA-BC57-34A400A741C9}" type="presParOf" srcId="{6979ACDB-92CE-4726-8F7C-5E5E84BC06D2}" destId="{1FA35AC4-5E72-4997-8A85-BAC4BEF96DE9}" srcOrd="5" destOrd="0" presId="urn:microsoft.com/office/officeart/2018/2/layout/IconVerticalSolidList"/>
    <dgm:cxn modelId="{ABE48BCD-D52E-49A1-9711-816000755687}" type="presParOf" srcId="{6979ACDB-92CE-4726-8F7C-5E5E84BC06D2}" destId="{DC2E3656-9257-430D-B2D3-32D52D738A13}" srcOrd="6" destOrd="0" presId="urn:microsoft.com/office/officeart/2018/2/layout/IconVerticalSolidList"/>
    <dgm:cxn modelId="{7C7FA610-FB49-449B-A921-0BA75E37B5D0}" type="presParOf" srcId="{DC2E3656-9257-430D-B2D3-32D52D738A13}" destId="{ED271A15-04B7-4F5E-94BE-1E238D846EB3}" srcOrd="0" destOrd="0" presId="urn:microsoft.com/office/officeart/2018/2/layout/IconVerticalSolidList"/>
    <dgm:cxn modelId="{D461380A-6539-4ECA-9EE7-152FF110C4F4}" type="presParOf" srcId="{DC2E3656-9257-430D-B2D3-32D52D738A13}" destId="{6B687B0A-95D5-4312-9E45-32D5F947CB95}" srcOrd="1" destOrd="0" presId="urn:microsoft.com/office/officeart/2018/2/layout/IconVerticalSolidList"/>
    <dgm:cxn modelId="{FC3C3FFC-0E6E-416E-9F4E-CC640A47982D}" type="presParOf" srcId="{DC2E3656-9257-430D-B2D3-32D52D738A13}" destId="{BC3CEBE7-D2CC-4AA6-9FA1-CDC3ECA1D693}" srcOrd="2" destOrd="0" presId="urn:microsoft.com/office/officeart/2018/2/layout/IconVerticalSolidList"/>
    <dgm:cxn modelId="{CD821AB1-9DDA-430C-9EC4-243A31124BDD}" type="presParOf" srcId="{DC2E3656-9257-430D-B2D3-32D52D738A13}" destId="{BFBA498C-AFBA-4371-8545-96A40169253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62A25-9C57-4CE2-BB11-4390FAE111C2}">
      <dsp:nvSpPr>
        <dsp:cNvPr id="0" name=""/>
        <dsp:cNvSpPr/>
      </dsp:nvSpPr>
      <dsp:spPr>
        <a:xfrm>
          <a:off x="0" y="3201"/>
          <a:ext cx="4793456" cy="10423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D2700-49CD-4FCC-A2F3-D0CB0CEE4C30}">
      <dsp:nvSpPr>
        <dsp:cNvPr id="0" name=""/>
        <dsp:cNvSpPr/>
      </dsp:nvSpPr>
      <dsp:spPr>
        <a:xfrm>
          <a:off x="315312" y="237731"/>
          <a:ext cx="573856" cy="573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6E4C0E-530B-4BF8-9A5F-8FEA3A245918}">
      <dsp:nvSpPr>
        <dsp:cNvPr id="0" name=""/>
        <dsp:cNvSpPr/>
      </dsp:nvSpPr>
      <dsp:spPr>
        <a:xfrm>
          <a:off x="1204481" y="3201"/>
          <a:ext cx="3269457" cy="110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19" tIns="117319" rIns="117319" bIns="117319" numCol="1" spcCol="1270" anchor="ctr" anchorCtr="0">
          <a:noAutofit/>
        </a:bodyPr>
        <a:lstStyle/>
        <a:p>
          <a:pPr marL="0" lvl="0" indent="0" algn="l" defTabSz="622300">
            <a:lnSpc>
              <a:spcPct val="100000"/>
            </a:lnSpc>
            <a:spcBef>
              <a:spcPct val="0"/>
            </a:spcBef>
            <a:spcAft>
              <a:spcPct val="35000"/>
            </a:spcAft>
            <a:buNone/>
          </a:pPr>
          <a:r>
            <a:rPr lang="en-US" sz="1400" b="0" i="0" kern="1200" dirty="0"/>
            <a:t>Welcome and updates</a:t>
          </a:r>
          <a:endParaRPr lang="en-US" sz="1400" kern="1200" dirty="0"/>
        </a:p>
      </dsp:txBody>
      <dsp:txXfrm>
        <a:off x="1204481" y="3201"/>
        <a:ext cx="3269457" cy="1108521"/>
      </dsp:txXfrm>
    </dsp:sp>
    <dsp:sp modelId="{4581B0B0-9639-47F0-8C9E-B6B5EB1112C7}">
      <dsp:nvSpPr>
        <dsp:cNvPr id="0" name=""/>
        <dsp:cNvSpPr/>
      </dsp:nvSpPr>
      <dsp:spPr>
        <a:xfrm>
          <a:off x="0" y="1380455"/>
          <a:ext cx="4793456" cy="10423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6A726A-82F5-4DB8-B8A7-64ED28B7076A}">
      <dsp:nvSpPr>
        <dsp:cNvPr id="0" name=""/>
        <dsp:cNvSpPr/>
      </dsp:nvSpPr>
      <dsp:spPr>
        <a:xfrm>
          <a:off x="315312" y="1614985"/>
          <a:ext cx="573856" cy="573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5101855-A3E9-4A6C-8028-F8EF62358637}">
      <dsp:nvSpPr>
        <dsp:cNvPr id="0" name=""/>
        <dsp:cNvSpPr/>
      </dsp:nvSpPr>
      <dsp:spPr>
        <a:xfrm>
          <a:off x="1204481" y="1380455"/>
          <a:ext cx="3269457" cy="110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19" tIns="117319" rIns="117319" bIns="117319" numCol="1" spcCol="1270" anchor="ctr" anchorCtr="0">
          <a:noAutofit/>
        </a:bodyPr>
        <a:lstStyle/>
        <a:p>
          <a:pPr marL="0" lvl="0" indent="0" algn="l" defTabSz="622300">
            <a:lnSpc>
              <a:spcPct val="100000"/>
            </a:lnSpc>
            <a:spcBef>
              <a:spcPct val="0"/>
            </a:spcBef>
            <a:spcAft>
              <a:spcPct val="35000"/>
            </a:spcAft>
            <a:buNone/>
          </a:pPr>
          <a:r>
            <a:rPr lang="en-US" sz="1400" b="0" i="0" kern="1200" dirty="0"/>
            <a:t>Teaching performance activity</a:t>
          </a:r>
          <a:endParaRPr lang="en-US" sz="1400" kern="1200" dirty="0"/>
        </a:p>
      </dsp:txBody>
      <dsp:txXfrm>
        <a:off x="1204481" y="1380455"/>
        <a:ext cx="3269457" cy="1108521"/>
      </dsp:txXfrm>
    </dsp:sp>
    <dsp:sp modelId="{69E0468C-B447-4EBE-B261-BA7631AC05AE}">
      <dsp:nvSpPr>
        <dsp:cNvPr id="0" name=""/>
        <dsp:cNvSpPr/>
      </dsp:nvSpPr>
      <dsp:spPr>
        <a:xfrm>
          <a:off x="0" y="2757709"/>
          <a:ext cx="4793456" cy="10423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9F917-3520-4B99-8C2E-87D6B347D778}">
      <dsp:nvSpPr>
        <dsp:cNvPr id="0" name=""/>
        <dsp:cNvSpPr/>
      </dsp:nvSpPr>
      <dsp:spPr>
        <a:xfrm>
          <a:off x="315312" y="2992239"/>
          <a:ext cx="573856" cy="573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9D8A7D-D3D0-43CE-8A82-B7BD25650351}">
      <dsp:nvSpPr>
        <dsp:cNvPr id="0" name=""/>
        <dsp:cNvSpPr/>
      </dsp:nvSpPr>
      <dsp:spPr>
        <a:xfrm>
          <a:off x="1204481" y="2757709"/>
          <a:ext cx="3269457" cy="110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19" tIns="117319" rIns="117319" bIns="117319" numCol="1" spcCol="1270" anchor="ctr" anchorCtr="0">
          <a:noAutofit/>
        </a:bodyPr>
        <a:lstStyle/>
        <a:p>
          <a:pPr marL="0" lvl="0" indent="0" algn="l" defTabSz="622300">
            <a:lnSpc>
              <a:spcPct val="100000"/>
            </a:lnSpc>
            <a:spcBef>
              <a:spcPct val="0"/>
            </a:spcBef>
            <a:spcAft>
              <a:spcPct val="35000"/>
            </a:spcAft>
            <a:buNone/>
          </a:pPr>
          <a:r>
            <a:rPr lang="en-US" sz="1400" b="0" i="0" kern="1200" dirty="0"/>
            <a:t>Student teaching—Spring 2027 (updates)</a:t>
          </a:r>
          <a:endParaRPr lang="en-US" sz="1400" kern="1200" dirty="0"/>
        </a:p>
      </dsp:txBody>
      <dsp:txXfrm>
        <a:off x="1204481" y="2757709"/>
        <a:ext cx="3269457" cy="1108521"/>
      </dsp:txXfrm>
    </dsp:sp>
    <dsp:sp modelId="{ED271A15-04B7-4F5E-94BE-1E238D846EB3}">
      <dsp:nvSpPr>
        <dsp:cNvPr id="0" name=""/>
        <dsp:cNvSpPr/>
      </dsp:nvSpPr>
      <dsp:spPr>
        <a:xfrm>
          <a:off x="0" y="4134963"/>
          <a:ext cx="4793456" cy="10423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87B0A-95D5-4312-9E45-32D5F947CB95}">
      <dsp:nvSpPr>
        <dsp:cNvPr id="0" name=""/>
        <dsp:cNvSpPr/>
      </dsp:nvSpPr>
      <dsp:spPr>
        <a:xfrm>
          <a:off x="315621" y="4369493"/>
          <a:ext cx="573856" cy="57329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FBA498C-AFBA-4371-8545-96A401692531}">
      <dsp:nvSpPr>
        <dsp:cNvPr id="0" name=""/>
        <dsp:cNvSpPr/>
      </dsp:nvSpPr>
      <dsp:spPr>
        <a:xfrm>
          <a:off x="1205098" y="4134963"/>
          <a:ext cx="3269457" cy="1108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319" tIns="117319" rIns="117319" bIns="117319" numCol="1" spcCol="1270" anchor="ctr" anchorCtr="0">
          <a:noAutofit/>
        </a:bodyPr>
        <a:lstStyle/>
        <a:p>
          <a:pPr marL="0" lvl="0" indent="0" algn="l" defTabSz="622300">
            <a:lnSpc>
              <a:spcPct val="100000"/>
            </a:lnSpc>
            <a:spcBef>
              <a:spcPct val="0"/>
            </a:spcBef>
            <a:spcAft>
              <a:spcPct val="35000"/>
            </a:spcAft>
            <a:buNone/>
          </a:pPr>
          <a:r>
            <a:rPr lang="en-US" sz="1400" b="0" i="0" kern="1200" dirty="0"/>
            <a:t>Questions/comments/announcements</a:t>
          </a:r>
          <a:endParaRPr lang="en-US" sz="1400" kern="1200" dirty="0"/>
        </a:p>
      </dsp:txBody>
      <dsp:txXfrm>
        <a:off x="1205098" y="4134963"/>
        <a:ext cx="3269457" cy="11085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1190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534C06-005C-43B9-A90B-4F5C9FC333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413998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1304574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376003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7036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534C06-005C-43B9-A90B-4F5C9FC3332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755798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534C06-005C-43B9-A90B-4F5C9FC3332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24932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68389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406415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195712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34C06-005C-43B9-A90B-4F5C9FC333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336202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534C06-005C-43B9-A90B-4F5C9FC333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87112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534C06-005C-43B9-A90B-4F5C9FC3332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312199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534C06-005C-43B9-A90B-4F5C9FC33327}"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91061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34C06-005C-43B9-A90B-4F5C9FC3332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99409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534C06-005C-43B9-A90B-4F5C9FC333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1262384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534C06-005C-43B9-A90B-4F5C9FC333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32868923-19F6-470E-ADF5-B34B27B64D78}" type="slidenum">
              <a:rPr lang="en-US" smtClean="0"/>
              <a:t>‹#›</a:t>
            </a:fld>
            <a:endParaRPr lang="en-US"/>
          </a:p>
        </p:txBody>
      </p:sp>
    </p:spTree>
    <p:extLst>
      <p:ext uri="{BB962C8B-B14F-4D97-AF65-F5344CB8AC3E}">
        <p14:creationId xmlns:p14="http://schemas.microsoft.com/office/powerpoint/2010/main" val="1777066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D2534C06-005C-43B9-A90B-4F5C9FC33327}" type="datetimeFigureOut">
              <a:rPr lang="en-US" smtClean="0"/>
              <a:t>4/16/2026</a:t>
            </a:fld>
            <a:endParaRPr lang="en-US"/>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32868923-19F6-470E-ADF5-B34B27B64D78}" type="slidenum">
              <a:rPr lang="en-US" smtClean="0"/>
              <a:t>‹#›</a:t>
            </a:fld>
            <a:endParaRPr lang="en-US"/>
          </a:p>
        </p:txBody>
      </p:sp>
    </p:spTree>
    <p:extLst>
      <p:ext uri="{BB962C8B-B14F-4D97-AF65-F5344CB8AC3E}">
        <p14:creationId xmlns:p14="http://schemas.microsoft.com/office/powerpoint/2010/main" val="78421628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il.nesinc.com/TestView.aspx?f=HTML_FRAG/IL305_TestPag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hyperlink" Target="https://docs.google.com/spreadsheets/d/1Pd4TErdIoqjaSQOjXJyvE7dXFC-bR-vhd02Lt-d3Pps/edit#gid=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sce@education.Illinois.edu" TargetMode="External"/><Relationship Id="rId2" Type="http://schemas.openxmlformats.org/officeDocument/2006/relationships/hyperlink" Target="https://sce.education.illinois.edu/current-candidates/middle-grades/edpr250mg-student" TargetMode="External"/><Relationship Id="rId1" Type="http://schemas.openxmlformats.org/officeDocument/2006/relationships/slideLayout" Target="../slideLayouts/slideLayout2.xml"/><Relationship Id="rId4" Type="http://schemas.openxmlformats.org/officeDocument/2006/relationships/hyperlink" Target="mailto:caraknox@Illinois.ed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www.cote.illinois.edu/" TargetMode="External"/><Relationship Id="rId2" Type="http://schemas.openxmlformats.org/officeDocument/2006/relationships/hyperlink" Target="http://sce.education.illinois.edu/" TargetMode="External"/><Relationship Id="rId1" Type="http://schemas.openxmlformats.org/officeDocument/2006/relationships/slideLayout" Target="../slideLayouts/slideLayout2.xml"/><Relationship Id="rId6" Type="http://schemas.openxmlformats.org/officeDocument/2006/relationships/hyperlink" Target="mailto:rcraig@Illinois.edu" TargetMode="External"/><Relationship Id="rId5" Type="http://schemas.openxmlformats.org/officeDocument/2006/relationships/hyperlink" Target="mailto:Sce@education.Illinois.edu" TargetMode="External"/><Relationship Id="rId4" Type="http://schemas.openxmlformats.org/officeDocument/2006/relationships/hyperlink" Target="mailto:sce@education.Illinoi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EDPR 250 MG Orientation</a:t>
            </a:r>
            <a:br>
              <a:rPr lang="en-US" dirty="0"/>
            </a:br>
            <a:r>
              <a:rPr lang="en-US" dirty="0"/>
              <a:t>Fall 2026</a:t>
            </a:r>
          </a:p>
        </p:txBody>
      </p:sp>
      <p:sp>
        <p:nvSpPr>
          <p:cNvPr id="3" name="Subtitle 2"/>
          <p:cNvSpPr>
            <a:spLocks noGrp="1"/>
          </p:cNvSpPr>
          <p:nvPr>
            <p:ph type="subTitle" idx="1"/>
          </p:nvPr>
        </p:nvSpPr>
        <p:spPr/>
        <p:txBody>
          <a:bodyPr/>
          <a:lstStyle/>
          <a:p>
            <a:r>
              <a:rPr lang="en-US" dirty="0"/>
              <a:t>April </a:t>
            </a:r>
            <a:r>
              <a:rPr lang="en-US" i="1" dirty="0"/>
              <a:t>16</a:t>
            </a:r>
            <a:r>
              <a:rPr lang="en-US" dirty="0"/>
              <a:t>, 2026</a:t>
            </a:r>
          </a:p>
        </p:txBody>
      </p:sp>
      <p:pic>
        <p:nvPicPr>
          <p:cNvPr id="4" name="Picture 3" descr="Text, letter&#10;&#10;Description automatically generated">
            <a:extLst>
              <a:ext uri="{FF2B5EF4-FFF2-40B4-BE49-F238E27FC236}">
                <a16:creationId xmlns:a16="http://schemas.microsoft.com/office/drawing/2014/main" id="{A0E29D9B-C2B4-9C4F-8367-52098749D6A7}"/>
              </a:ext>
            </a:extLst>
          </p:cNvPr>
          <p:cNvPicPr>
            <a:picLocks noChangeAspect="1"/>
          </p:cNvPicPr>
          <p:nvPr/>
        </p:nvPicPr>
        <p:blipFill>
          <a:blip r:embed="rId2"/>
          <a:stretch>
            <a:fillRect/>
          </a:stretch>
        </p:blipFill>
        <p:spPr>
          <a:xfrm>
            <a:off x="5026242" y="2562213"/>
            <a:ext cx="3515754" cy="2645877"/>
          </a:xfrm>
          <a:prstGeom prst="rect">
            <a:avLst/>
          </a:prstGeom>
        </p:spPr>
      </p:pic>
    </p:spTree>
    <p:extLst>
      <p:ext uri="{BB962C8B-B14F-4D97-AF65-F5344CB8AC3E}">
        <p14:creationId xmlns:p14="http://schemas.microsoft.com/office/powerpoint/2010/main" val="4176091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66215" y="973668"/>
            <a:ext cx="6571060" cy="706964"/>
          </a:xfrm>
        </p:spPr>
        <p:txBody>
          <a:bodyPr>
            <a:normAutofit/>
          </a:bodyPr>
          <a:lstStyle/>
          <a:p>
            <a:r>
              <a:rPr lang="en-US" sz="3000">
                <a:solidFill>
                  <a:srgbClr val="EBEBEB"/>
                </a:solidFill>
              </a:rPr>
              <a:t>Danielson framework for teaching</a:t>
            </a:r>
          </a:p>
        </p:txBody>
      </p:sp>
      <p:sp>
        <p:nvSpPr>
          <p:cNvPr id="2" name="Content Placeholder 1"/>
          <p:cNvSpPr>
            <a:spLocks noGrp="1"/>
          </p:cNvSpPr>
          <p:nvPr>
            <p:ph idx="1"/>
          </p:nvPr>
        </p:nvSpPr>
        <p:spPr>
          <a:xfrm>
            <a:off x="866216" y="2603500"/>
            <a:ext cx="2610790" cy="3416300"/>
          </a:xfrm>
        </p:spPr>
        <p:txBody>
          <a:bodyPr anchor="ctr">
            <a:normAutofit/>
          </a:bodyPr>
          <a:lstStyle/>
          <a:p>
            <a:pPr>
              <a:lnSpc>
                <a:spcPct val="90000"/>
              </a:lnSpc>
            </a:pPr>
            <a:r>
              <a:rPr lang="en-US" sz="1100"/>
              <a:t>Four domains</a:t>
            </a:r>
          </a:p>
          <a:p>
            <a:pPr>
              <a:lnSpc>
                <a:spcPct val="90000"/>
              </a:lnSpc>
            </a:pPr>
            <a:r>
              <a:rPr lang="en-US" sz="1100"/>
              <a:t>22 components</a:t>
            </a:r>
          </a:p>
          <a:p>
            <a:pPr>
              <a:lnSpc>
                <a:spcPct val="90000"/>
              </a:lnSpc>
            </a:pPr>
            <a:r>
              <a:rPr lang="en-US" sz="1100"/>
              <a:t>MANY indicators</a:t>
            </a:r>
          </a:p>
          <a:p>
            <a:pPr>
              <a:lnSpc>
                <a:spcPct val="90000"/>
              </a:lnSpc>
            </a:pPr>
            <a:r>
              <a:rPr lang="en-US" sz="1100"/>
              <a:t>On-stage vs. Off-stage</a:t>
            </a:r>
          </a:p>
          <a:p>
            <a:pPr>
              <a:lnSpc>
                <a:spcPct val="90000"/>
              </a:lnSpc>
            </a:pPr>
            <a:r>
              <a:rPr lang="en-US" sz="1100"/>
              <a:t>Big themes:</a:t>
            </a:r>
          </a:p>
          <a:p>
            <a:pPr lvl="1">
              <a:lnSpc>
                <a:spcPct val="90000"/>
              </a:lnSpc>
            </a:pPr>
            <a:r>
              <a:rPr lang="en-US" sz="1100"/>
              <a:t>Student-centered</a:t>
            </a:r>
          </a:p>
          <a:p>
            <a:pPr lvl="1">
              <a:lnSpc>
                <a:spcPct val="90000"/>
              </a:lnSpc>
            </a:pPr>
            <a:r>
              <a:rPr lang="en-US" sz="1100"/>
              <a:t>Engagement-driven</a:t>
            </a:r>
          </a:p>
          <a:p>
            <a:pPr lvl="1">
              <a:lnSpc>
                <a:spcPct val="90000"/>
              </a:lnSpc>
            </a:pPr>
            <a:r>
              <a:rPr lang="en-US" sz="1100"/>
              <a:t>Differentiated</a:t>
            </a:r>
          </a:p>
          <a:p>
            <a:pPr lvl="1">
              <a:lnSpc>
                <a:spcPct val="90000"/>
              </a:lnSpc>
            </a:pPr>
            <a:r>
              <a:rPr lang="en-US" sz="1100"/>
              <a:t>Reflective/responsive</a:t>
            </a:r>
          </a:p>
          <a:p>
            <a:pPr>
              <a:lnSpc>
                <a:spcPct val="90000"/>
              </a:lnSpc>
            </a:pPr>
            <a:r>
              <a:rPr lang="en-US" sz="1100"/>
              <a:t>Why does this matter?</a:t>
            </a:r>
          </a:p>
          <a:p>
            <a:pPr lvl="1">
              <a:lnSpc>
                <a:spcPct val="90000"/>
              </a:lnSpc>
            </a:pPr>
            <a:r>
              <a:rPr lang="en-US" sz="1100"/>
              <a:t>EFE/ST Evaluations</a:t>
            </a:r>
          </a:p>
          <a:p>
            <a:pPr lvl="1">
              <a:lnSpc>
                <a:spcPct val="90000"/>
              </a:lnSpc>
            </a:pPr>
            <a:r>
              <a:rPr lang="en-US" sz="1100"/>
              <a:t>Teacher evaluations</a:t>
            </a:r>
          </a:p>
        </p:txBody>
      </p:sp>
      <p:pic>
        <p:nvPicPr>
          <p:cNvPr id="4" name="Picture 3" descr="Table&#10;&#10;Description automatically generated">
            <a:extLst>
              <a:ext uri="{FF2B5EF4-FFF2-40B4-BE49-F238E27FC236}">
                <a16:creationId xmlns:a16="http://schemas.microsoft.com/office/drawing/2014/main" id="{B24E23C5-B61C-1942-AFF2-598A830A9B05}"/>
              </a:ext>
            </a:extLst>
          </p:cNvPr>
          <p:cNvPicPr>
            <a:picLocks noChangeAspect="1"/>
          </p:cNvPicPr>
          <p:nvPr/>
        </p:nvPicPr>
        <p:blipFill>
          <a:blip r:embed="rId2"/>
          <a:stretch>
            <a:fillRect/>
          </a:stretch>
        </p:blipFill>
        <p:spPr>
          <a:xfrm>
            <a:off x="3618953" y="2426814"/>
            <a:ext cx="5324368" cy="41263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7560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FEC-5AA1-5822-1130-B9E5DF5715DA}"/>
              </a:ext>
            </a:extLst>
          </p:cNvPr>
          <p:cNvSpPr>
            <a:spLocks noGrp="1"/>
          </p:cNvSpPr>
          <p:nvPr>
            <p:ph type="title"/>
          </p:nvPr>
        </p:nvSpPr>
        <p:spPr/>
        <p:txBody>
          <a:bodyPr/>
          <a:lstStyle/>
          <a:p>
            <a:r>
              <a:rPr lang="en-US" dirty="0"/>
              <a:t>Professional behaviors</a:t>
            </a:r>
          </a:p>
        </p:txBody>
      </p:sp>
      <p:sp>
        <p:nvSpPr>
          <p:cNvPr id="12" name="Content Placeholder 11">
            <a:extLst>
              <a:ext uri="{FF2B5EF4-FFF2-40B4-BE49-F238E27FC236}">
                <a16:creationId xmlns:a16="http://schemas.microsoft.com/office/drawing/2014/main" id="{1451AE2B-7DF3-5695-11B1-D2319B139601}"/>
              </a:ext>
            </a:extLst>
          </p:cNvPr>
          <p:cNvSpPr>
            <a:spLocks noGrp="1"/>
          </p:cNvSpPr>
          <p:nvPr>
            <p:ph idx="1"/>
          </p:nvPr>
        </p:nvSpPr>
        <p:spPr/>
        <p:txBody>
          <a:bodyPr vert="horz" lIns="68580" tIns="34290" rIns="68580" bIns="34290" rtlCol="0" anchor="t">
            <a:normAutofit/>
          </a:bodyPr>
          <a:lstStyle/>
          <a:p>
            <a:r>
              <a:rPr lang="en-US" dirty="0"/>
              <a:t>Checklist: Available on SCE website for your reference. </a:t>
            </a:r>
          </a:p>
          <a:p>
            <a:r>
              <a:rPr lang="en-US" dirty="0"/>
              <a:t>Professional dress – no sweats, no blue denim, no logo t-shirts</a:t>
            </a:r>
          </a:p>
          <a:p>
            <a:r>
              <a:rPr lang="en-US" dirty="0"/>
              <a:t>Communication</a:t>
            </a:r>
          </a:p>
          <a:p>
            <a:r>
              <a:rPr lang="en-US" dirty="0"/>
              <a:t>Relationship with cooperating teacher (interview, openness, compassion and care)</a:t>
            </a:r>
          </a:p>
        </p:txBody>
      </p:sp>
    </p:spTree>
    <p:extLst>
      <p:ext uri="{BB962C8B-B14F-4D97-AF65-F5344CB8AC3E}">
        <p14:creationId xmlns:p14="http://schemas.microsoft.com/office/powerpoint/2010/main" val="222301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1CB-203B-0F30-BC12-0FB85014880E}"/>
              </a:ext>
            </a:extLst>
          </p:cNvPr>
          <p:cNvSpPr>
            <a:spLocks noGrp="1"/>
          </p:cNvSpPr>
          <p:nvPr>
            <p:ph type="title"/>
          </p:nvPr>
        </p:nvSpPr>
        <p:spPr/>
        <p:txBody>
          <a:bodyPr/>
          <a:lstStyle/>
          <a:p>
            <a:r>
              <a:rPr lang="en-US" dirty="0"/>
              <a:t>Student Teaching 2027</a:t>
            </a:r>
          </a:p>
        </p:txBody>
      </p:sp>
      <p:sp>
        <p:nvSpPr>
          <p:cNvPr id="3" name="Content Placeholder 2">
            <a:extLst>
              <a:ext uri="{FF2B5EF4-FFF2-40B4-BE49-F238E27FC236}">
                <a16:creationId xmlns:a16="http://schemas.microsoft.com/office/drawing/2014/main" id="{8724BF62-AE02-90A7-346A-C5BD1EEFD578}"/>
              </a:ext>
            </a:extLst>
          </p:cNvPr>
          <p:cNvSpPr>
            <a:spLocks noGrp="1"/>
          </p:cNvSpPr>
          <p:nvPr>
            <p:ph idx="1"/>
          </p:nvPr>
        </p:nvSpPr>
        <p:spPr/>
        <p:txBody>
          <a:bodyPr>
            <a:normAutofit fontScale="77500" lnSpcReduction="20000"/>
          </a:bodyPr>
          <a:lstStyle/>
          <a:p>
            <a:pPr marL="342900" indent="-342900" algn="l">
              <a:lnSpc>
                <a:spcPct val="120000"/>
              </a:lnSpc>
              <a:buFont typeface="Arial" panose="020B0604020202020204" pitchFamily="34" charset="0"/>
              <a:buChar char="•"/>
            </a:pPr>
            <a:r>
              <a:rPr lang="en-US" dirty="0"/>
              <a:t>We have already started to place students for Spring 2027.</a:t>
            </a:r>
          </a:p>
          <a:p>
            <a:pPr marL="342900" indent="-342900" algn="l">
              <a:lnSpc>
                <a:spcPct val="120000"/>
              </a:lnSpc>
              <a:buFont typeface="Arial" panose="020B0604020202020204" pitchFamily="34" charset="0"/>
              <a:buChar char="•"/>
            </a:pPr>
            <a:r>
              <a:rPr lang="en-US" dirty="0"/>
              <a:t>Be ready to interview in Spring-Fall 2026 (if necessary).</a:t>
            </a:r>
            <a:endParaRPr lang="en-US" dirty="0">
              <a:ea typeface="Calibri"/>
              <a:cs typeface="Calibri"/>
            </a:endParaRPr>
          </a:p>
          <a:p>
            <a:pPr marL="342900" indent="-342900" algn="l">
              <a:lnSpc>
                <a:spcPct val="120000"/>
              </a:lnSpc>
              <a:buFont typeface="Arial" panose="020B0604020202020204" pitchFamily="34" charset="0"/>
              <a:buChar char="•"/>
            </a:pPr>
            <a:r>
              <a:rPr lang="en-US" dirty="0"/>
              <a:t>You may receive communication from a district. This does NOT guarantee your placement. PLEASE answer any requests by districts quickly and professionally.</a:t>
            </a:r>
          </a:p>
          <a:p>
            <a:pPr marL="342900" indent="-342900" algn="l">
              <a:lnSpc>
                <a:spcPct val="120000"/>
              </a:lnSpc>
              <a:buFont typeface="Arial" panose="020B0604020202020204" pitchFamily="34" charset="0"/>
              <a:buChar char="•"/>
            </a:pPr>
            <a:r>
              <a:rPr lang="en-US" dirty="0"/>
              <a:t>You will receive your placement by the middle of November</a:t>
            </a:r>
          </a:p>
          <a:p>
            <a:pPr>
              <a:lnSpc>
                <a:spcPct val="120000"/>
              </a:lnSpc>
              <a:buFont typeface="Arial" panose="020B0604020202020204" pitchFamily="34" charset="0"/>
              <a:buChar char="•"/>
            </a:pPr>
            <a:r>
              <a:rPr lang="en-US" dirty="0" err="1"/>
              <a:t>EdTPA</a:t>
            </a:r>
            <a:r>
              <a:rPr lang="en-US" dirty="0"/>
              <a:t> is waived for Spring 2027. You have to take your content tests by </a:t>
            </a:r>
            <a:r>
              <a:rPr lang="en-US" b="1" dirty="0"/>
              <a:t>8-24 and pass before December 15</a:t>
            </a:r>
            <a:r>
              <a:rPr lang="en-US" b="1" baseline="30000" dirty="0"/>
              <a:t>th</a:t>
            </a:r>
            <a:r>
              <a:rPr lang="en-US" b="1" dirty="0"/>
              <a:t> 2026. </a:t>
            </a:r>
            <a:r>
              <a:rPr lang="en-US" dirty="0"/>
              <a:t>SIGN UP NOW.</a:t>
            </a:r>
          </a:p>
          <a:p>
            <a:pPr marL="342900" indent="-342900" algn="l">
              <a:lnSpc>
                <a:spcPct val="120000"/>
              </a:lnSpc>
              <a:buFont typeface="Arial" panose="020B0604020202020204" pitchFamily="34" charset="0"/>
              <a:buChar char="•"/>
            </a:pPr>
            <a:r>
              <a:rPr lang="en-US" dirty="0"/>
              <a:t>Student teaching will begin January 4th, and will follow your school calendar, NOT UIUC’s calendar. The last day will be April 30</a:t>
            </a:r>
            <a:r>
              <a:rPr lang="en-US" baseline="30000" dirty="0"/>
              <a:t>th</a:t>
            </a:r>
            <a:r>
              <a:rPr lang="en-US" dirty="0"/>
              <a:t>.</a:t>
            </a:r>
            <a:endParaRPr lang="en-US" dirty="0">
              <a:ea typeface="Calibri"/>
              <a:cs typeface="Calibri"/>
            </a:endParaRPr>
          </a:p>
          <a:p>
            <a:pPr marL="342900" indent="-342900" algn="l">
              <a:lnSpc>
                <a:spcPct val="120000"/>
              </a:lnSpc>
              <a:buFont typeface="Arial" panose="020B0604020202020204" pitchFamily="34" charset="0"/>
              <a:buChar char="•"/>
            </a:pPr>
            <a:r>
              <a:rPr lang="en-US" dirty="0"/>
              <a:t>RELAX!</a:t>
            </a:r>
          </a:p>
          <a:p>
            <a:endParaRPr lang="en-US" dirty="0"/>
          </a:p>
        </p:txBody>
      </p:sp>
    </p:spTree>
    <p:extLst>
      <p:ext uri="{BB962C8B-B14F-4D97-AF65-F5344CB8AC3E}">
        <p14:creationId xmlns:p14="http://schemas.microsoft.com/office/powerpoint/2010/main" val="290308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7F53-FE06-9343-89E5-9821631AC17E}"/>
              </a:ext>
            </a:extLst>
          </p:cNvPr>
          <p:cNvSpPr>
            <a:spLocks noGrp="1"/>
          </p:cNvSpPr>
          <p:nvPr>
            <p:ph type="title"/>
          </p:nvPr>
        </p:nvSpPr>
        <p:spPr/>
        <p:txBody>
          <a:bodyPr/>
          <a:lstStyle/>
          <a:p>
            <a:r>
              <a:rPr lang="en-US" dirty="0"/>
              <a:t>Content test</a:t>
            </a:r>
          </a:p>
        </p:txBody>
      </p:sp>
      <p:sp>
        <p:nvSpPr>
          <p:cNvPr id="3" name="Content Placeholder 2">
            <a:extLst>
              <a:ext uri="{FF2B5EF4-FFF2-40B4-BE49-F238E27FC236}">
                <a16:creationId xmlns:a16="http://schemas.microsoft.com/office/drawing/2014/main" id="{1688B201-F03D-0A4F-B2B1-290381DA3461}"/>
              </a:ext>
            </a:extLst>
          </p:cNvPr>
          <p:cNvSpPr>
            <a:spLocks noGrp="1"/>
          </p:cNvSpPr>
          <p:nvPr>
            <p:ph idx="1"/>
          </p:nvPr>
        </p:nvSpPr>
        <p:spPr>
          <a:xfrm>
            <a:off x="866441" y="2489200"/>
            <a:ext cx="6343201" cy="4064000"/>
          </a:xfrm>
        </p:spPr>
        <p:txBody>
          <a:bodyPr vert="horz" lIns="68580" tIns="34290" rIns="68580" bIns="34290" rtlCol="0" anchor="t">
            <a:normAutofit fontScale="47500" lnSpcReduction="20000"/>
          </a:bodyPr>
          <a:lstStyle/>
          <a:p>
            <a:pPr algn="l" rtl="0" fontAlgn="base">
              <a:buFont typeface="Arial" panose="020B0604020202020204" pitchFamily="34" charset="0"/>
              <a:buChar char="•"/>
            </a:pPr>
            <a:r>
              <a:rPr lang="en-US" sz="3000" b="0" i="0" u="sng" strike="noStrike" dirty="0">
                <a:solidFill>
                  <a:srgbClr val="90BB23"/>
                </a:solidFill>
                <a:effectLst/>
                <a:highlight>
                  <a:srgbClr val="EDEBE9"/>
                </a:highlight>
                <a:hlinkClick r:id="rId2"/>
              </a:rPr>
              <a:t>https://www.il.nesinc.com/TestView.aspx?f=HTML_FRAG/IL305_TestPage.html</a:t>
            </a:r>
            <a:r>
              <a:rPr lang="en-US" sz="3000" b="0" i="0" dirty="0">
                <a:solidFill>
                  <a:srgbClr val="000000"/>
                </a:solidFill>
                <a:effectLst/>
                <a:highlight>
                  <a:srgbClr val="EDEBE9"/>
                </a:highlight>
              </a:rPr>
              <a:t>​</a:t>
            </a:r>
          </a:p>
          <a:p>
            <a:pPr algn="l" rtl="0" fontAlgn="base">
              <a:buFont typeface="Arial" panose="020B0604020202020204" pitchFamily="34" charset="0"/>
              <a:buChar char="•"/>
            </a:pPr>
            <a:r>
              <a:rPr lang="en-US" sz="3000" b="0" i="0" u="none" strike="noStrike" dirty="0">
                <a:solidFill>
                  <a:srgbClr val="595959"/>
                </a:solidFill>
                <a:effectLst/>
                <a:highlight>
                  <a:srgbClr val="EDEBE9"/>
                </a:highlight>
              </a:rPr>
              <a:t>Accommodations – Please get your documentation in order. Schedule early.</a:t>
            </a:r>
            <a:r>
              <a:rPr lang="en-US" sz="3000" b="0" i="0" dirty="0">
                <a:solidFill>
                  <a:srgbClr val="000000"/>
                </a:solidFill>
                <a:effectLst/>
                <a:highlight>
                  <a:srgbClr val="EDEBE9"/>
                </a:highlight>
              </a:rPr>
              <a:t>​</a:t>
            </a:r>
          </a:p>
          <a:p>
            <a:pPr marL="0" indent="0" algn="l" rtl="0" fontAlgn="base">
              <a:buNone/>
            </a:pPr>
            <a:r>
              <a:rPr lang="en-US" sz="3000" b="0" i="0" dirty="0">
                <a:solidFill>
                  <a:srgbClr val="000000"/>
                </a:solidFill>
                <a:effectLst/>
                <a:highlight>
                  <a:srgbClr val="EDEBE9"/>
                </a:highlight>
              </a:rPr>
              <a:t>​</a:t>
            </a:r>
          </a:p>
          <a:p>
            <a:pPr algn="l" rtl="0" fontAlgn="base">
              <a:buFont typeface="Arial" panose="020B0604020202020204" pitchFamily="34" charset="0"/>
              <a:buChar char="•"/>
            </a:pPr>
            <a:r>
              <a:rPr lang="en-US" sz="3000" b="0" i="0" u="none" strike="noStrike" dirty="0">
                <a:solidFill>
                  <a:srgbClr val="595959"/>
                </a:solidFill>
                <a:effectLst/>
                <a:highlight>
                  <a:srgbClr val="EDEBE9"/>
                </a:highlight>
              </a:rPr>
              <a:t>Take it this summer when you have less going on</a:t>
            </a:r>
            <a:r>
              <a:rPr lang="en-US" sz="3000" b="0" i="0" dirty="0">
                <a:solidFill>
                  <a:srgbClr val="000000"/>
                </a:solidFill>
                <a:effectLst/>
                <a:highlight>
                  <a:srgbClr val="EDEBE9"/>
                </a:highlight>
              </a:rPr>
              <a:t>​</a:t>
            </a:r>
          </a:p>
          <a:p>
            <a:pPr algn="l" rtl="0" fontAlgn="base">
              <a:buFont typeface="Arial" panose="020B0604020202020204" pitchFamily="34" charset="0"/>
              <a:buChar char="•"/>
            </a:pPr>
            <a:r>
              <a:rPr lang="en-US" sz="3000" b="0" i="0" u="none" strike="noStrike" dirty="0">
                <a:solidFill>
                  <a:srgbClr val="595959"/>
                </a:solidFill>
                <a:effectLst/>
                <a:highlight>
                  <a:srgbClr val="EDEBE9"/>
                </a:highlight>
              </a:rPr>
              <a:t>Resources on SCE website</a:t>
            </a:r>
            <a:r>
              <a:rPr lang="en-US" sz="3000" b="0" i="0" dirty="0">
                <a:solidFill>
                  <a:srgbClr val="000000"/>
                </a:solidFill>
                <a:effectLst/>
                <a:highlight>
                  <a:srgbClr val="EDEBE9"/>
                </a:highlight>
              </a:rPr>
              <a:t>​​ and </a:t>
            </a:r>
            <a:r>
              <a:rPr lang="en-US" sz="3000" b="0" i="0" dirty="0" err="1">
                <a:solidFill>
                  <a:srgbClr val="000000"/>
                </a:solidFill>
                <a:effectLst/>
                <a:highlight>
                  <a:srgbClr val="EDEBE9"/>
                </a:highlight>
              </a:rPr>
              <a:t>CoTE</a:t>
            </a:r>
            <a:r>
              <a:rPr lang="en-US" sz="3000" b="0" i="0" dirty="0">
                <a:solidFill>
                  <a:srgbClr val="000000"/>
                </a:solidFill>
                <a:effectLst/>
                <a:highlight>
                  <a:srgbClr val="EDEBE9"/>
                </a:highlight>
              </a:rPr>
              <a:t> portal</a:t>
            </a:r>
          </a:p>
          <a:p>
            <a:pPr algn="l" rtl="0" fontAlgn="base">
              <a:buFont typeface="Arial" panose="020B0604020202020204" pitchFamily="34" charset="0"/>
              <a:buChar char="•"/>
            </a:pPr>
            <a:r>
              <a:rPr lang="en-US" sz="3000" b="0" i="0" u="none" strike="noStrike" dirty="0">
                <a:solidFill>
                  <a:srgbClr val="595959"/>
                </a:solidFill>
                <a:effectLst/>
                <a:highlight>
                  <a:srgbClr val="EDEBE9"/>
                </a:highlight>
              </a:rPr>
              <a:t>STUDY</a:t>
            </a:r>
            <a:r>
              <a:rPr lang="en-US" sz="3000" b="0" i="0" dirty="0">
                <a:solidFill>
                  <a:srgbClr val="000000"/>
                </a:solidFill>
                <a:effectLst/>
                <a:highlight>
                  <a:srgbClr val="EDEBE9"/>
                </a:highlight>
              </a:rPr>
              <a:t>​</a:t>
            </a:r>
          </a:p>
          <a:p>
            <a:pPr algn="l" rtl="0" fontAlgn="base">
              <a:buFont typeface="Arial" panose="020B0604020202020204" pitchFamily="34" charset="0"/>
              <a:buChar char="•"/>
            </a:pPr>
            <a:r>
              <a:rPr lang="en-US" sz="3000" b="0" i="0" u="none" strike="noStrike" dirty="0">
                <a:solidFill>
                  <a:srgbClr val="595959"/>
                </a:solidFill>
                <a:effectLst/>
                <a:highlight>
                  <a:srgbClr val="EDEBE9"/>
                </a:highlight>
              </a:rPr>
              <a:t>Materials are available on your </a:t>
            </a:r>
            <a:r>
              <a:rPr lang="en-US" sz="3000" b="0" i="0" u="none" strike="noStrike" dirty="0" err="1">
                <a:solidFill>
                  <a:srgbClr val="595959"/>
                </a:solidFill>
                <a:effectLst/>
                <a:highlight>
                  <a:srgbClr val="EDEBE9"/>
                </a:highlight>
              </a:rPr>
              <a:t>CoTE</a:t>
            </a:r>
            <a:r>
              <a:rPr lang="en-US" sz="3000" b="0" i="0" u="none" strike="noStrike" dirty="0">
                <a:solidFill>
                  <a:srgbClr val="595959"/>
                </a:solidFill>
                <a:effectLst/>
                <a:highlight>
                  <a:srgbClr val="EDEBE9"/>
                </a:highlight>
              </a:rPr>
              <a:t> portal. </a:t>
            </a:r>
            <a:r>
              <a:rPr lang="en-US" sz="3000" b="0" i="0" u="none" strike="noStrike" dirty="0">
                <a:solidFill>
                  <a:srgbClr val="212121"/>
                </a:solidFill>
                <a:effectLst/>
                <a:highlight>
                  <a:srgbClr val="EDEBE9"/>
                </a:highlight>
              </a:rPr>
              <a:t>Under the </a:t>
            </a:r>
            <a:r>
              <a:rPr lang="en-US" sz="3000" b="0" i="0" u="none" strike="noStrike" dirty="0">
                <a:solidFill>
                  <a:srgbClr val="070706"/>
                </a:solidFill>
                <a:effectLst/>
                <a:highlight>
                  <a:srgbClr val="EDEBE9"/>
                </a:highlight>
              </a:rPr>
              <a:t>Content</a:t>
            </a:r>
            <a:r>
              <a:rPr lang="en-US" sz="3000" b="0" i="0" u="none" strike="noStrike" dirty="0">
                <a:solidFill>
                  <a:srgbClr val="212121"/>
                </a:solidFill>
                <a:effectLst/>
                <a:highlight>
                  <a:srgbClr val="EDEBE9"/>
                </a:highlight>
              </a:rPr>
              <a:t> </a:t>
            </a:r>
            <a:r>
              <a:rPr lang="en-US" sz="3000" b="0" i="0" u="none" strike="noStrike" dirty="0">
                <a:solidFill>
                  <a:srgbClr val="070706"/>
                </a:solidFill>
                <a:effectLst/>
                <a:highlight>
                  <a:srgbClr val="EDEBE9"/>
                </a:highlight>
              </a:rPr>
              <a:t>Test</a:t>
            </a:r>
            <a:r>
              <a:rPr lang="en-US" sz="3000" b="0" i="0" u="none" strike="noStrike" dirty="0">
                <a:solidFill>
                  <a:srgbClr val="212121"/>
                </a:solidFill>
                <a:effectLst/>
                <a:highlight>
                  <a:srgbClr val="EDEBE9"/>
                </a:highlight>
              </a:rPr>
              <a:t> requirement will be a “Click here for available </a:t>
            </a:r>
            <a:r>
              <a:rPr lang="en-US" sz="3000" b="0" i="0" u="none" strike="noStrike" dirty="0">
                <a:solidFill>
                  <a:srgbClr val="070706"/>
                </a:solidFill>
                <a:effectLst/>
                <a:highlight>
                  <a:srgbClr val="EDEBE9"/>
                </a:highlight>
              </a:rPr>
              <a:t>content</a:t>
            </a:r>
            <a:r>
              <a:rPr lang="en-US" sz="3000" b="0" i="0" u="none" strike="noStrike" dirty="0">
                <a:solidFill>
                  <a:srgbClr val="212121"/>
                </a:solidFill>
                <a:effectLst/>
                <a:highlight>
                  <a:srgbClr val="EDEBE9"/>
                </a:highlight>
              </a:rPr>
              <a:t> </a:t>
            </a:r>
            <a:r>
              <a:rPr lang="en-US" sz="3000" b="0" i="0" u="none" strike="noStrike" dirty="0">
                <a:solidFill>
                  <a:srgbClr val="070706"/>
                </a:solidFill>
                <a:effectLst/>
                <a:highlight>
                  <a:srgbClr val="EDEBE9"/>
                </a:highlight>
              </a:rPr>
              <a:t>test</a:t>
            </a:r>
            <a:r>
              <a:rPr lang="en-US" sz="3000" b="0" i="0" u="none" strike="noStrike" dirty="0">
                <a:solidFill>
                  <a:srgbClr val="212121"/>
                </a:solidFill>
                <a:effectLst/>
                <a:highlight>
                  <a:srgbClr val="EDEBE9"/>
                </a:highlight>
              </a:rPr>
              <a:t> study resources.” By clicking that link it will take you to all study resources available for ILTS </a:t>
            </a:r>
            <a:r>
              <a:rPr lang="en-US" sz="3000" b="0" i="0" u="none" strike="noStrike" dirty="0">
                <a:solidFill>
                  <a:srgbClr val="070706"/>
                </a:solidFill>
                <a:effectLst/>
                <a:highlight>
                  <a:srgbClr val="EDEBE9"/>
                </a:highlight>
              </a:rPr>
              <a:t>content</a:t>
            </a:r>
            <a:r>
              <a:rPr lang="en-US" sz="3000" b="0" i="0" u="none" strike="noStrike" dirty="0">
                <a:solidFill>
                  <a:srgbClr val="212121"/>
                </a:solidFill>
                <a:effectLst/>
                <a:highlight>
                  <a:srgbClr val="EDEBE9"/>
                </a:highlight>
              </a:rPr>
              <a:t> </a:t>
            </a:r>
            <a:r>
              <a:rPr lang="en-US" sz="3000" b="0" i="0" u="none" strike="noStrike" dirty="0">
                <a:solidFill>
                  <a:srgbClr val="070706"/>
                </a:solidFill>
                <a:effectLst/>
                <a:highlight>
                  <a:srgbClr val="EDEBE9"/>
                </a:highlight>
              </a:rPr>
              <a:t>test</a:t>
            </a:r>
            <a:r>
              <a:rPr lang="en-US" sz="3000" b="0" i="0" u="none" strike="noStrike" dirty="0">
                <a:solidFill>
                  <a:srgbClr val="212121"/>
                </a:solidFill>
                <a:effectLst/>
                <a:highlight>
                  <a:srgbClr val="EDEBE9"/>
                </a:highlight>
              </a:rPr>
              <a:t>s. These resources are available to students who also want to study for subsequent endorsements as well.  </a:t>
            </a:r>
            <a:r>
              <a:rPr lang="en-US" sz="3000" b="1" i="0" u="none" strike="noStrike" dirty="0">
                <a:solidFill>
                  <a:srgbClr val="212121"/>
                </a:solidFill>
                <a:effectLst/>
                <a:highlight>
                  <a:srgbClr val="EDEBE9"/>
                </a:highlight>
              </a:rPr>
              <a:t>Students must be logged into the </a:t>
            </a:r>
            <a:r>
              <a:rPr lang="en-US" sz="3000" b="1" i="0" u="none" strike="noStrike" dirty="0">
                <a:solidFill>
                  <a:srgbClr val="070706"/>
                </a:solidFill>
                <a:effectLst/>
                <a:highlight>
                  <a:srgbClr val="EDEBE9"/>
                </a:highlight>
              </a:rPr>
              <a:t>VPN</a:t>
            </a:r>
            <a:r>
              <a:rPr lang="en-US" sz="3000" b="1" i="0" u="none" strike="noStrike" dirty="0">
                <a:solidFill>
                  <a:srgbClr val="212121"/>
                </a:solidFill>
                <a:effectLst/>
                <a:highlight>
                  <a:srgbClr val="EDEBE9"/>
                </a:highlight>
              </a:rPr>
              <a:t> to access the materials</a:t>
            </a:r>
            <a:r>
              <a:rPr lang="en-US" sz="3000" b="0" i="0" u="none" strike="noStrike" dirty="0">
                <a:solidFill>
                  <a:srgbClr val="212121"/>
                </a:solidFill>
                <a:effectLst/>
                <a:highlight>
                  <a:srgbClr val="EDEBE9"/>
                </a:highlight>
              </a:rPr>
              <a:t>. When logging into the </a:t>
            </a:r>
            <a:r>
              <a:rPr lang="en-US" sz="3000" b="0" i="0" u="none" strike="noStrike" dirty="0">
                <a:solidFill>
                  <a:srgbClr val="070706"/>
                </a:solidFill>
                <a:effectLst/>
                <a:highlight>
                  <a:srgbClr val="EDEBE9"/>
                </a:highlight>
              </a:rPr>
              <a:t>VPN</a:t>
            </a:r>
            <a:r>
              <a:rPr lang="en-US" sz="3000" b="0" i="0" u="none" strike="noStrike" dirty="0">
                <a:solidFill>
                  <a:srgbClr val="212121"/>
                </a:solidFill>
                <a:effectLst/>
                <a:highlight>
                  <a:srgbClr val="EDEBE9"/>
                </a:highlight>
              </a:rPr>
              <a:t>, after clicking connect, students will need to make sure the “Group:” is on </a:t>
            </a:r>
            <a:r>
              <a:rPr lang="en-US" sz="3000" b="0" i="0" u="none" strike="noStrike" dirty="0" err="1">
                <a:solidFill>
                  <a:srgbClr val="212121"/>
                </a:solidFill>
                <a:effectLst/>
                <a:highlight>
                  <a:srgbClr val="EDEBE9"/>
                </a:highlight>
              </a:rPr>
              <a:t>TunnelAll</a:t>
            </a:r>
            <a:r>
              <a:rPr lang="en-US" sz="3000" b="0" i="0" u="none" strike="noStrike" dirty="0">
                <a:solidFill>
                  <a:srgbClr val="212121"/>
                </a:solidFill>
                <a:effectLst/>
                <a:highlight>
                  <a:srgbClr val="EDEBE9"/>
                </a:highlight>
              </a:rPr>
              <a:t> in the drop-down box.</a:t>
            </a:r>
          </a:p>
          <a:p>
            <a:pPr algn="l" rtl="0" fontAlgn="base">
              <a:buFont typeface="Arial" panose="020B0604020202020204" pitchFamily="34" charset="0"/>
              <a:buChar char="•"/>
            </a:pPr>
            <a:endParaRPr lang="en-US" sz="3000" b="0" i="0" dirty="0">
              <a:solidFill>
                <a:srgbClr val="000000"/>
              </a:solidFill>
              <a:effectLst/>
              <a:highlight>
                <a:srgbClr val="EDEBE9"/>
              </a:highlight>
            </a:endParaRPr>
          </a:p>
          <a:p>
            <a:pPr lvl="1"/>
            <a:endParaRPr lang="en-US" dirty="0"/>
          </a:p>
          <a:p>
            <a:pPr marL="171450" lvl="1" indent="0">
              <a:buNone/>
            </a:pPr>
            <a:endParaRPr lang="en-US" dirty="0"/>
          </a:p>
        </p:txBody>
      </p:sp>
    </p:spTree>
    <p:extLst>
      <p:ext uri="{BB962C8B-B14F-4D97-AF65-F5344CB8AC3E}">
        <p14:creationId xmlns:p14="http://schemas.microsoft.com/office/powerpoint/2010/main" val="2573327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F2A2-06A8-61C3-9FA4-D173C81F4F9B}"/>
              </a:ext>
            </a:extLst>
          </p:cNvPr>
          <p:cNvSpPr>
            <a:spLocks noGrp="1"/>
          </p:cNvSpPr>
          <p:nvPr>
            <p:ph type="title"/>
          </p:nvPr>
        </p:nvSpPr>
        <p:spPr/>
        <p:txBody>
          <a:bodyPr/>
          <a:lstStyle/>
          <a:p>
            <a:r>
              <a:rPr lang="en-US" dirty="0"/>
              <a:t>Endorsements</a:t>
            </a:r>
          </a:p>
        </p:txBody>
      </p:sp>
      <p:sp>
        <p:nvSpPr>
          <p:cNvPr id="3" name="Content Placeholder 2">
            <a:extLst>
              <a:ext uri="{FF2B5EF4-FFF2-40B4-BE49-F238E27FC236}">
                <a16:creationId xmlns:a16="http://schemas.microsoft.com/office/drawing/2014/main" id="{B4413CAC-AE1B-4D36-ED1D-4EC200A94374}"/>
              </a:ext>
            </a:extLst>
          </p:cNvPr>
          <p:cNvSpPr>
            <a:spLocks noGrp="1"/>
          </p:cNvSpPr>
          <p:nvPr>
            <p:ph idx="1"/>
          </p:nvPr>
        </p:nvSpPr>
        <p:spPr/>
        <p:txBody>
          <a:bodyPr/>
          <a:lstStyle/>
          <a:p>
            <a:r>
              <a:rPr lang="en-US" dirty="0"/>
              <a:t>ESL and other content area endorsements make you more marketable as a candidate. </a:t>
            </a:r>
          </a:p>
          <a:p>
            <a:r>
              <a:rPr lang="en-US" dirty="0"/>
              <a:t>Look into seeing if you can get another endorsement. </a:t>
            </a:r>
          </a:p>
          <a:p>
            <a:r>
              <a:rPr lang="en-US" dirty="0"/>
              <a:t>In many cases, if might just mean taking one more 402 class!</a:t>
            </a:r>
          </a:p>
        </p:txBody>
      </p:sp>
    </p:spTree>
    <p:extLst>
      <p:ext uri="{BB962C8B-B14F-4D97-AF65-F5344CB8AC3E}">
        <p14:creationId xmlns:p14="http://schemas.microsoft.com/office/powerpoint/2010/main" val="2736882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3E95-75FD-51F0-97D7-67DEBF6DE52B}"/>
              </a:ext>
            </a:extLst>
          </p:cNvPr>
          <p:cNvSpPr>
            <a:spLocks noGrp="1"/>
          </p:cNvSpPr>
          <p:nvPr>
            <p:ph type="title"/>
          </p:nvPr>
        </p:nvSpPr>
        <p:spPr/>
        <p:txBody>
          <a:bodyPr/>
          <a:lstStyle/>
          <a:p>
            <a:r>
              <a:rPr lang="en-US" dirty="0"/>
              <a:t>Follow the chain of command</a:t>
            </a:r>
          </a:p>
        </p:txBody>
      </p:sp>
      <p:sp>
        <p:nvSpPr>
          <p:cNvPr id="3" name="Content Placeholder 2">
            <a:extLst>
              <a:ext uri="{FF2B5EF4-FFF2-40B4-BE49-F238E27FC236}">
                <a16:creationId xmlns:a16="http://schemas.microsoft.com/office/drawing/2014/main" id="{B11397BC-5A34-657E-E40A-20AC7B50C6BC}"/>
              </a:ext>
            </a:extLst>
          </p:cNvPr>
          <p:cNvSpPr>
            <a:spLocks noGrp="1"/>
          </p:cNvSpPr>
          <p:nvPr>
            <p:ph idx="1"/>
          </p:nvPr>
        </p:nvSpPr>
        <p:spPr/>
        <p:txBody>
          <a:bodyPr>
            <a:normAutofit fontScale="77500" lnSpcReduction="20000"/>
          </a:bodyPr>
          <a:lstStyle/>
          <a:p>
            <a:r>
              <a:rPr lang="en-US" dirty="0"/>
              <a:t>First, talk to instructors or cooperating teachers</a:t>
            </a:r>
          </a:p>
          <a:p>
            <a:r>
              <a:rPr lang="en-US" dirty="0"/>
              <a:t>Next, talk to me (placements)</a:t>
            </a:r>
          </a:p>
          <a:p>
            <a:r>
              <a:rPr lang="en-US" dirty="0"/>
              <a:t>If we can’t help, we will advise you who to contact next: </a:t>
            </a:r>
          </a:p>
          <a:p>
            <a:pPr lvl="1"/>
            <a:r>
              <a:rPr lang="en-US" dirty="0"/>
              <a:t>Advisors</a:t>
            </a:r>
          </a:p>
          <a:p>
            <a:pPr lvl="1"/>
            <a:r>
              <a:rPr lang="en-US" dirty="0"/>
              <a:t>Student Academic Affairs Office (SAAO)</a:t>
            </a:r>
          </a:p>
          <a:p>
            <a:pPr lvl="1" indent="-283210"/>
            <a:r>
              <a:rPr lang="en-US" dirty="0"/>
              <a:t>CI Department head </a:t>
            </a:r>
          </a:p>
          <a:p>
            <a:pPr lvl="1"/>
            <a:r>
              <a:rPr lang="en-US" dirty="0"/>
              <a:t>Campus resources (Title IX, OSCR, Counseling Center, financial aid, etc.)</a:t>
            </a:r>
          </a:p>
          <a:p>
            <a:pPr lvl="1" indent="-283210"/>
            <a:r>
              <a:rPr lang="en-US" dirty="0"/>
              <a:t>If your issue is not resolved, please contact the Associate Dean of Undergraduate Affairs, Dr. Curtis Mason</a:t>
            </a:r>
          </a:p>
          <a:p>
            <a:r>
              <a:rPr lang="en-US" dirty="0"/>
              <a:t>The dean, Dr. Chrystalla Mouza, is responsible for overseeing the overall functioning of the College of Education and does not typically get involved in student issues unless they are extremely, EXTREMELY serious.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572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3C3F0-A073-F340-A735-D1747C9B56F9}"/>
              </a:ext>
            </a:extLst>
          </p:cNvPr>
          <p:cNvSpPr>
            <a:spLocks noGrp="1"/>
          </p:cNvSpPr>
          <p:nvPr>
            <p:ph type="title"/>
          </p:nvPr>
        </p:nvSpPr>
        <p:spPr/>
        <p:txBody>
          <a:bodyPr/>
          <a:lstStyle/>
          <a:p>
            <a:r>
              <a:rPr lang="en-US" dirty="0"/>
              <a:t>401 reminders (Math Only)</a:t>
            </a:r>
          </a:p>
        </p:txBody>
      </p:sp>
      <p:sp>
        <p:nvSpPr>
          <p:cNvPr id="2" name="Content Placeholder 1">
            <a:extLst>
              <a:ext uri="{FF2B5EF4-FFF2-40B4-BE49-F238E27FC236}">
                <a16:creationId xmlns:a16="http://schemas.microsoft.com/office/drawing/2014/main" id="{25FAE60C-089C-C14D-8C80-CB19EAD525BB}"/>
              </a:ext>
            </a:extLst>
          </p:cNvPr>
          <p:cNvSpPr>
            <a:spLocks noGrp="1"/>
          </p:cNvSpPr>
          <p:nvPr>
            <p:ph idx="1"/>
          </p:nvPr>
        </p:nvSpPr>
        <p:spPr/>
        <p:txBody>
          <a:bodyPr>
            <a:normAutofit fontScale="85000" lnSpcReduction="10000"/>
          </a:bodyPr>
          <a:lstStyle/>
          <a:p>
            <a:r>
              <a:rPr lang="en-US" dirty="0"/>
              <a:t>Please complete 2 observations with your cooperating teacher and have them fill out the form located here:</a:t>
            </a:r>
          </a:p>
          <a:p>
            <a:pPr marL="45720" indent="0">
              <a:buNone/>
            </a:pPr>
            <a:r>
              <a:rPr lang="en-US" dirty="0">
                <a:hlinkClick r:id="rId2"/>
              </a:rPr>
              <a:t>https://docs.google.com/spreadsheets/d/1Pd4TErdIoqjaSQOjXJyvE7dXFC-bR-vhd02Lt-d3Pps/edit#gid=0</a:t>
            </a:r>
            <a:endParaRPr lang="en-US" dirty="0"/>
          </a:p>
          <a:p>
            <a:pPr marL="45720" indent="0">
              <a:buNone/>
            </a:pPr>
            <a:endParaRPr lang="en-US" dirty="0"/>
          </a:p>
          <a:p>
            <a:pPr marL="45720" indent="0">
              <a:buNone/>
            </a:pPr>
            <a:r>
              <a:rPr lang="en-US" dirty="0">
                <a:hlinkClick r:id="rId3"/>
              </a:rPr>
              <a:t>sce@education.Illinois.edu</a:t>
            </a:r>
            <a:endParaRPr lang="en-US" dirty="0"/>
          </a:p>
          <a:p>
            <a:pPr marL="45720" indent="0">
              <a:buNone/>
            </a:pPr>
            <a:endParaRPr lang="en-US" dirty="0"/>
          </a:p>
          <a:p>
            <a:r>
              <a:rPr lang="en-US" dirty="0"/>
              <a:t>Please fill out your time card through the COTE portal and submit it at the end of the semester. You should have at least 45 hours.</a:t>
            </a:r>
          </a:p>
          <a:p>
            <a:r>
              <a:rPr lang="en-US" dirty="0"/>
              <a:t>Please fill out your cooperating teacher evaluation</a:t>
            </a:r>
          </a:p>
          <a:p>
            <a:r>
              <a:rPr lang="en-US" dirty="0"/>
              <a:t>Please write your cooperating teacher a thank you note. :)</a:t>
            </a:r>
          </a:p>
          <a:p>
            <a:endParaRPr lang="en-US" dirty="0"/>
          </a:p>
        </p:txBody>
      </p:sp>
    </p:spTree>
    <p:extLst>
      <p:ext uri="{BB962C8B-B14F-4D97-AF65-F5344CB8AC3E}">
        <p14:creationId xmlns:p14="http://schemas.microsoft.com/office/powerpoint/2010/main" val="382736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QUESTIONS/COMMENTS/ ANNOUNCEMENTS</a:t>
            </a:r>
          </a:p>
        </p:txBody>
      </p:sp>
      <p:sp>
        <p:nvSpPr>
          <p:cNvPr id="2" name="Content Placeholder 1"/>
          <p:cNvSpPr>
            <a:spLocks noGrp="1"/>
          </p:cNvSpPr>
          <p:nvPr>
            <p:ph idx="1"/>
          </p:nvPr>
        </p:nvSpPr>
        <p:spPr/>
        <p:txBody>
          <a:bodyPr>
            <a:normAutofit lnSpcReduction="10000"/>
          </a:bodyPr>
          <a:lstStyle/>
          <a:p>
            <a:pPr algn="l"/>
            <a:r>
              <a:rPr lang="en-US" dirty="0"/>
              <a:t>You will likely receive your fall placement letters by late April</a:t>
            </a:r>
          </a:p>
          <a:p>
            <a:pPr marL="800100" lvl="1" indent="-342900" algn="l">
              <a:buFont typeface="Arial" panose="020B0604020202020204" pitchFamily="34" charset="0"/>
              <a:buChar char="•"/>
            </a:pPr>
            <a:r>
              <a:rPr lang="en-US" dirty="0"/>
              <a:t>Make contact with your cooperating teacher</a:t>
            </a:r>
          </a:p>
          <a:p>
            <a:pPr marL="800100" lvl="1" indent="-342900" algn="l">
              <a:buFont typeface="Arial" panose="020B0604020202020204" pitchFamily="34" charset="0"/>
              <a:buChar char="•"/>
            </a:pPr>
            <a:r>
              <a:rPr lang="en-US" dirty="0">
                <a:highlight>
                  <a:srgbClr val="FFFF00"/>
                </a:highlight>
              </a:rPr>
              <a:t>Get a background check before you leave for summer</a:t>
            </a:r>
            <a:endParaRPr lang="en-US" dirty="0">
              <a:highlight>
                <a:srgbClr val="FFFF00"/>
              </a:highlight>
              <a:ea typeface="Avenir" charset="0"/>
              <a:cs typeface="Avenir" charset="0"/>
            </a:endParaRPr>
          </a:p>
          <a:p>
            <a:pPr marL="342900" indent="-342900" algn="l">
              <a:buFont typeface="Arial" panose="020B0604020202020204" pitchFamily="34" charset="0"/>
              <a:buChar char="•"/>
            </a:pPr>
            <a:r>
              <a:rPr lang="en-US" dirty="0">
                <a:ea typeface="Avenir" charset="0"/>
                <a:cs typeface="Avenir" charset="0"/>
              </a:rPr>
              <a:t>Check the webpage: </a:t>
            </a:r>
            <a:r>
              <a:rPr lang="en-US" u="sng" dirty="0">
                <a:hlinkClick r:id="rId2"/>
              </a:rPr>
              <a:t>https://sce.education.illinois.edu/current-candidates/middle-grades/edpr250mg-student</a:t>
            </a:r>
            <a:endParaRPr lang="en-US" dirty="0">
              <a:ea typeface="Avenir" charset="0"/>
              <a:cs typeface="Avenir" charset="0"/>
            </a:endParaRPr>
          </a:p>
          <a:p>
            <a:pPr marL="342900" indent="-342900" algn="l">
              <a:buFont typeface="Arial" panose="020B0604020202020204" pitchFamily="34" charset="0"/>
              <a:buChar char="•"/>
            </a:pPr>
            <a:r>
              <a:rPr lang="en-US" dirty="0">
                <a:ea typeface="Avenir" charset="0"/>
                <a:cs typeface="Avenir" charset="0"/>
              </a:rPr>
              <a:t>Email SCE </a:t>
            </a:r>
            <a:r>
              <a:rPr lang="en-US" dirty="0">
                <a:ea typeface="Avenir" charset="0"/>
                <a:cs typeface="Avenir" charset="0"/>
                <a:hlinkClick r:id="rId3"/>
              </a:rPr>
              <a:t>sce@education.Illinois.edu</a:t>
            </a:r>
            <a:endParaRPr lang="en-US" dirty="0">
              <a:ea typeface="Avenir" charset="0"/>
              <a:cs typeface="Avenir" charset="0"/>
            </a:endParaRPr>
          </a:p>
          <a:p>
            <a:pPr marL="342900" indent="-342900" algn="l">
              <a:buFont typeface="Arial" panose="020B0604020202020204" pitchFamily="34" charset="0"/>
              <a:buChar char="•"/>
            </a:pPr>
            <a:r>
              <a:rPr lang="en-US" dirty="0">
                <a:ea typeface="Avenir" charset="0"/>
                <a:cs typeface="Avenir" charset="0"/>
              </a:rPr>
              <a:t>Email me </a:t>
            </a:r>
            <a:r>
              <a:rPr lang="en-US" dirty="0">
                <a:ea typeface="Avenir" charset="0"/>
                <a:cs typeface="Avenir" charset="0"/>
                <a:hlinkClick r:id="rId4"/>
              </a:rPr>
              <a:t>caraknox@Illinois.edu</a:t>
            </a:r>
            <a:endParaRPr lang="en-US" dirty="0">
              <a:ea typeface="Avenir" charset="0"/>
              <a:cs typeface="Avenir" charset="0"/>
            </a:endParaRPr>
          </a:p>
          <a:p>
            <a:pPr marL="342900" indent="-342900" algn="l">
              <a:buFont typeface="Arial" panose="020B0604020202020204" pitchFamily="34" charset="0"/>
              <a:buChar char="•"/>
            </a:pPr>
            <a:r>
              <a:rPr lang="en-US" dirty="0">
                <a:ea typeface="Avenir" charset="0"/>
                <a:cs typeface="Avenir" charset="0"/>
              </a:rPr>
              <a:t>Come say hi! 120E Education Building</a:t>
            </a:r>
          </a:p>
        </p:txBody>
      </p:sp>
    </p:spTree>
    <p:extLst>
      <p:ext uri="{BB962C8B-B14F-4D97-AF65-F5344CB8AC3E}">
        <p14:creationId xmlns:p14="http://schemas.microsoft.com/office/powerpoint/2010/main" val="3824475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71237"/>
          </a:xfrm>
        </p:spPr>
      </p:pic>
    </p:spTree>
    <p:extLst>
      <p:ext uri="{BB962C8B-B14F-4D97-AF65-F5344CB8AC3E}">
        <p14:creationId xmlns:p14="http://schemas.microsoft.com/office/powerpoint/2010/main" val="155002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0DBF073E-1258-8C44-939D-058041599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Tree>
    <p:extLst>
      <p:ext uri="{BB962C8B-B14F-4D97-AF65-F5344CB8AC3E}">
        <p14:creationId xmlns:p14="http://schemas.microsoft.com/office/powerpoint/2010/main" val="20568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66216" y="973667"/>
            <a:ext cx="2206657" cy="4833745"/>
          </a:xfrm>
        </p:spPr>
        <p:txBody>
          <a:bodyPr>
            <a:normAutofit/>
          </a:bodyPr>
          <a:lstStyle/>
          <a:p>
            <a:r>
              <a:rPr lang="en-US">
                <a:solidFill>
                  <a:srgbClr val="EBEBEB"/>
                </a:solidFill>
              </a:rPr>
              <a:t>Agenda</a:t>
            </a:r>
          </a:p>
        </p:txBody>
      </p:sp>
      <p:graphicFrame>
        <p:nvGraphicFramePr>
          <p:cNvPr id="5" name="Content Placeholder 1">
            <a:extLst>
              <a:ext uri="{FF2B5EF4-FFF2-40B4-BE49-F238E27FC236}">
                <a16:creationId xmlns:a16="http://schemas.microsoft.com/office/drawing/2014/main" id="{EBFC85FD-5F3F-E620-2764-4FBA350A0696}"/>
              </a:ext>
            </a:extLst>
          </p:cNvPr>
          <p:cNvGraphicFramePr>
            <a:graphicFrameLocks noGrp="1"/>
          </p:cNvGraphicFramePr>
          <p:nvPr>
            <p:ph idx="1"/>
            <p:extLst>
              <p:ext uri="{D42A27DB-BD31-4B8C-83A1-F6EECF244321}">
                <p14:modId xmlns:p14="http://schemas.microsoft.com/office/powerpoint/2010/main" val="2016128471"/>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692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Welcome and updates</a:t>
            </a:r>
          </a:p>
        </p:txBody>
      </p:sp>
      <p:sp>
        <p:nvSpPr>
          <p:cNvPr id="2" name="Content Placeholder 1"/>
          <p:cNvSpPr>
            <a:spLocks noGrp="1"/>
          </p:cNvSpPr>
          <p:nvPr>
            <p:ph idx="1"/>
          </p:nvPr>
        </p:nvSpPr>
        <p:spPr>
          <a:xfrm>
            <a:off x="864382" y="2489200"/>
            <a:ext cx="7822418" cy="4064000"/>
          </a:xfrm>
        </p:spPr>
        <p:txBody>
          <a:bodyPr>
            <a:normAutofit fontScale="92500"/>
          </a:bodyPr>
          <a:lstStyle/>
          <a:p>
            <a:r>
              <a:rPr lang="en-US" dirty="0"/>
              <a:t>Cara </a:t>
            </a:r>
            <a:r>
              <a:rPr lang="en-US" dirty="0" err="1"/>
              <a:t>Gutzmer</a:t>
            </a:r>
            <a:r>
              <a:rPr lang="en-US" dirty="0"/>
              <a:t>, Ph.D., Director of School and Community Experiences</a:t>
            </a:r>
          </a:p>
          <a:p>
            <a:r>
              <a:rPr lang="en-US" dirty="0"/>
              <a:t>Helpful resources:</a:t>
            </a:r>
          </a:p>
          <a:p>
            <a:pPr lvl="1"/>
            <a:r>
              <a:rPr lang="en-US" dirty="0"/>
              <a:t>Websites:</a:t>
            </a:r>
          </a:p>
          <a:p>
            <a:pPr lvl="2"/>
            <a:r>
              <a:rPr lang="en-US" dirty="0">
                <a:hlinkClick r:id="rId2"/>
              </a:rPr>
              <a:t>http://sce.education.illinois.edu/</a:t>
            </a:r>
            <a:r>
              <a:rPr lang="en-US" dirty="0"/>
              <a:t> (School and Community Experiences</a:t>
            </a:r>
          </a:p>
          <a:p>
            <a:pPr lvl="2"/>
            <a:r>
              <a:rPr lang="en-US" dirty="0">
                <a:hlinkClick r:id="rId3"/>
              </a:rPr>
              <a:t>http://www.cote.illinois.edu</a:t>
            </a:r>
            <a:r>
              <a:rPr lang="en-US" dirty="0"/>
              <a:t> (Council on Teacher Education)</a:t>
            </a:r>
          </a:p>
          <a:p>
            <a:pPr lvl="2"/>
            <a:r>
              <a:rPr lang="en-US" dirty="0">
                <a:hlinkClick r:id="rId4"/>
              </a:rPr>
              <a:t>sce@education.Illinois.edu</a:t>
            </a:r>
            <a:r>
              <a:rPr lang="en-US" dirty="0"/>
              <a:t> (email to contact our office)</a:t>
            </a:r>
          </a:p>
          <a:p>
            <a:pPr lvl="1"/>
            <a:r>
              <a:rPr lang="en-US" dirty="0"/>
              <a:t>Staff:</a:t>
            </a:r>
          </a:p>
          <a:p>
            <a:pPr lvl="2"/>
            <a:r>
              <a:rPr lang="en-US" dirty="0"/>
              <a:t>Sue Talbott, Clinical Experiences Specialist, SCE</a:t>
            </a:r>
          </a:p>
          <a:p>
            <a:pPr lvl="2"/>
            <a:r>
              <a:rPr lang="en-US" dirty="0"/>
              <a:t>Danielle </a:t>
            </a:r>
            <a:r>
              <a:rPr lang="en-US" dirty="0" err="1"/>
              <a:t>Galardy</a:t>
            </a:r>
            <a:r>
              <a:rPr lang="en-US" dirty="0"/>
              <a:t>, Office Manager, SCE </a:t>
            </a:r>
            <a:r>
              <a:rPr lang="en-US" dirty="0">
                <a:hlinkClick r:id="rId5"/>
              </a:rPr>
              <a:t>Sce@education.Illinois.edu</a:t>
            </a:r>
            <a:endParaRPr lang="en-US" dirty="0"/>
          </a:p>
          <a:p>
            <a:pPr lvl="2"/>
            <a:r>
              <a:rPr lang="en-US" dirty="0"/>
              <a:t>Robin Craig, Licensure officer, </a:t>
            </a:r>
            <a:r>
              <a:rPr lang="en-US" dirty="0" err="1"/>
              <a:t>CoTE</a:t>
            </a:r>
            <a:r>
              <a:rPr lang="en-US" dirty="0"/>
              <a:t> </a:t>
            </a:r>
            <a:r>
              <a:rPr lang="en-US" dirty="0">
                <a:hlinkClick r:id="rId6"/>
              </a:rPr>
              <a:t>rcraig@Illinois.edu</a:t>
            </a:r>
            <a:endParaRPr lang="en-US" dirty="0"/>
          </a:p>
          <a:p>
            <a:pPr lvl="2"/>
            <a:r>
              <a:rPr lang="en-US" dirty="0"/>
              <a:t>Academic advisors </a:t>
            </a:r>
          </a:p>
          <a:p>
            <a:pPr lvl="2"/>
            <a:r>
              <a:rPr lang="en-US" dirty="0"/>
              <a:t>Program Coordinator, Scott </a:t>
            </a:r>
            <a:r>
              <a:rPr lang="en-US" dirty="0" err="1"/>
              <a:t>Filkins</a:t>
            </a:r>
            <a:endParaRPr lang="en-US" dirty="0"/>
          </a:p>
        </p:txBody>
      </p:sp>
    </p:spTree>
    <p:extLst>
      <p:ext uri="{BB962C8B-B14F-4D97-AF65-F5344CB8AC3E}">
        <p14:creationId xmlns:p14="http://schemas.microsoft.com/office/powerpoint/2010/main" val="1375111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3E1E-11A4-2A55-E3A8-A85CD2B0187C}"/>
              </a:ext>
            </a:extLst>
          </p:cNvPr>
          <p:cNvSpPr>
            <a:spLocks noGrp="1"/>
          </p:cNvSpPr>
          <p:nvPr>
            <p:ph type="title"/>
          </p:nvPr>
        </p:nvSpPr>
        <p:spPr/>
        <p:txBody>
          <a:bodyPr>
            <a:normAutofit/>
          </a:bodyPr>
          <a:lstStyle/>
          <a:p>
            <a:r>
              <a:rPr lang="en-US" dirty="0"/>
              <a:t>Teach abroad!!!</a:t>
            </a:r>
            <a:br>
              <a:rPr lang="en-US" dirty="0"/>
            </a:br>
            <a:r>
              <a:rPr lang="en-US" dirty="0"/>
              <a:t>Dr. Jacob </a:t>
            </a:r>
            <a:r>
              <a:rPr lang="en-US" dirty="0" err="1"/>
              <a:t>minniear</a:t>
            </a:r>
            <a:endParaRPr lang="en-US" dirty="0"/>
          </a:p>
        </p:txBody>
      </p:sp>
      <p:sp>
        <p:nvSpPr>
          <p:cNvPr id="5" name="TextBox 4">
            <a:extLst>
              <a:ext uri="{FF2B5EF4-FFF2-40B4-BE49-F238E27FC236}">
                <a16:creationId xmlns:a16="http://schemas.microsoft.com/office/drawing/2014/main" id="{AC951963-238A-334C-326B-0141843CB27B}"/>
              </a:ext>
            </a:extLst>
          </p:cNvPr>
          <p:cNvSpPr txBox="1"/>
          <p:nvPr/>
        </p:nvSpPr>
        <p:spPr>
          <a:xfrm>
            <a:off x="2830116" y="5162550"/>
            <a:ext cx="3483769" cy="238125"/>
          </a:xfrm>
          <a:prstGeom prst="rect">
            <a:avLst/>
          </a:prstGeom>
        </p:spPr>
        <p:txBody>
          <a:bodyPr lIns="68580" tIns="34290" rIns="68580" bIns="34290" anchor="t">
            <a:normAutofit fontScale="92500" lnSpcReduction="20000"/>
          </a:bodyPr>
          <a:lstStyle/>
          <a:p>
            <a:endParaRPr lang="en-US" sz="1350" dirty="0"/>
          </a:p>
          <a:p>
            <a:endParaRPr lang="en-US" sz="1350" dirty="0"/>
          </a:p>
        </p:txBody>
      </p:sp>
      <p:pic>
        <p:nvPicPr>
          <p:cNvPr id="13" name="Content Placeholder 12" descr="A group of people posing for a photo in front of a castle&#10;&#10;AI-generated content may be incorrect.">
            <a:extLst>
              <a:ext uri="{FF2B5EF4-FFF2-40B4-BE49-F238E27FC236}">
                <a16:creationId xmlns:a16="http://schemas.microsoft.com/office/drawing/2014/main" id="{2E879A60-F451-45A6-E1BB-C6E5F2ECE49F}"/>
              </a:ext>
            </a:extLst>
          </p:cNvPr>
          <p:cNvPicPr>
            <a:picLocks noGrp="1" noChangeAspect="1"/>
          </p:cNvPicPr>
          <p:nvPr>
            <p:ph idx="1"/>
          </p:nvPr>
        </p:nvPicPr>
        <p:blipFill>
          <a:blip r:embed="rId2"/>
          <a:stretch>
            <a:fillRect/>
          </a:stretch>
        </p:blipFill>
        <p:spPr>
          <a:xfrm rot="5400000">
            <a:off x="601040" y="3085264"/>
            <a:ext cx="3055144" cy="2202061"/>
          </a:xfrm>
        </p:spPr>
      </p:pic>
      <p:pic>
        <p:nvPicPr>
          <p:cNvPr id="14" name="Picture 13" descr="A group of people posing for a photo&#10;&#10;AI-generated content may be incorrect.">
            <a:extLst>
              <a:ext uri="{FF2B5EF4-FFF2-40B4-BE49-F238E27FC236}">
                <a16:creationId xmlns:a16="http://schemas.microsoft.com/office/drawing/2014/main" id="{56C1BB15-E49C-FDB2-BE71-77C31F4642B7}"/>
              </a:ext>
            </a:extLst>
          </p:cNvPr>
          <p:cNvPicPr>
            <a:picLocks noChangeAspect="1"/>
          </p:cNvPicPr>
          <p:nvPr/>
        </p:nvPicPr>
        <p:blipFill>
          <a:blip r:embed="rId3"/>
          <a:stretch>
            <a:fillRect/>
          </a:stretch>
        </p:blipFill>
        <p:spPr>
          <a:xfrm>
            <a:off x="6070147" y="2614159"/>
            <a:ext cx="2107406" cy="1550194"/>
          </a:xfrm>
          <a:prstGeom prst="rect">
            <a:avLst/>
          </a:prstGeom>
        </p:spPr>
      </p:pic>
      <p:pic>
        <p:nvPicPr>
          <p:cNvPr id="15" name="Picture 14" descr="A group of scooters outside of a building&#10;&#10;AI-generated content may be incorrect.">
            <a:extLst>
              <a:ext uri="{FF2B5EF4-FFF2-40B4-BE49-F238E27FC236}">
                <a16:creationId xmlns:a16="http://schemas.microsoft.com/office/drawing/2014/main" id="{DC4431FF-15B5-6413-921B-BFD97563948F}"/>
              </a:ext>
            </a:extLst>
          </p:cNvPr>
          <p:cNvPicPr>
            <a:picLocks noChangeAspect="1"/>
          </p:cNvPicPr>
          <p:nvPr/>
        </p:nvPicPr>
        <p:blipFill>
          <a:blip r:embed="rId4"/>
          <a:stretch>
            <a:fillRect/>
          </a:stretch>
        </p:blipFill>
        <p:spPr>
          <a:xfrm>
            <a:off x="3712256" y="2659516"/>
            <a:ext cx="1950244" cy="1464469"/>
          </a:xfrm>
          <a:prstGeom prst="rect">
            <a:avLst/>
          </a:prstGeom>
        </p:spPr>
      </p:pic>
      <p:pic>
        <p:nvPicPr>
          <p:cNvPr id="16" name="Picture 15" descr="A group of people posing for a photo&#10;&#10;AI-generated content may be incorrect.">
            <a:extLst>
              <a:ext uri="{FF2B5EF4-FFF2-40B4-BE49-F238E27FC236}">
                <a16:creationId xmlns:a16="http://schemas.microsoft.com/office/drawing/2014/main" id="{B16109E9-A27C-0E0D-5824-429652BCBB68}"/>
              </a:ext>
            </a:extLst>
          </p:cNvPr>
          <p:cNvPicPr>
            <a:picLocks noChangeAspect="1"/>
          </p:cNvPicPr>
          <p:nvPr/>
        </p:nvPicPr>
        <p:blipFill>
          <a:blip r:embed="rId5"/>
          <a:stretch>
            <a:fillRect/>
          </a:stretch>
        </p:blipFill>
        <p:spPr>
          <a:xfrm>
            <a:off x="3688457" y="4318794"/>
            <a:ext cx="1528394" cy="1628775"/>
          </a:xfrm>
          <a:prstGeom prst="rect">
            <a:avLst/>
          </a:prstGeom>
        </p:spPr>
      </p:pic>
      <p:pic>
        <p:nvPicPr>
          <p:cNvPr id="17" name="Picture 16" descr="A person standing in a classroom with kids&#10;&#10;AI-generated content may be incorrect.">
            <a:extLst>
              <a:ext uri="{FF2B5EF4-FFF2-40B4-BE49-F238E27FC236}">
                <a16:creationId xmlns:a16="http://schemas.microsoft.com/office/drawing/2014/main" id="{7324FF60-0DE9-AC27-D2B4-F47C8E16154A}"/>
              </a:ext>
            </a:extLst>
          </p:cNvPr>
          <p:cNvPicPr>
            <a:picLocks noChangeAspect="1"/>
          </p:cNvPicPr>
          <p:nvPr/>
        </p:nvPicPr>
        <p:blipFill>
          <a:blip r:embed="rId6"/>
          <a:stretch>
            <a:fillRect/>
          </a:stretch>
        </p:blipFill>
        <p:spPr>
          <a:xfrm rot="5400000">
            <a:off x="5447110" y="4568429"/>
            <a:ext cx="1557338" cy="1121569"/>
          </a:xfrm>
          <a:prstGeom prst="rect">
            <a:avLst/>
          </a:prstGeom>
        </p:spPr>
      </p:pic>
      <p:pic>
        <p:nvPicPr>
          <p:cNvPr id="18" name="Picture 17" descr="A building with benches and tables&#10;&#10;AI-generated content may be incorrect.">
            <a:extLst>
              <a:ext uri="{FF2B5EF4-FFF2-40B4-BE49-F238E27FC236}">
                <a16:creationId xmlns:a16="http://schemas.microsoft.com/office/drawing/2014/main" id="{346FCF97-5DB8-DFB3-B216-3BA30CC4324D}"/>
              </a:ext>
            </a:extLst>
          </p:cNvPr>
          <p:cNvPicPr>
            <a:picLocks noChangeAspect="1"/>
          </p:cNvPicPr>
          <p:nvPr/>
        </p:nvPicPr>
        <p:blipFill>
          <a:blip r:embed="rId7"/>
          <a:stretch>
            <a:fillRect/>
          </a:stretch>
        </p:blipFill>
        <p:spPr>
          <a:xfrm rot="5400000">
            <a:off x="6968728" y="4504135"/>
            <a:ext cx="1528763" cy="1221581"/>
          </a:xfrm>
          <a:prstGeom prst="rect">
            <a:avLst/>
          </a:prstGeom>
        </p:spPr>
      </p:pic>
    </p:spTree>
    <p:extLst>
      <p:ext uri="{BB962C8B-B14F-4D97-AF65-F5344CB8AC3E}">
        <p14:creationId xmlns:p14="http://schemas.microsoft.com/office/powerpoint/2010/main" val="395751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81F7-F5BA-6444-8622-26A9AA84B3CD}"/>
              </a:ext>
            </a:extLst>
          </p:cNvPr>
          <p:cNvSpPr>
            <a:spLocks noGrp="1"/>
          </p:cNvSpPr>
          <p:nvPr>
            <p:ph type="title"/>
          </p:nvPr>
        </p:nvSpPr>
        <p:spPr/>
        <p:txBody>
          <a:bodyPr/>
          <a:lstStyle/>
          <a:p>
            <a:r>
              <a:rPr lang="en-US" dirty="0"/>
              <a:t>Important Information</a:t>
            </a:r>
          </a:p>
        </p:txBody>
      </p:sp>
      <p:sp>
        <p:nvSpPr>
          <p:cNvPr id="3" name="Content Placeholder 2">
            <a:extLst>
              <a:ext uri="{FF2B5EF4-FFF2-40B4-BE49-F238E27FC236}">
                <a16:creationId xmlns:a16="http://schemas.microsoft.com/office/drawing/2014/main" id="{41C80417-672D-4547-8358-098017663F17}"/>
              </a:ext>
            </a:extLst>
          </p:cNvPr>
          <p:cNvSpPr>
            <a:spLocks noGrp="1"/>
          </p:cNvSpPr>
          <p:nvPr>
            <p:ph idx="1"/>
          </p:nvPr>
        </p:nvSpPr>
        <p:spPr>
          <a:xfrm>
            <a:off x="864382" y="2133600"/>
            <a:ext cx="7898618" cy="4648200"/>
          </a:xfrm>
        </p:spPr>
        <p:txBody>
          <a:bodyPr>
            <a:normAutofit lnSpcReduction="10000"/>
          </a:bodyPr>
          <a:lstStyle/>
          <a:p>
            <a:pPr marL="342900" indent="-342900" algn="l">
              <a:lnSpc>
                <a:spcPct val="110000"/>
              </a:lnSpc>
              <a:buFont typeface="Arial" panose="020B0604020202020204" pitchFamily="34" charset="0"/>
              <a:buChar char="•"/>
            </a:pPr>
            <a:r>
              <a:rPr lang="en-US" dirty="0">
                <a:ea typeface="Avenir" charset="0"/>
                <a:cs typeface="Avenir" charset="0"/>
              </a:rPr>
              <a:t>Beginning of School-12 T, W, Th (Urbana 8:30-12:30)</a:t>
            </a:r>
          </a:p>
          <a:p>
            <a:pPr marL="342900" indent="-342900" algn="l">
              <a:lnSpc>
                <a:spcPct val="110000"/>
              </a:lnSpc>
              <a:buFont typeface="Arial" panose="020B0604020202020204" pitchFamily="34" charset="0"/>
              <a:buChar char="•"/>
            </a:pPr>
            <a:r>
              <a:rPr lang="en-US" dirty="0">
                <a:ea typeface="Avenir" charset="0"/>
                <a:cs typeface="Avenir" charset="0"/>
              </a:rPr>
              <a:t>You should be there 10 minutes before school starts </a:t>
            </a:r>
          </a:p>
          <a:p>
            <a:pPr marL="342900" indent="-342900" algn="l">
              <a:lnSpc>
                <a:spcPct val="110000"/>
              </a:lnSpc>
              <a:buFont typeface="Arial" panose="020B0604020202020204" pitchFamily="34" charset="0"/>
              <a:buChar char="•"/>
            </a:pPr>
            <a:r>
              <a:rPr lang="en-US" dirty="0">
                <a:ea typeface="Avenir" charset="0"/>
                <a:cs typeface="Avenir" charset="0"/>
              </a:rPr>
              <a:t>You will begin observing, but will take over more tasks (small groups, bell ringers, etc.) and build up to a 3-day take over. Don’t just sit there!</a:t>
            </a:r>
          </a:p>
          <a:p>
            <a:pPr marL="342900" indent="-342900" algn="l">
              <a:lnSpc>
                <a:spcPct val="110000"/>
              </a:lnSpc>
              <a:buFont typeface="Arial" panose="020B0604020202020204" pitchFamily="34" charset="0"/>
              <a:buChar char="•"/>
            </a:pPr>
            <a:r>
              <a:rPr lang="en-US" dirty="0">
                <a:ea typeface="Avenir" charset="0"/>
                <a:cs typeface="Avenir" charset="0"/>
              </a:rPr>
              <a:t>Some of you have more than one cooperating teacher. This is to give you experience in multiple grade levels and subject areas. </a:t>
            </a:r>
          </a:p>
          <a:p>
            <a:pPr marL="342900" indent="-342900" algn="l">
              <a:lnSpc>
                <a:spcPct val="110000"/>
              </a:lnSpc>
              <a:buFont typeface="Arial" panose="020B0604020202020204" pitchFamily="34" charset="0"/>
              <a:buChar char="•"/>
            </a:pPr>
            <a:r>
              <a:rPr lang="en-US" dirty="0">
                <a:ea typeface="Avenir" charset="0"/>
                <a:cs typeface="Avenir" charset="0"/>
              </a:rPr>
              <a:t>You are a guest in your teacher’s classroom. Please always be respectful.</a:t>
            </a:r>
          </a:p>
          <a:p>
            <a:pPr>
              <a:lnSpc>
                <a:spcPct val="110000"/>
              </a:lnSpc>
              <a:buFont typeface="Arial" panose="020B0604020202020204" pitchFamily="34" charset="0"/>
              <a:buChar char="•"/>
            </a:pPr>
            <a:r>
              <a:rPr lang="en-US" dirty="0">
                <a:ea typeface="Avenir" charset="0"/>
                <a:cs typeface="Avenir" charset="0"/>
              </a:rPr>
              <a:t>You may not enter a building without a cleared background check if your district requires that. Do your background check before you leave for summer.</a:t>
            </a:r>
          </a:p>
          <a:p>
            <a:pPr marL="342900" indent="-342900" algn="l">
              <a:lnSpc>
                <a:spcPct val="110000"/>
              </a:lnSpc>
              <a:buFont typeface="Arial" panose="020B0604020202020204" pitchFamily="34" charset="0"/>
              <a:buChar char="•"/>
            </a:pPr>
            <a:r>
              <a:rPr lang="en-US" dirty="0">
                <a:ea typeface="Avenir" charset="0"/>
                <a:cs typeface="Avenir" charset="0"/>
              </a:rPr>
              <a:t>You are allowed 2 sick days </a:t>
            </a:r>
            <a:endParaRPr lang="en-US" dirty="0"/>
          </a:p>
        </p:txBody>
      </p:sp>
    </p:spTree>
    <p:extLst>
      <p:ext uri="{BB962C8B-B14F-4D97-AF65-F5344CB8AC3E}">
        <p14:creationId xmlns:p14="http://schemas.microsoft.com/office/powerpoint/2010/main" val="234204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39E3-8AAF-CCBD-F259-A54A13B80AB8}"/>
              </a:ext>
            </a:extLst>
          </p:cNvPr>
          <p:cNvSpPr>
            <a:spLocks noGrp="1"/>
          </p:cNvSpPr>
          <p:nvPr>
            <p:ph type="title"/>
          </p:nvPr>
        </p:nvSpPr>
        <p:spPr/>
        <p:txBody>
          <a:bodyPr/>
          <a:lstStyle/>
          <a:p>
            <a:r>
              <a:rPr lang="en-US" dirty="0"/>
              <a:t>Placement expectations</a:t>
            </a:r>
          </a:p>
        </p:txBody>
      </p:sp>
      <p:sp>
        <p:nvSpPr>
          <p:cNvPr id="3" name="Content Placeholder 2">
            <a:extLst>
              <a:ext uri="{FF2B5EF4-FFF2-40B4-BE49-F238E27FC236}">
                <a16:creationId xmlns:a16="http://schemas.microsoft.com/office/drawing/2014/main" id="{66806C93-F86D-7CCE-4D00-9DBE3DB88E43}"/>
              </a:ext>
            </a:extLst>
          </p:cNvPr>
          <p:cNvSpPr>
            <a:spLocks noGrp="1"/>
          </p:cNvSpPr>
          <p:nvPr>
            <p:ph idx="1"/>
          </p:nvPr>
        </p:nvSpPr>
        <p:spPr/>
        <p:txBody>
          <a:bodyPr>
            <a:normAutofit fontScale="77500" lnSpcReduction="20000"/>
          </a:bodyPr>
          <a:lstStyle/>
          <a:p>
            <a:pPr marL="388620" indent="-342900">
              <a:buAutoNum type="arabicPeriod"/>
            </a:pPr>
            <a:r>
              <a:rPr lang="en-US" dirty="0"/>
              <a:t>Develop a routine schedule whereby you gain and sustain access to multiple classrooms and work collaboratively with multiple cooperating teachers and peers.</a:t>
            </a:r>
          </a:p>
          <a:p>
            <a:pPr marL="388620" indent="-342900">
              <a:buAutoNum type="arabicPeriod"/>
            </a:pPr>
            <a:r>
              <a:rPr lang="en-US" dirty="0"/>
              <a:t>Follow the recommended guidelines for the gradual assumption of classroom responsibilities throughout the placement experience.</a:t>
            </a:r>
          </a:p>
          <a:p>
            <a:pPr marL="388620" indent="-342900">
              <a:buAutoNum type="arabicPeriod"/>
            </a:pPr>
            <a:r>
              <a:rPr lang="en-US" dirty="0"/>
              <a:t>Attend weekly supervisor seminars (8 AM on Mondays, beginning 8/24/26) and complete all supervisor-directed activities (conferences, evaluations, Danielson-themed journal entries).</a:t>
            </a:r>
          </a:p>
          <a:p>
            <a:pPr marL="388620" indent="-342900">
              <a:buAutoNum type="arabicPeriod"/>
            </a:pPr>
            <a:r>
              <a:rPr lang="en-US" dirty="0"/>
              <a:t>Develop a proactive communication plan with your supervisor, teammates and cooperating teachers.</a:t>
            </a:r>
          </a:p>
          <a:p>
            <a:pPr marL="388620" indent="-342900">
              <a:buAutoNum type="arabicPeriod"/>
            </a:pPr>
            <a:r>
              <a:rPr lang="en-US" dirty="0"/>
              <a:t>Be professional in appearance and actions. Arrive on time and put devices away. </a:t>
            </a:r>
          </a:p>
          <a:p>
            <a:pPr marL="388620" indent="-342900">
              <a:buAutoNum type="arabicPeriod"/>
            </a:pPr>
            <a:r>
              <a:rPr lang="en-US" dirty="0"/>
              <a:t>Please refrain from posting about placement on Social Media and set your profiles to private.</a:t>
            </a:r>
          </a:p>
          <a:p>
            <a:pPr marL="0" indent="0">
              <a:buNone/>
            </a:pPr>
            <a:endParaRPr lang="en-US" dirty="0"/>
          </a:p>
        </p:txBody>
      </p:sp>
    </p:spTree>
    <p:extLst>
      <p:ext uri="{BB962C8B-B14F-4D97-AF65-F5344CB8AC3E}">
        <p14:creationId xmlns:p14="http://schemas.microsoft.com/office/powerpoint/2010/main" val="157849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23546-FBAF-534A-BA07-F220E92AF368}"/>
              </a:ext>
            </a:extLst>
          </p:cNvPr>
          <p:cNvSpPr>
            <a:spLocks noGrp="1"/>
          </p:cNvSpPr>
          <p:nvPr>
            <p:ph type="title"/>
          </p:nvPr>
        </p:nvSpPr>
        <p:spPr/>
        <p:txBody>
          <a:bodyPr/>
          <a:lstStyle/>
          <a:p>
            <a:r>
              <a:rPr lang="en-US" dirty="0"/>
              <a:t>Supervised Placement</a:t>
            </a:r>
          </a:p>
        </p:txBody>
      </p:sp>
      <p:sp>
        <p:nvSpPr>
          <p:cNvPr id="5" name="Content Placeholder 4">
            <a:extLst>
              <a:ext uri="{FF2B5EF4-FFF2-40B4-BE49-F238E27FC236}">
                <a16:creationId xmlns:a16="http://schemas.microsoft.com/office/drawing/2014/main" id="{A5E25BD5-01E3-444D-A26D-725FF2B34096}"/>
              </a:ext>
            </a:extLst>
          </p:cNvPr>
          <p:cNvSpPr>
            <a:spLocks noGrp="1"/>
          </p:cNvSpPr>
          <p:nvPr>
            <p:ph idx="1"/>
          </p:nvPr>
        </p:nvSpPr>
        <p:spPr/>
        <p:txBody>
          <a:bodyPr>
            <a:normAutofit/>
          </a:bodyPr>
          <a:lstStyle/>
          <a:p>
            <a:pPr marL="0" indent="0">
              <a:buNone/>
            </a:pPr>
            <a:endParaRPr lang="en-US" dirty="0"/>
          </a:p>
          <a:p>
            <a:r>
              <a:rPr lang="en-US" dirty="0"/>
              <a:t> Beginning in the fall, each teacher candidate will be assigned a University supervisor.</a:t>
            </a:r>
          </a:p>
          <a:p>
            <a:r>
              <a:rPr lang="en-US" dirty="0"/>
              <a:t> Supervisors will visit school placements, observe candidates using the Danielson Framework, and provide feedback.</a:t>
            </a:r>
          </a:p>
          <a:p>
            <a:pPr lvl="1"/>
            <a:r>
              <a:rPr lang="en-US" dirty="0"/>
              <a:t> Pre-conference prior to the observation</a:t>
            </a:r>
          </a:p>
          <a:p>
            <a:pPr lvl="1"/>
            <a:r>
              <a:rPr lang="en-US" dirty="0"/>
              <a:t>Post-conference following the observation</a:t>
            </a:r>
          </a:p>
          <a:p>
            <a:pPr lvl="1"/>
            <a:r>
              <a:rPr lang="en-US" dirty="0"/>
              <a:t>Weekly seminar on Monday mornings (8-8:50 a.m.) with your supervisor and supervision group</a:t>
            </a:r>
          </a:p>
          <a:p>
            <a:endParaRPr lang="en-US" dirty="0"/>
          </a:p>
        </p:txBody>
      </p:sp>
    </p:spTree>
    <p:extLst>
      <p:ext uri="{BB962C8B-B14F-4D97-AF65-F5344CB8AC3E}">
        <p14:creationId xmlns:p14="http://schemas.microsoft.com/office/powerpoint/2010/main" val="364731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 performance activity</a:t>
            </a:r>
          </a:p>
        </p:txBody>
      </p:sp>
      <p:sp>
        <p:nvSpPr>
          <p:cNvPr id="2" name="Content Placeholder 1"/>
          <p:cNvSpPr>
            <a:spLocks noGrp="1"/>
          </p:cNvSpPr>
          <p:nvPr>
            <p:ph idx="1"/>
          </p:nvPr>
        </p:nvSpPr>
        <p:spPr/>
        <p:txBody>
          <a:bodyPr>
            <a:normAutofit fontScale="77500" lnSpcReduction="20000"/>
          </a:bodyPr>
          <a:lstStyle/>
          <a:p>
            <a:r>
              <a:rPr lang="en-US" dirty="0"/>
              <a:t>Consider the following:</a:t>
            </a:r>
          </a:p>
          <a:p>
            <a:pPr marL="365760" lvl="1" indent="0">
              <a:buNone/>
            </a:pPr>
            <a:r>
              <a:rPr lang="en-US" sz="3600" dirty="0"/>
              <a:t>“What knowledge, skills, and dispositions make for high-quality teaching performance?  When you talk to a teacher or when you see a teacher, in action, what evidence could you gather that demonstrates ‘good teacher performance?’”</a:t>
            </a:r>
          </a:p>
          <a:p>
            <a:pPr marL="365760" lvl="1" indent="0">
              <a:buNone/>
            </a:pPr>
            <a:endParaRPr lang="en-US" dirty="0"/>
          </a:p>
        </p:txBody>
      </p:sp>
    </p:spTree>
    <p:extLst>
      <p:ext uri="{BB962C8B-B14F-4D97-AF65-F5344CB8AC3E}">
        <p14:creationId xmlns:p14="http://schemas.microsoft.com/office/powerpoint/2010/main" val="34310835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
  <TotalTime>30049</TotalTime>
  <Words>1255</Words>
  <Application>Microsoft Office PowerPoint</Application>
  <PresentationFormat>On-screen Show (4:3)</PresentationFormat>
  <Paragraphs>121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1_Ion Boardroom</vt:lpstr>
      <vt:lpstr>EDPR 250 MG Orientation Fall 2026</vt:lpstr>
      <vt:lpstr>PowerPoint Presentation</vt:lpstr>
      <vt:lpstr>Agenda</vt:lpstr>
      <vt:lpstr>Welcome and updates</vt:lpstr>
      <vt:lpstr>Teach abroad!!! Dr. Jacob minniear</vt:lpstr>
      <vt:lpstr>Important Information</vt:lpstr>
      <vt:lpstr>Placement expectations</vt:lpstr>
      <vt:lpstr>Supervised Placement</vt:lpstr>
      <vt:lpstr>Teaching performance activity</vt:lpstr>
      <vt:lpstr>Danielson framework for teaching</vt:lpstr>
      <vt:lpstr>Professional behaviors</vt:lpstr>
      <vt:lpstr>Student Teaching 2027</vt:lpstr>
      <vt:lpstr>Content test</vt:lpstr>
      <vt:lpstr>Endorsements</vt:lpstr>
      <vt:lpstr>Follow the chain of command</vt:lpstr>
      <vt:lpstr>401 reminders (Math Only)</vt:lpstr>
      <vt:lpstr>QUESTIONS/COMMENTS/ ANNOUNCEMENTS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 401 orientation spring 2019</dc:title>
  <dc:creator>Mann, Jay Anthony</dc:creator>
  <cp:lastModifiedBy>Gutzmer, Cara</cp:lastModifiedBy>
  <cp:revision>65</cp:revision>
  <cp:lastPrinted>2021-04-09T13:12:24Z</cp:lastPrinted>
  <dcterms:created xsi:type="dcterms:W3CDTF">2018-10-25T13:46:23Z</dcterms:created>
  <dcterms:modified xsi:type="dcterms:W3CDTF">2026-04-16T21:56:09Z</dcterms:modified>
</cp:coreProperties>
</file>