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9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ipJRrdHgNl+CJMXEUIE329s431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A2F5F6-8DA0-4F33-BC24-2669D03968D9}" v="6" dt="2025-08-04T20:54:35.697"/>
    <p1510:client id="{D37DAF0E-30B1-4CE2-86D3-FA1C4637A886}" v="18" dt="2025-08-04T20:58:47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6"/>
    <p:restoredTop sz="94719"/>
  </p:normalViewPr>
  <p:slideViewPr>
    <p:cSldViewPr snapToGrid="0">
      <p:cViewPr varScale="1">
        <p:scale>
          <a:sx n="120" d="100"/>
          <a:sy n="120" d="100"/>
        </p:scale>
        <p:origin x="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8" Type="http://customschemas.google.com/relationships/presentationmetadata" Target="meta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a Knox Gutzmer" userId="Vsv46+9Z8VBbTUzyGxy0vmA9N5c4RpU6iVcZ6i6Sngc=" providerId="None" clId="Web-{CD66AF1F-FE23-4379-8BE9-20B57C25C56E}"/>
    <pc:docChg chg="modSld">
      <pc:chgData name="Cara Knox Gutzmer" userId="Vsv46+9Z8VBbTUzyGxy0vmA9N5c4RpU6iVcZ6i6Sngc=" providerId="None" clId="Web-{CD66AF1F-FE23-4379-8BE9-20B57C25C56E}" dt="2024-08-05T20:50:52.978" v="9" actId="20577"/>
      <pc:docMkLst>
        <pc:docMk/>
      </pc:docMkLst>
      <pc:sldChg chg="modSp">
        <pc:chgData name="Cara Knox Gutzmer" userId="Vsv46+9Z8VBbTUzyGxy0vmA9N5c4RpU6iVcZ6i6Sngc=" providerId="None" clId="Web-{CD66AF1F-FE23-4379-8BE9-20B57C25C56E}" dt="2024-08-05T20:50:52.978" v="9" actId="20577"/>
        <pc:sldMkLst>
          <pc:docMk/>
          <pc:sldMk cId="0" sldId="261"/>
        </pc:sldMkLst>
      </pc:sldChg>
      <pc:sldChg chg="modSp">
        <pc:chgData name="Cara Knox Gutzmer" userId="Vsv46+9Z8VBbTUzyGxy0vmA9N5c4RpU6iVcZ6i6Sngc=" providerId="None" clId="Web-{CD66AF1F-FE23-4379-8BE9-20B57C25C56E}" dt="2024-08-05T20:49:00.958" v="8" actId="1076"/>
        <pc:sldMkLst>
          <pc:docMk/>
          <pc:sldMk cId="0" sldId="272"/>
        </pc:sldMkLst>
      </pc:sldChg>
    </pc:docChg>
  </pc:docChgLst>
  <pc:docChgLst>
    <pc:chgData name="Cara Knox Gutzmer" userId="Vsv46+9Z8VBbTUzyGxy0vmA9N5c4RpU6iVcZ6i6Sngc=" providerId="None" clId="Web-{D37DAF0E-30B1-4CE2-86D3-FA1C4637A886}"/>
    <pc:docChg chg="modSld">
      <pc:chgData name="Cara Knox Gutzmer" userId="Vsv46+9Z8VBbTUzyGxy0vmA9N5c4RpU6iVcZ6i6Sngc=" providerId="None" clId="Web-{D37DAF0E-30B1-4CE2-86D3-FA1C4637A886}" dt="2025-08-04T20:58:47.124" v="16" actId="20577"/>
      <pc:docMkLst>
        <pc:docMk/>
      </pc:docMkLst>
      <pc:sldChg chg="modSp">
        <pc:chgData name="Cara Knox Gutzmer" userId="Vsv46+9Z8VBbTUzyGxy0vmA9N5c4RpU6iVcZ6i6Sngc=" providerId="None" clId="Web-{D37DAF0E-30B1-4CE2-86D3-FA1C4637A886}" dt="2025-08-04T20:56:43.420" v="15" actId="20577"/>
        <pc:sldMkLst>
          <pc:docMk/>
          <pc:sldMk cId="0" sldId="260"/>
        </pc:sldMkLst>
        <pc:spChg chg="mod">
          <ac:chgData name="Cara Knox Gutzmer" userId="Vsv46+9Z8VBbTUzyGxy0vmA9N5c4RpU6iVcZ6i6Sngc=" providerId="None" clId="Web-{D37DAF0E-30B1-4CE2-86D3-FA1C4637A886}" dt="2025-08-04T20:56:43.420" v="15" actId="20577"/>
          <ac:spMkLst>
            <pc:docMk/>
            <pc:sldMk cId="0" sldId="260"/>
            <ac:spMk id="145" creationId="{00000000-0000-0000-0000-000000000000}"/>
          </ac:spMkLst>
        </pc:spChg>
      </pc:sldChg>
      <pc:sldChg chg="modSp">
        <pc:chgData name="Cara Knox Gutzmer" userId="Vsv46+9Z8VBbTUzyGxy0vmA9N5c4RpU6iVcZ6i6Sngc=" providerId="None" clId="Web-{D37DAF0E-30B1-4CE2-86D3-FA1C4637A886}" dt="2025-08-04T20:58:47.124" v="16" actId="20577"/>
        <pc:sldMkLst>
          <pc:docMk/>
          <pc:sldMk cId="0" sldId="261"/>
        </pc:sldMkLst>
        <pc:spChg chg="mod">
          <ac:chgData name="Cara Knox Gutzmer" userId="Vsv46+9Z8VBbTUzyGxy0vmA9N5c4RpU6iVcZ6i6Sngc=" providerId="None" clId="Web-{D37DAF0E-30B1-4CE2-86D3-FA1C4637A886}" dt="2025-08-04T20:58:47.124" v="16" actId="20577"/>
          <ac:spMkLst>
            <pc:docMk/>
            <pc:sldMk cId="0" sldId="261"/>
            <ac:spMk id="154" creationId="{00000000-0000-0000-0000-000000000000}"/>
          </ac:spMkLst>
        </pc:spChg>
      </pc:sldChg>
    </pc:docChg>
  </pc:docChgLst>
  <pc:docChgLst>
    <pc:chgData name="Cara Knox Gutzmer" userId="Vsv46+9Z8VBbTUzyGxy0vmA9N5c4RpU6iVcZ6i6Sngc=" providerId="None" clId="Web-{9BA2F5F6-8DA0-4F33-BC24-2669D03968D9}"/>
    <pc:docChg chg="modSld sldOrd">
      <pc:chgData name="Cara Knox Gutzmer" userId="Vsv46+9Z8VBbTUzyGxy0vmA9N5c4RpU6iVcZ6i6Sngc=" providerId="None" clId="Web-{9BA2F5F6-8DA0-4F33-BC24-2669D03968D9}" dt="2025-08-04T20:54:35.697" v="4"/>
      <pc:docMkLst>
        <pc:docMk/>
      </pc:docMkLst>
      <pc:sldChg chg="modSp">
        <pc:chgData name="Cara Knox Gutzmer" userId="Vsv46+9Z8VBbTUzyGxy0vmA9N5c4RpU6iVcZ6i6Sngc=" providerId="None" clId="Web-{9BA2F5F6-8DA0-4F33-BC24-2669D03968D9}" dt="2025-08-04T20:53:35.991" v="0" actId="20577"/>
        <pc:sldMkLst>
          <pc:docMk/>
          <pc:sldMk cId="0" sldId="261"/>
        </pc:sldMkLst>
        <pc:spChg chg="mod">
          <ac:chgData name="Cara Knox Gutzmer" userId="Vsv46+9Z8VBbTUzyGxy0vmA9N5c4RpU6iVcZ6i6Sngc=" providerId="None" clId="Web-{9BA2F5F6-8DA0-4F33-BC24-2669D03968D9}" dt="2025-08-04T20:53:35.991" v="0" actId="20577"/>
          <ac:spMkLst>
            <pc:docMk/>
            <pc:sldMk cId="0" sldId="261"/>
            <ac:spMk id="154" creationId="{00000000-0000-0000-0000-000000000000}"/>
          </ac:spMkLst>
        </pc:spChg>
      </pc:sldChg>
      <pc:sldChg chg="ord">
        <pc:chgData name="Cara Knox Gutzmer" userId="Vsv46+9Z8VBbTUzyGxy0vmA9N5c4RpU6iVcZ6i6Sngc=" providerId="None" clId="Web-{9BA2F5F6-8DA0-4F33-BC24-2669D03968D9}" dt="2025-08-04T20:54:35.697" v="4"/>
        <pc:sldMkLst>
          <pc:docMk/>
          <pc:sldMk cId="0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5f85afa7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25f85afa7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3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8" name="Google Shape;78;p33"/>
          <p:cNvSpPr txBox="1">
            <a:spLocks noGrp="1"/>
          </p:cNvSpPr>
          <p:nvPr>
            <p:ph type="body" idx="1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4"/>
          <p:cNvSpPr txBox="1">
            <a:spLocks noGrp="1"/>
          </p:cNvSpPr>
          <p:nvPr>
            <p:ph type="body" idx="1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3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5"/>
          <p:cNvSpPr txBox="1">
            <a:spLocks noGrp="1"/>
          </p:cNvSpPr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5"/>
          <p:cNvSpPr txBox="1">
            <a:spLocks noGrp="1"/>
          </p:cNvSpPr>
          <p:nvPr>
            <p:ph type="body" idx="1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7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7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4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9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body" idx="1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body" idx="2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3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2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2"/>
          <p:cNvSpPr txBox="1"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body" idx="1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2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2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2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2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te.illinois.edu/cote-portal-acces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cote-waivers@illinois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s9@illinois.edu" TargetMode="External"/><Relationship Id="rId5" Type="http://schemas.openxmlformats.org/officeDocument/2006/relationships/hyperlink" Target="mailto:jrooseve@illinois.edu" TargetMode="External"/><Relationship Id="rId4" Type="http://schemas.openxmlformats.org/officeDocument/2006/relationships/hyperlink" Target="https://cote.illinois.edu/cooperating-personnel-supervisors/cp-tuition-fee-waiver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ce.education.illinois.edu/cooperating-teachers/prospective-cooperating-teacher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ce.education.illinois.edu/cooperating-teachers/middle-grades/edpr250mg-coop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ce@education.illinois.edu" TargetMode="External"/><Relationship Id="rId5" Type="http://schemas.openxmlformats.org/officeDocument/2006/relationships/hyperlink" Target="mailto:caraknox@illinois.edu" TargetMode="External"/><Relationship Id="rId4" Type="http://schemas.openxmlformats.org/officeDocument/2006/relationships/hyperlink" Target="https://cote.illinois.edu/cote-portal-acces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ce.education.illinois.edu/docs/librariesprovider33/default-document-library/edpr-250mg-guidelines-to-takeover---fall-2023c57d20bf-81eb-497f-abcb-f54fbbe5bef5.pdf?sfvrsn=29220d17_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spreadsheets/d/16czZ0oHbQAJv2D9yekMQ4iqjgh29E7SBU1ZyFy9Z_pM/edit?gid=0#gid=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</a:pPr>
            <a:r>
              <a:rPr lang="en-US"/>
              <a:t>COOPERATING TEACHER ORIENTATION</a:t>
            </a:r>
            <a:endParaRPr/>
          </a:p>
        </p:txBody>
      </p:sp>
      <p:sp>
        <p:nvSpPr>
          <p:cNvPr id="99" name="Google Shape;99;p1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dirty="0"/>
              <a:t>EDPR 250 MG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dirty="0"/>
              <a:t>Year 2 Candidates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UNEXPECTED NEGATIVE FEEDBACK</a:t>
            </a:r>
            <a:br>
              <a:rPr lang="en-US"/>
            </a:br>
            <a:r>
              <a:rPr lang="en-US"/>
              <a:t>(IT'S AWKWARD FOR EVERYONE)</a:t>
            </a:r>
            <a:endParaRPr/>
          </a:p>
        </p:txBody>
      </p:sp>
      <p:sp>
        <p:nvSpPr>
          <p:cNvPr id="172" name="Google Shape;172;p10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"I have some feedback for you, and it may be uncomfortable. I feel a bit uncomfortable myself, but I care about you and your development more than I care about how uncomfortable I feel. So, if you're feeling a little unsure about what to expect here, we are in this together. Can we talk a bit about _____________ ?"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1" descr="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8429" y="305364"/>
            <a:ext cx="9993085" cy="637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EVALUATIONS</a:t>
            </a:r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Observation feedback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Weekly feedback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Midterm/Final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Portal: 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https://cote.illinois.edu/cote-portal-access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Support plans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SUPPORTS</a:t>
            </a:r>
            <a:endParaRPr/>
          </a:p>
        </p:txBody>
      </p:sp>
      <p:sp>
        <p:nvSpPr>
          <p:cNvPr id="189" name="Google Shape;189;p14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Disposition Concern Form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Remediation Plan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Professional Growth Plan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IMMEDIATE ACTIONS TO WELCOME YOUR CANDIDATE</a:t>
            </a:r>
            <a:endParaRPr/>
          </a:p>
        </p:txBody>
      </p:sp>
      <p:sp>
        <p:nvSpPr>
          <p:cNvPr id="206" name="Google Shape;206;p17"/>
          <p:cNvSpPr txBox="1">
            <a:spLocks noGrp="1"/>
          </p:cNvSpPr>
          <p:nvPr>
            <p:ph type="body" idx="1"/>
          </p:nvPr>
        </p:nvSpPr>
        <p:spPr>
          <a:xfrm>
            <a:off x="2231125" y="2638051"/>
            <a:ext cx="7729800" cy="3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Exchange contact information (set boundaries!)</a:t>
            </a:r>
            <a:endParaRPr dirty="0"/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1800" dirty="0"/>
              <a:t>Explain the expectations for dress, cell phones, etc. </a:t>
            </a:r>
            <a:endParaRPr sz="227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Show them where to put their belongings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Tour the school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Introduce them to staff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Teach them to access your online curriculum and classroom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Ask them to plan to introduce themselves to the students in a creative way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Post their name on the board</a:t>
            </a:r>
            <a:endParaRPr dirty="0"/>
          </a:p>
          <a:p>
            <a:pPr marL="228600" lvl="0" indent="-250343" algn="l" rtl="0">
              <a:spcBef>
                <a:spcPts val="1000"/>
              </a:spcBef>
              <a:spcAft>
                <a:spcPts val="0"/>
              </a:spcAft>
              <a:buSzPct val="125498"/>
              <a:buChar char="•"/>
            </a:pPr>
            <a:r>
              <a:rPr lang="en-US" sz="1845" dirty="0"/>
              <a:t>Explain the expectations for dress, cell phones, etc. </a:t>
            </a:r>
            <a:endParaRPr sz="2316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Be clear and specific about what you would like them to do the first few days and weeks</a:t>
            </a:r>
          </a:p>
          <a:p>
            <a:pPr marL="228600" indent="-228600">
              <a:buSzPct val="100000"/>
            </a:pPr>
            <a:r>
              <a:rPr lang="en-US" dirty="0"/>
              <a:t>They will begin the week of August 24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8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TUITION WAIVERS</a:t>
            </a:r>
            <a:endParaRPr/>
          </a:p>
        </p:txBody>
      </p:sp>
      <p:sp>
        <p:nvSpPr>
          <p:cNvPr id="212" name="Google Shape;212;p18"/>
          <p:cNvSpPr txBox="1">
            <a:spLocks noGrp="1"/>
          </p:cNvSpPr>
          <p:nvPr>
            <p:ph type="body" idx="1"/>
          </p:nvPr>
        </p:nvSpPr>
        <p:spPr>
          <a:xfrm>
            <a:off x="2231125" y="2638052"/>
            <a:ext cx="7729800" cy="3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0252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89"/>
              <a:buChar char="•"/>
            </a:pPr>
            <a:r>
              <a:rPr lang="en-US" sz="1389"/>
              <a:t>Non-degree vs. Master’s/Endorsement/Doctoral</a:t>
            </a:r>
            <a:endParaRPr sz="1389"/>
          </a:p>
          <a:p>
            <a:pPr marL="228600" lvl="0" indent="-13144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389"/>
          </a:p>
          <a:p>
            <a:pPr marL="228600" lvl="0" indent="-20252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89"/>
              <a:buChar char="•"/>
            </a:pPr>
            <a:r>
              <a:rPr lang="en-US" sz="1389"/>
              <a:t>Contact Council on Teacher Education with questions! </a:t>
            </a:r>
            <a:endParaRPr sz="1389"/>
          </a:p>
          <a:p>
            <a:pPr marL="457200" lvl="1" indent="-19935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39"/>
              <a:buChar char="•"/>
            </a:pPr>
            <a:r>
              <a:rPr lang="en-US" sz="1339" u="sng">
                <a:solidFill>
                  <a:schemeClr val="hlink"/>
                </a:solidFill>
                <a:hlinkClick r:id="rId3"/>
              </a:rPr>
              <a:t>cote-waivers@illinois.edu</a:t>
            </a:r>
            <a:endParaRPr sz="1339"/>
          </a:p>
          <a:p>
            <a:pPr marL="457200" lvl="1" indent="-19935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39"/>
              <a:buChar char="•"/>
            </a:pPr>
            <a:r>
              <a:rPr lang="en-US" sz="1339" u="sng">
                <a:solidFill>
                  <a:schemeClr val="hlink"/>
                </a:solidFill>
                <a:hlinkClick r:id="rId4"/>
              </a:rPr>
              <a:t>https://cote.illinois.edu/cooperating-personnel-supervisors/cp-tuition-fee-waivers</a:t>
            </a:r>
            <a:endParaRPr sz="1339" u="sng"/>
          </a:p>
          <a:p>
            <a:pPr marL="457200" lvl="0" indent="-1422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339"/>
          </a:p>
          <a:p>
            <a:pPr marL="228600" lvl="0" indent="-20252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89"/>
              <a:buChar char="•"/>
            </a:pPr>
            <a:r>
              <a:rPr lang="en-US" sz="1389" b="1"/>
              <a:t>Waiver Information (from SCE website)</a:t>
            </a:r>
            <a:endParaRPr sz="1389"/>
          </a:p>
          <a:p>
            <a:pPr marL="457200" lvl="1" indent="-19617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9"/>
              <a:buChar char="•"/>
            </a:pPr>
            <a:r>
              <a:rPr lang="en-US" sz="1289">
                <a:solidFill>
                  <a:srgbClr val="252525"/>
                </a:solidFill>
              </a:rPr>
              <a:t>If you are intending to use a Cooperating Teacher Waiver to complete an online degree through the College of Education, you must contact both Jena Pfoff (</a:t>
            </a:r>
            <a:r>
              <a:rPr lang="en-US" sz="1289" u="sng">
                <a:solidFill>
                  <a:schemeClr val="hlink"/>
                </a:solidFill>
                <a:hlinkClick r:id="rId5"/>
              </a:rPr>
              <a:t>jrooseve@illinois.edu</a:t>
            </a:r>
            <a:r>
              <a:rPr lang="en-US" sz="1289">
                <a:solidFill>
                  <a:srgbClr val="252525"/>
                </a:solidFill>
              </a:rPr>
              <a:t>) and Linda Stimson (</a:t>
            </a:r>
            <a:r>
              <a:rPr lang="en-US" sz="1289" u="sng">
                <a:solidFill>
                  <a:schemeClr val="hlink"/>
                </a:solidFill>
                <a:hlinkClick r:id="rId6"/>
              </a:rPr>
              <a:t>ls9@illinois.edu</a:t>
            </a:r>
            <a:r>
              <a:rPr lang="en-US" sz="1289">
                <a:solidFill>
                  <a:srgbClr val="252525"/>
                </a:solidFill>
              </a:rPr>
              <a:t>) after submitting your application to the Graduate College in order to utilize the Cooperating Teacher Waiver. Your subject line should read, “Cooperating Teacher Waiver – Online Program."</a:t>
            </a:r>
            <a:endParaRPr sz="1339"/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5f85afa7f2_0_0"/>
          <p:cNvSpPr txBox="1">
            <a:spLocks noGrp="1"/>
          </p:cNvSpPr>
          <p:nvPr>
            <p:ph type="title"/>
          </p:nvPr>
        </p:nvSpPr>
        <p:spPr>
          <a:xfrm>
            <a:off x="1527048" y="1162431"/>
            <a:ext cx="10306500" cy="15849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Still Recruiting for Spring!</a:t>
            </a:r>
            <a:endParaRPr/>
          </a:p>
        </p:txBody>
      </p:sp>
      <p:sp>
        <p:nvSpPr>
          <p:cNvPr id="218" name="Google Shape;218;g25f85afa7f2_0_0"/>
          <p:cNvSpPr txBox="1">
            <a:spLocks noGrp="1"/>
          </p:cNvSpPr>
          <p:nvPr>
            <p:ph type="body" idx="1"/>
          </p:nvPr>
        </p:nvSpPr>
        <p:spPr>
          <a:xfrm>
            <a:off x="1717548" y="2964942"/>
            <a:ext cx="9487350" cy="387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41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We are in need of several cooperating teachers for spring, especially those who teach Math, Social Studies and ELA. Please talk to your colleagues and send them my way!</a:t>
            </a:r>
            <a:endParaRPr sz="1600"/>
          </a:p>
          <a:p>
            <a:pPr marL="241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hlink"/>
                </a:solidFill>
                <a:hlinkClick r:id="rId3"/>
              </a:rPr>
              <a:t>https://sce.education.illinois.edu/cooperating-teachers/prospective-cooperating-teachers</a:t>
            </a:r>
            <a:endParaRPr sz="1600"/>
          </a:p>
          <a:p>
            <a:pPr marL="241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41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41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-1143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241300" lvl="0" indent="-1270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</a:pPr>
            <a:endParaRPr/>
          </a:p>
        </p:txBody>
      </p:sp>
      <p:pic>
        <p:nvPicPr>
          <p:cNvPr id="219" name="Google Shape;219;g25f85afa7f2_0_0" descr="A picture containing graphical user interfac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3425" y="4386600"/>
            <a:ext cx="4224900" cy="217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RESOURCES</a:t>
            </a:r>
            <a:endParaRPr/>
          </a:p>
        </p:txBody>
      </p:sp>
      <p:sp>
        <p:nvSpPr>
          <p:cNvPr id="225" name="Google Shape;225;p19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>
              <a:spcBef>
                <a:spcPts val="0"/>
              </a:spcBef>
            </a:pPr>
            <a:r>
              <a:rPr lang="en-US" dirty="0"/>
              <a:t>SCE: </a:t>
            </a:r>
            <a:r>
              <a:rPr lang="en-US" dirty="0">
                <a:hlinkClick r:id="rId3"/>
              </a:rPr>
              <a:t>https://sce.education.illinois.edu/cooperating-teachers/middle-grades/edpr250mg-coop</a:t>
            </a:r>
            <a:endParaRPr lang="en-US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Portal: </a:t>
            </a:r>
            <a:r>
              <a:rPr lang="en-US" u="sng" dirty="0">
                <a:solidFill>
                  <a:schemeClr val="hlink"/>
                </a:solidFill>
                <a:hlinkClick r:id="rId4"/>
              </a:rPr>
              <a:t>https://cote.illinois.edu/cote-portal-access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Email Cara or SCE directly: 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5"/>
              </a:rPr>
              <a:t>caraknox@illinois.edu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6"/>
              </a:rPr>
              <a:t>sce@education.illinois.edu</a:t>
            </a:r>
            <a:endParaRPr dirty="0"/>
          </a:p>
          <a:p>
            <a:pPr marL="457200" lvl="1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endParaRPr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20" descr="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6900" y="1441450"/>
            <a:ext cx="8458200" cy="397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QUESTIONS?</a:t>
            </a:r>
            <a:endParaRPr/>
          </a:p>
        </p:txBody>
      </p:sp>
      <p:pic>
        <p:nvPicPr>
          <p:cNvPr id="236" name="Google Shape;236;p21" descr="Help with solid fill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712454" y="2612208"/>
            <a:ext cx="2762468" cy="2762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6" name="Google Shape;106;p2"/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lang="en-US">
                <a:solidFill>
                  <a:schemeClr val="lt1"/>
                </a:solidFill>
              </a:rPr>
              <a:t>AGENDA</a:t>
            </a: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5619750" y="1044359"/>
            <a:ext cx="5607050" cy="4769281"/>
            <a:chOff x="0" y="79159"/>
            <a:chExt cx="5607050" cy="4769281"/>
          </a:xfrm>
        </p:grpSpPr>
        <p:sp>
          <p:nvSpPr>
            <p:cNvPr id="108" name="Google Shape;108;p2"/>
            <p:cNvSpPr/>
            <p:nvPr/>
          </p:nvSpPr>
          <p:spPr>
            <a:xfrm>
              <a:off x="0" y="7915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A2B4B9"/>
                </a:gs>
                <a:gs pos="50000">
                  <a:srgbClr val="99AFB5"/>
                </a:gs>
                <a:gs pos="100000">
                  <a:srgbClr val="91A7A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26273" y="10543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Welcome</a:t>
              </a: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68359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5B9B1"/>
                </a:gs>
                <a:gs pos="50000">
                  <a:srgbClr val="8CB5AD"/>
                </a:gs>
                <a:gs pos="100000">
                  <a:srgbClr val="84AEA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26273" y="70987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Course sequence</a:t>
              </a: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0" y="128803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88BC9B"/>
                </a:gs>
                <a:gs pos="50000">
                  <a:srgbClr val="7DB793"/>
                </a:gs>
                <a:gs pos="100000">
                  <a:srgbClr val="75B18C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26273" y="131431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Expectations – Professionalism</a:t>
              </a: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0" y="189248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7CBD7C"/>
                </a:gs>
                <a:gs pos="50000">
                  <a:srgbClr val="6EBA6E"/>
                </a:gs>
                <a:gs pos="100000">
                  <a:srgbClr val="66B46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 txBox="1"/>
            <p:nvPr/>
          </p:nvSpPr>
          <p:spPr>
            <a:xfrm>
              <a:off x="26273" y="191875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Expectations – Academic</a:t>
              </a: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0" y="249692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8DBF6E"/>
                </a:gs>
                <a:gs pos="50000">
                  <a:srgbClr val="83BD5E"/>
                </a:gs>
                <a:gs pos="100000">
                  <a:srgbClr val="7CB85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 txBox="1"/>
            <p:nvPr/>
          </p:nvSpPr>
          <p:spPr>
            <a:xfrm>
              <a:off x="26273" y="252319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Giving feedback</a:t>
              </a: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0" y="310136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0C35F"/>
                </a:gs>
                <a:gs pos="50000">
                  <a:srgbClr val="ACC14D"/>
                </a:gs>
                <a:gs pos="100000">
                  <a:srgbClr val="A7BD45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 txBox="1"/>
            <p:nvPr/>
          </p:nvSpPr>
          <p:spPr>
            <a:xfrm>
              <a:off x="26273" y="312763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Evaluations</a:t>
              </a: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0" y="370580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C8A752"/>
                </a:gs>
                <a:gs pos="50000">
                  <a:srgbClr val="C8A13C"/>
                </a:gs>
                <a:gs pos="100000">
                  <a:srgbClr val="C39B34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 txBox="1"/>
            <p:nvPr/>
          </p:nvSpPr>
          <p:spPr>
            <a:xfrm>
              <a:off x="26273" y="373207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Tuition waivers</a:t>
              </a: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0" y="431024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C97149"/>
                </a:gs>
                <a:gs pos="50000">
                  <a:srgbClr val="C9642D"/>
                </a:gs>
                <a:gs pos="100000">
                  <a:srgbClr val="C55D2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 txBox="1"/>
            <p:nvPr/>
          </p:nvSpPr>
          <p:spPr>
            <a:xfrm>
              <a:off x="26273" y="433651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Gill Sans"/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Questions? 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WELCOME!</a:t>
            </a:r>
            <a:endParaRPr/>
          </a:p>
        </p:txBody>
      </p:sp>
      <p:sp>
        <p:nvSpPr>
          <p:cNvPr id="129" name="Google Shape;129;p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Introductions/People to Know</a:t>
            </a:r>
            <a:endParaRPr dirty="0"/>
          </a:p>
          <a:p>
            <a:pPr marL="457200" lvl="1" indent="-215900" algn="l" rtl="0"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dirty="0"/>
              <a:t>Dr. Cara Gutzmer, Director of School and Community Experiences</a:t>
            </a:r>
            <a:endParaRPr dirty="0"/>
          </a:p>
          <a:p>
            <a:pPr marL="457200" lvl="1" indent="-215900" algn="l" rtl="0"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dirty="0"/>
              <a:t>Sue Talbott, Clinical Experiences Specialist</a:t>
            </a:r>
            <a:endParaRPr dirty="0"/>
          </a:p>
          <a:p>
            <a:pPr marL="457200" lvl="1" indent="-2286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Danielle </a:t>
            </a:r>
            <a:r>
              <a:rPr lang="en-US" dirty="0" err="1"/>
              <a:t>Galardy</a:t>
            </a:r>
            <a:r>
              <a:rPr lang="en-US" dirty="0"/>
              <a:t>, Office Manager</a:t>
            </a:r>
            <a:endParaRPr sz="12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Share some summer fun in the chat! And/or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Share a story about a rock star candidate you hosted in the past.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COURSES</a:t>
            </a:r>
            <a:endParaRPr/>
          </a:p>
        </p:txBody>
      </p:sp>
      <p:sp>
        <p:nvSpPr>
          <p:cNvPr id="135" name="Google Shape;135;p4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Intro to Teaching Diverse Students</a:t>
            </a:r>
            <a:endParaRPr sz="1500">
              <a:solidFill>
                <a:srgbClr val="3F3F3F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Children's Literature</a:t>
            </a:r>
            <a:endParaRPr sz="1500">
              <a:solidFill>
                <a:srgbClr val="3F3F3F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Disciplinary Literacy</a:t>
            </a:r>
            <a:endParaRPr sz="1500">
              <a:solidFill>
                <a:srgbClr val="3F3F3F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Adolescent Educational Psychology</a:t>
            </a:r>
            <a:endParaRPr sz="1500">
              <a:solidFill>
                <a:srgbClr val="3F3F3F"/>
              </a:solidFill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3F3F3F"/>
              </a:solidFill>
            </a:endParaRPr>
          </a:p>
          <a:p>
            <a:pPr marL="685800" lvl="2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 sz="1500">
              <a:solidFill>
                <a:srgbClr val="3F3F3F"/>
              </a:solidFill>
            </a:endParaRPr>
          </a:p>
        </p:txBody>
      </p:sp>
      <p:sp>
        <p:nvSpPr>
          <p:cNvPr id="136" name="Google Shape;136;p4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Fall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3 hours per week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Spring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/>
              <a:t>3 hours per week (math only)</a:t>
            </a:r>
            <a:endParaRPr/>
          </a:p>
        </p:txBody>
      </p:sp>
      <p:sp>
        <p:nvSpPr>
          <p:cNvPr id="137" name="Google Shape;137;p4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PLACEMENTS</a:t>
            </a: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ill Sans"/>
              <a:buNone/>
            </a:pPr>
            <a:r>
              <a:rPr lang="en-US" sz="3200">
                <a:solidFill>
                  <a:srgbClr val="FFFFFF"/>
                </a:solidFill>
              </a:rPr>
              <a:t>COURSE SEQUENCE –YEAR 1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COURSES</a:t>
            </a:r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09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Special Education</a:t>
            </a:r>
            <a:endParaRPr/>
          </a:p>
          <a:p>
            <a:pPr marL="228600" lvl="0" indent="-2095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Content Methods </a:t>
            </a:r>
            <a:endParaRPr/>
          </a:p>
          <a:p>
            <a:pPr marL="228600" lvl="0" indent="-2095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Disciplinary Writing</a:t>
            </a:r>
            <a:endParaRPr/>
          </a:p>
          <a:p>
            <a:pPr marL="228600" lvl="0" indent="-2095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Char char="•"/>
            </a:pPr>
            <a:r>
              <a:rPr lang="en-US" sz="1500">
                <a:solidFill>
                  <a:srgbClr val="3F3F3F"/>
                </a:solidFill>
              </a:rPr>
              <a:t>Seminar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rgbClr val="3F3F3F"/>
              </a:solidFill>
            </a:endParaRPr>
          </a:p>
          <a:p>
            <a:pPr marL="685800" lvl="2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 sz="1500">
              <a:solidFill>
                <a:srgbClr val="3F3F3F"/>
              </a:solidFill>
            </a:endParaRPr>
          </a:p>
        </p:txBody>
      </p:sp>
      <p:sp>
        <p:nvSpPr>
          <p:cNvPr id="145" name="Google Shape;145;p5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Fall</a:t>
            </a:r>
            <a:endParaRPr/>
          </a:p>
          <a:p>
            <a:pPr marL="457200" lvl="1" indent="-228600"/>
            <a:r>
              <a:rPr lang="en-US" sz="1800" dirty="0"/>
              <a:t>Tuesday,  Wednesday, Thursday  mornings in all content areas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Spring</a:t>
            </a:r>
            <a:endParaRPr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dirty="0"/>
              <a:t>STUDENT TEACHING </a:t>
            </a:r>
            <a:endParaRPr/>
          </a:p>
          <a:p>
            <a:pPr marL="457200" lvl="1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457200" lvl="1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sp>
        <p:nvSpPr>
          <p:cNvPr id="146" name="Google Shape;146;p5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PLACEMENTS</a:t>
            </a:r>
            <a:endParaRPr/>
          </a:p>
        </p:txBody>
      </p:sp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ill Sans"/>
              <a:buNone/>
            </a:pPr>
            <a:r>
              <a:rPr lang="en-US" sz="3200">
                <a:solidFill>
                  <a:srgbClr val="FFFFFF"/>
                </a:solidFill>
              </a:rPr>
              <a:t>COURSE SEQUENCE – YEAR 2</a:t>
            </a:r>
            <a:endParaRPr/>
          </a:p>
        </p:txBody>
      </p:sp>
      <p:pic>
        <p:nvPicPr>
          <p:cNvPr id="148" name="Google Shape;148;p5" descr="Fireworks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9467" y="5280377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PROFESSIONAL EXPECTATIONS</a:t>
            </a:r>
            <a:endParaRPr/>
          </a:p>
        </p:txBody>
      </p:sp>
      <p:sp>
        <p:nvSpPr>
          <p:cNvPr id="154" name="Google Shape;154;p6"/>
          <p:cNvSpPr txBox="1">
            <a:spLocks noGrp="1"/>
          </p:cNvSpPr>
          <p:nvPr>
            <p:ph type="body" idx="1"/>
          </p:nvPr>
        </p:nvSpPr>
        <p:spPr>
          <a:xfrm>
            <a:off x="2231125" y="2638051"/>
            <a:ext cx="7729800" cy="3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228600" lvl="0" indent="-212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800" dirty="0"/>
              <a:t>Promptness: students should arrive on an agreed upon time before school starts</a:t>
            </a:r>
          </a:p>
          <a:p>
            <a:pPr marL="228600" lvl="0" indent="-2127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2800" dirty="0"/>
              <a:t>Mature and appropriate attire and hygiene</a:t>
            </a:r>
            <a:endParaRPr sz="2800" dirty="0"/>
          </a:p>
          <a:p>
            <a:pPr marL="228600" lvl="0" indent="-2127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2800" dirty="0"/>
              <a:t>Communication</a:t>
            </a:r>
            <a:endParaRPr sz="2800" dirty="0"/>
          </a:p>
          <a:p>
            <a:pPr marL="228600" lvl="0" indent="-212725">
              <a:buSzPct val="100000"/>
            </a:pPr>
            <a:r>
              <a:rPr lang="en-US" sz="2800" u="sng" dirty="0">
                <a:solidFill>
                  <a:schemeClr val="hlin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Engagement- </a:t>
            </a:r>
            <a:r>
              <a:rPr lang="en-US" sz="2800" dirty="0">
                <a:solidFill>
                  <a:schemeClr val="tx1"/>
                </a:solidFill>
              </a:rPr>
              <a:t>Begins with observing the classroom and builds to a 3-day takeover </a:t>
            </a:r>
          </a:p>
          <a:p>
            <a:pPr marL="228600" lvl="0" indent="-212725">
              <a:buSzPct val="100000"/>
            </a:pPr>
            <a:r>
              <a:rPr lang="en-US" sz="2800" dirty="0"/>
              <a:t>Have a meeting with your candidate to discuss dress code, cell phone use, arrival/departure times, etc.</a:t>
            </a:r>
            <a:endParaRPr sz="2800"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3832"/>
              <a:buNone/>
            </a:pPr>
            <a:endParaRPr sz="2819"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57854"/>
              <a:buNone/>
            </a:pPr>
            <a:r>
              <a:rPr lang="en-US" sz="2400" b="1" dirty="0"/>
              <a:t>***Candidates are given two excused absences. Absences in excess must be made up.***</a:t>
            </a:r>
            <a:endParaRPr sz="2400" b="1" dirty="0"/>
          </a:p>
          <a:p>
            <a:pPr marL="0" indent="0" algn="ctr">
              <a:buClr>
                <a:srgbClr val="000000"/>
              </a:buClr>
              <a:buSzPct val="57854"/>
              <a:buNone/>
            </a:pPr>
            <a:r>
              <a:rPr lang="en-US" sz="2400" b="1" dirty="0"/>
              <a:t>***Career </a:t>
            </a:r>
            <a:r>
              <a:rPr lang="en-US" sz="2400" b="1"/>
              <a:t>Day 10/15 is </a:t>
            </a:r>
            <a:r>
              <a:rPr lang="en-US" sz="2400" b="1" dirty="0"/>
              <a:t>also an excused absence. ***</a:t>
            </a:r>
            <a:endParaRPr sz="2400" b="1"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 b="1" u="sng" dirty="0">
                <a:solidFill>
                  <a:schemeClr val="hlink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PROFESSIONAL BEHAVIOR CHECKLIST</a:t>
            </a:r>
            <a:endParaRPr dirty="0">
              <a:solidFill>
                <a:schemeClr val="hlink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THE SUPERVISOR</a:t>
            </a:r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Role, responsibility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Communication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ACADEMIC EXPECTATIONS</a:t>
            </a:r>
            <a:endParaRPr/>
          </a:p>
        </p:txBody>
      </p:sp>
      <p:sp>
        <p:nvSpPr>
          <p:cNvPr id="160" name="Google Shape;160;p7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Four observations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Midterm/Final evaluation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Course assignments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Content test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/>
              <a:t>CHARACTERISTICS OF FEEDBACK</a:t>
            </a:r>
            <a:br>
              <a:rPr lang="en-US"/>
            </a:br>
            <a:r>
              <a:rPr lang="en-US"/>
              <a:t>(POSITIVE AND CORRECTIVE) </a:t>
            </a:r>
            <a:endParaRPr/>
          </a:p>
        </p:txBody>
      </p:sp>
      <p:sp>
        <p:nvSpPr>
          <p:cNvPr id="166" name="Google Shape;166;p9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Descriptive rather than evaluative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Similar to “evidence” on the Danielson, based on observations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Specific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Actionable</a:t>
            </a: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699</Words>
  <Application>Microsoft Macintosh PowerPoint</Application>
  <PresentationFormat>Widescreen</PresentationFormat>
  <Paragraphs>122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Gill Sans</vt:lpstr>
      <vt:lpstr>Parcel</vt:lpstr>
      <vt:lpstr>Parcel</vt:lpstr>
      <vt:lpstr>COOPERATING TEACHER ORIENTATION</vt:lpstr>
      <vt:lpstr>AGENDA</vt:lpstr>
      <vt:lpstr>WELCOME!</vt:lpstr>
      <vt:lpstr>COURSE SEQUENCE –YEAR 1</vt:lpstr>
      <vt:lpstr>COURSE SEQUENCE – YEAR 2</vt:lpstr>
      <vt:lpstr>PROFESSIONAL EXPECTATIONS</vt:lpstr>
      <vt:lpstr>THE SUPERVISOR</vt:lpstr>
      <vt:lpstr>ACADEMIC EXPECTATIONS</vt:lpstr>
      <vt:lpstr>CHARACTERISTICS OF FEEDBACK (POSITIVE AND CORRECTIVE) </vt:lpstr>
      <vt:lpstr>UNEXPECTED NEGATIVE FEEDBACK (IT'S AWKWARD FOR EVERYONE)</vt:lpstr>
      <vt:lpstr>PowerPoint Presentation</vt:lpstr>
      <vt:lpstr>EVALUATIONS</vt:lpstr>
      <vt:lpstr>SUPPORTS</vt:lpstr>
      <vt:lpstr>IMMEDIATE ACTIONS TO WELCOME YOUR CANDIDATE</vt:lpstr>
      <vt:lpstr>TUITION WAIVERS</vt:lpstr>
      <vt:lpstr>Still Recruiting for Spring!</vt:lpstr>
      <vt:lpstr>RESOURCES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COOPERATING TEACHER ORIENTATION</dc:title>
  <cp:lastModifiedBy>Gutzmer, Cara</cp:lastModifiedBy>
  <cp:revision>18</cp:revision>
  <dcterms:created xsi:type="dcterms:W3CDTF">2022-04-29T14:14:34Z</dcterms:created>
  <dcterms:modified xsi:type="dcterms:W3CDTF">2026-08-03T21:21:14Z</dcterms:modified>
</cp:coreProperties>
</file>