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Gill Sans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pJRrdHgNl+CJMXEUIE329s431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6AF1F-FE23-4379-8BE9-20B57C25C56E}" v="10" dt="2024-08-05T20:50:52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Knox Gutzmer" userId="Vsv46+9Z8VBbTUzyGxy0vmA9N5c4RpU6iVcZ6i6Sngc=" providerId="None" clId="Web-{CD66AF1F-FE23-4379-8BE9-20B57C25C56E}"/>
    <pc:docChg chg="modSld">
      <pc:chgData name="Cara Knox Gutzmer" userId="Vsv46+9Z8VBbTUzyGxy0vmA9N5c4RpU6iVcZ6i6Sngc=" providerId="None" clId="Web-{CD66AF1F-FE23-4379-8BE9-20B57C25C56E}" dt="2024-08-05T20:50:52.978" v="9" actId="20577"/>
      <pc:docMkLst>
        <pc:docMk/>
      </pc:docMkLst>
      <pc:sldChg chg="modSp">
        <pc:chgData name="Cara Knox Gutzmer" userId="Vsv46+9Z8VBbTUzyGxy0vmA9N5c4RpU6iVcZ6i6Sngc=" providerId="None" clId="Web-{CD66AF1F-FE23-4379-8BE9-20B57C25C56E}" dt="2024-08-05T20:50:52.978" v="9" actId="20577"/>
        <pc:sldMkLst>
          <pc:docMk/>
          <pc:sldMk cId="0" sldId="261"/>
        </pc:sldMkLst>
        <pc:spChg chg="mod">
          <ac:chgData name="Cara Knox Gutzmer" userId="Vsv46+9Z8VBbTUzyGxy0vmA9N5c4RpU6iVcZ6i6Sngc=" providerId="None" clId="Web-{CD66AF1F-FE23-4379-8BE9-20B57C25C56E}" dt="2024-08-05T20:50:52.978" v="9" actId="20577"/>
          <ac:spMkLst>
            <pc:docMk/>
            <pc:sldMk cId="0" sldId="261"/>
            <ac:spMk id="154" creationId="{00000000-0000-0000-0000-000000000000}"/>
          </ac:spMkLst>
        </pc:spChg>
      </pc:sldChg>
      <pc:sldChg chg="modSp">
        <pc:chgData name="Cara Knox Gutzmer" userId="Vsv46+9Z8VBbTUzyGxy0vmA9N5c4RpU6iVcZ6i6Sngc=" providerId="None" clId="Web-{CD66AF1F-FE23-4379-8BE9-20B57C25C56E}" dt="2024-08-05T20:49:00.958" v="8" actId="1076"/>
        <pc:sldMkLst>
          <pc:docMk/>
          <pc:sldMk cId="0" sldId="272"/>
        </pc:sldMkLst>
        <pc:spChg chg="mod">
          <ac:chgData name="Cara Knox Gutzmer" userId="Vsv46+9Z8VBbTUzyGxy0vmA9N5c4RpU6iVcZ6i6Sngc=" providerId="None" clId="Web-{CD66AF1F-FE23-4379-8BE9-20B57C25C56E}" dt="2024-08-05T20:49:00.958" v="8" actId="1076"/>
          <ac:spMkLst>
            <pc:docMk/>
            <pc:sldMk cId="0" sldId="272"/>
            <ac:spMk id="217" creationId="{00000000-0000-0000-0000-000000000000}"/>
          </ac:spMkLst>
        </pc:spChg>
        <pc:spChg chg="mod">
          <ac:chgData name="Cara Knox Gutzmer" userId="Vsv46+9Z8VBbTUzyGxy0vmA9N5c4RpU6iVcZ6i6Sngc=" providerId="None" clId="Web-{CD66AF1F-FE23-4379-8BE9-20B57C25C56E}" dt="2024-08-05T20:48:55.786" v="7" actId="14100"/>
          <ac:spMkLst>
            <pc:docMk/>
            <pc:sldMk cId="0" sldId="272"/>
            <ac:spMk id="2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f85afa7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5f85afa7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te.illinois.edu/cote-portal-acces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te-waivers@illinois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s9@illinois.edu" TargetMode="External"/><Relationship Id="rId5" Type="http://schemas.openxmlformats.org/officeDocument/2006/relationships/hyperlink" Target="mailto:jrooseve@illinois.edu" TargetMode="External"/><Relationship Id="rId4" Type="http://schemas.openxmlformats.org/officeDocument/2006/relationships/hyperlink" Target="https://cote.illinois.edu/cooperating-personnel-supervisors/cp-tuition-fee-waive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cooperating-teachers/prospective-cooperating-teache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e@education.illinois.edu" TargetMode="External"/><Relationship Id="rId5" Type="http://schemas.openxmlformats.org/officeDocument/2006/relationships/hyperlink" Target="mailto:caraknox@illinois.edu" TargetMode="External"/><Relationship Id="rId4" Type="http://schemas.openxmlformats.org/officeDocument/2006/relationships/hyperlink" Target="https://cote.illinois.edu/cote-portal-acce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docs/librariesprovider33/default-document-library/edpr-250mg-guidelines-to-takeover---fall-2023c57d20bf-81eb-497f-abcb-f54fbbe5bef5.pdf?sfvrsn=29220d17_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e.education.illinois.ed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/>
              <a:t>COOPERATING TEACHER ORIENTATION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EDPR 250 MG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Year 2 Candidates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429" y="305364"/>
            <a:ext cx="9993085" cy="63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EVALUATIONS</a:t>
            </a:r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Observation feedback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Weekly feedback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Midterm/Final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https://cote.illinois.edu/cote-portal-access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plans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SUPPORTS</a:t>
            </a:r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Disposition Concern Form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Remediation Plan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9339" y="318457"/>
            <a:ext cx="9419770" cy="638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THE SUPERVISOR</a:t>
            </a:r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Role, responsibility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Communication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IMMEDIATE ACTIONS TO WELCOME YOUR CANDIDATE</a:t>
            </a:r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2231125" y="2638051"/>
            <a:ext cx="7729800" cy="3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Exchange contact information (set boundaries!)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800"/>
              <a:t>Explain the expectations for dress, cell phones, etc. </a:t>
            </a:r>
            <a:endParaRPr sz="227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Show them where to put their belongings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Tour the school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Introduce them to staff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Teach them to access your online curriculum and classroom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Ask them to plan to introduce themselves to the students in a creative way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Post their name on the board</a:t>
            </a:r>
            <a:endParaRPr/>
          </a:p>
          <a:p>
            <a:pPr marL="228600" lvl="0" indent="-250343" algn="l" rtl="0">
              <a:spcBef>
                <a:spcPts val="1000"/>
              </a:spcBef>
              <a:spcAft>
                <a:spcPts val="0"/>
              </a:spcAft>
              <a:buSzPct val="125498"/>
              <a:buChar char="•"/>
            </a:pPr>
            <a:r>
              <a:rPr lang="en-US" sz="1845"/>
              <a:t>Explain the expectations for dress, cell phones, etc. </a:t>
            </a:r>
            <a:endParaRPr sz="2316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Be clear and specific about what you would like them to do the first few days and weeks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TUITION WAIVERS</a:t>
            </a:r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2231125" y="2638052"/>
            <a:ext cx="7729800" cy="3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25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89"/>
              <a:buChar char="•"/>
            </a:pPr>
            <a:r>
              <a:rPr lang="en-US" sz="1389"/>
              <a:t>Non-degree vs. Master’s/Endorsement/Doctoral</a:t>
            </a:r>
            <a:endParaRPr sz="1389"/>
          </a:p>
          <a:p>
            <a:pPr marL="228600" lvl="0" indent="-1314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89"/>
          </a:p>
          <a:p>
            <a:pPr marL="228600" lvl="0" indent="-2025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89"/>
              <a:buChar char="•"/>
            </a:pPr>
            <a:r>
              <a:rPr lang="en-US" sz="1389"/>
              <a:t>Contact Council on Teacher Education with questions! </a:t>
            </a:r>
            <a:endParaRPr sz="1389"/>
          </a:p>
          <a:p>
            <a:pPr marL="457200" lvl="1" indent="-1993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9"/>
              <a:buChar char="•"/>
            </a:pPr>
            <a:r>
              <a:rPr lang="en-US" sz="1339" u="sng">
                <a:solidFill>
                  <a:schemeClr val="hlink"/>
                </a:solidFill>
                <a:hlinkClick r:id="rId3"/>
              </a:rPr>
              <a:t>cote-waivers@illinois.edu</a:t>
            </a:r>
            <a:endParaRPr sz="1339"/>
          </a:p>
          <a:p>
            <a:pPr marL="457200" lvl="1" indent="-1993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9"/>
              <a:buChar char="•"/>
            </a:pPr>
            <a:r>
              <a:rPr lang="en-US" sz="1339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sz="1339" u="sng"/>
          </a:p>
          <a:p>
            <a:pPr marL="457200" lvl="0" indent="-142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39"/>
          </a:p>
          <a:p>
            <a:pPr marL="228600" lvl="0" indent="-2025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89"/>
              <a:buChar char="•"/>
            </a:pPr>
            <a:r>
              <a:rPr lang="en-US" sz="1389" b="1"/>
              <a:t>Waiver Information (from SCE website)</a:t>
            </a:r>
            <a:endParaRPr sz="1389"/>
          </a:p>
          <a:p>
            <a:pPr marL="457200" lvl="1" indent="-1961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9"/>
              <a:buChar char="•"/>
            </a:pPr>
            <a:r>
              <a:rPr lang="en-US" sz="1289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-US" sz="1289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-US" sz="1289">
                <a:solidFill>
                  <a:srgbClr val="252525"/>
                </a:solidFill>
              </a:rPr>
              <a:t>) and Linda Stimson (</a:t>
            </a:r>
            <a:r>
              <a:rPr lang="en-US" sz="1289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-US" sz="1289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 sz="1339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f85afa7f2_0_0"/>
          <p:cNvSpPr txBox="1">
            <a:spLocks noGrp="1"/>
          </p:cNvSpPr>
          <p:nvPr>
            <p:ph type="title"/>
          </p:nvPr>
        </p:nvSpPr>
        <p:spPr>
          <a:xfrm>
            <a:off x="1527048" y="1162431"/>
            <a:ext cx="10306500" cy="15849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Still Recruiting for Spring!</a:t>
            </a:r>
            <a:endParaRPr/>
          </a:p>
        </p:txBody>
      </p:sp>
      <p:sp>
        <p:nvSpPr>
          <p:cNvPr id="218" name="Google Shape;218;g25f85afa7f2_0_0"/>
          <p:cNvSpPr txBox="1">
            <a:spLocks noGrp="1"/>
          </p:cNvSpPr>
          <p:nvPr>
            <p:ph type="body" idx="1"/>
          </p:nvPr>
        </p:nvSpPr>
        <p:spPr>
          <a:xfrm>
            <a:off x="1717548" y="2964942"/>
            <a:ext cx="9487350" cy="387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We are in need of several cooperating teachers for spring, especially those who teach Math, Social Studies and ELA. Please talk to your colleagues and send them my way!</a:t>
            </a:r>
            <a:endParaRPr sz="1600"/>
          </a:p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https://sce.education.illinois.edu/cooperating-teachers/prospective-cooperating-teachers</a:t>
            </a:r>
            <a:endParaRPr sz="1600"/>
          </a:p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-1143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41300" lvl="0" indent="-127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pic>
        <p:nvPicPr>
          <p:cNvPr id="219" name="Google Shape;219;g25f85afa7f2_0_0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3425" y="4386600"/>
            <a:ext cx="4224900" cy="2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SCE: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Email Cara or SCE directly: 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caraknox@illinois.edu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sce@education.illinois.edu</a:t>
            </a:r>
            <a:endParaRPr/>
          </a:p>
          <a:p>
            <a:pPr marL="457200" lvl="1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900" y="1441450"/>
            <a:ext cx="8458200" cy="3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5619750" y="1044359"/>
            <a:ext cx="5607050" cy="4769281"/>
            <a:chOff x="0" y="79159"/>
            <a:chExt cx="5607050" cy="4769281"/>
          </a:xfrm>
        </p:grpSpPr>
        <p:sp>
          <p:nvSpPr>
            <p:cNvPr id="108" name="Google Shape;108;p2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36" name="Google Shape;236;p21" descr="Help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2454" y="2612208"/>
            <a:ext cx="2762468" cy="276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Introductions/People to Know</a:t>
            </a:r>
            <a:endParaRPr/>
          </a:p>
          <a:p>
            <a:pPr marL="4572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Dr. Cara Gutzmer, Director of School and Community Experiences</a:t>
            </a:r>
            <a:endParaRPr/>
          </a:p>
          <a:p>
            <a:pPr marL="4572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Sue Talbott, Clinical Experiences Specialist</a:t>
            </a:r>
            <a:endParaRPr/>
          </a:p>
          <a:p>
            <a:pPr marL="4572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Danielle Galardy, Office Manager</a:t>
            </a:r>
            <a:endParaRPr sz="12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some summer fun in the chat!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a story about a rock star candidate you hosted in the past.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Intro to Teaching Diverse Students</a:t>
            </a:r>
            <a:endParaRPr sz="1500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Children's Literature</a:t>
            </a:r>
            <a:endParaRPr sz="1500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Literacy</a:t>
            </a:r>
            <a:endParaRPr sz="1500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Adolescent Educational Psychology</a:t>
            </a:r>
            <a:endParaRPr sz="1500">
              <a:solidFill>
                <a:srgbClr val="3F3F3F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F3F3F"/>
              </a:solidFill>
            </a:endParaRPr>
          </a:p>
          <a:p>
            <a:pPr marL="685800" lvl="2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3 hours per week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3 hours per week (math only)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Special Education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Content Methods 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Writing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Seminar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F3F3F"/>
              </a:solidFill>
            </a:endParaRPr>
          </a:p>
          <a:p>
            <a:pPr marL="685800" lvl="2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marL="4572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Tuesday,  Wednesday, Thursday  mornings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STUDENT TEACHING </a:t>
            </a: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id="148" name="Google Shape;148;p5" descr="Firewor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9467" y="528037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PROFESSIONAL EXPECTATIONS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2231125" y="2638051"/>
            <a:ext cx="7729800" cy="3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Promptness: students should arrive on an agreed upon time before school starts</a:t>
            </a:r>
          </a:p>
          <a:p>
            <a:pPr marL="228600" lvl="0" indent="-212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Mature and appropriate attire and hygiene</a:t>
            </a:r>
            <a:endParaRPr sz="2800" dirty="0"/>
          </a:p>
          <a:p>
            <a:pPr marL="228600" lvl="0" indent="-212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Communication</a:t>
            </a:r>
            <a:endParaRPr sz="2800" dirty="0"/>
          </a:p>
          <a:p>
            <a:pPr marL="228600" lvl="0" indent="-212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Engagement</a:t>
            </a:r>
            <a:endParaRPr sz="2800" dirty="0">
              <a:solidFill>
                <a:schemeClr val="hlink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212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Have a meeting with your candidate to discuss dress code, cell phone use, arrival/departure times, etc.</a:t>
            </a:r>
            <a:endParaRPr sz="2800"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3832"/>
              <a:buNone/>
            </a:pPr>
            <a:endParaRPr sz="2819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7854"/>
              <a:buNone/>
            </a:pPr>
            <a:r>
              <a:rPr lang="en-US" sz="2400" b="1" dirty="0"/>
              <a:t>***Candidates are given two excused absences. Absences in excess must be made up.***</a:t>
            </a:r>
            <a:endParaRPr sz="2400" b="1" dirty="0"/>
          </a:p>
          <a:p>
            <a:pPr marL="0" indent="0" algn="ctr">
              <a:buClr>
                <a:srgbClr val="000000"/>
              </a:buClr>
              <a:buSzPct val="57854"/>
              <a:buNone/>
            </a:pPr>
            <a:r>
              <a:rPr lang="en-US" sz="2400" b="1" dirty="0"/>
              <a:t>***Career Day is Thursday, November 7 – also an excused absence. ***</a:t>
            </a:r>
            <a:endParaRPr sz="2400" b="1"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b="1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BEHAVIOR CHECKLIST</a:t>
            </a:r>
            <a:endParaRPr dirty="0">
              <a:solidFill>
                <a:schemeClr val="hlink"/>
              </a:solidFill>
            </a:endParaRPr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ACADEMIC EXPECTATIONS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Four observations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Midterm/Final evaluation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assignments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Content test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CHARACTERISTICS OF FEEDBACK</a:t>
            </a:r>
            <a:br>
              <a:rPr lang="en-US"/>
            </a:br>
            <a:r>
              <a:rPr lang="en-US"/>
              <a:t>(POSITIVE AND CORRECTIVE) </a:t>
            </a:r>
            <a:endParaRPr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Descriptive rather than evaluative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Similar to “evidence” on the Danielson, based on observations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Specific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Actionable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UNEXPECTED NEGATIVE FEEDBACK</a:t>
            </a:r>
            <a:br>
              <a:rPr lang="en-US"/>
            </a:br>
            <a:r>
              <a:rPr lang="en-US"/>
              <a:t>(IT'S AWKWARD FOR EVERYONE)</a:t>
            </a:r>
            <a:endParaRPr/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Widescreen</PresentationFormat>
  <Paragraphs>122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Parcel</vt:lpstr>
      <vt:lpstr>Parcel</vt:lpstr>
      <vt:lpstr>COOPERATING TEACHER ORIENTATION</vt:lpstr>
      <vt:lpstr>AGENDA</vt:lpstr>
      <vt:lpstr>WELCOME!</vt:lpstr>
      <vt:lpstr>COURSE SEQUENCE –YEAR 1</vt:lpstr>
      <vt:lpstr>COURSE SEQUENCE – YEAR 2</vt:lpstr>
      <vt:lpstr>PROFESSIONAL EXPECTATIONS</vt:lpstr>
      <vt:lpstr>ACADEMIC EXPECTATIONS</vt:lpstr>
      <vt:lpstr>CHARACTERISTICS OF FEEDBACK (POSITIVE AND CORRECTIVE) </vt:lpstr>
      <vt:lpstr>UNEXPECTED NEGATIVE FEEDBACK (IT'S AWKWARD FOR EVERYONE)</vt:lpstr>
      <vt:lpstr>PowerPoint Presentation</vt:lpstr>
      <vt:lpstr>EVALUATIONS</vt:lpstr>
      <vt:lpstr>SUPPORTS</vt:lpstr>
      <vt:lpstr>PowerPoint Presentation</vt:lpstr>
      <vt:lpstr>THE SUPERVISOR</vt:lpstr>
      <vt:lpstr>IMMEDIATE ACTIONS TO WELCOME YOUR CANDIDATE</vt:lpstr>
      <vt:lpstr>TUITION WAIVERS</vt:lpstr>
      <vt:lpstr>Still Recruiting for Spring!</vt:lpstr>
      <vt:lpstr>RESOURCES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COOPERATING TEACHER ORIENTATION</dc:title>
  <cp:lastModifiedBy>Gutzmer, Cara</cp:lastModifiedBy>
  <cp:revision>11</cp:revision>
  <dcterms:created xsi:type="dcterms:W3CDTF">2022-04-29T14:14:34Z</dcterms:created>
  <dcterms:modified xsi:type="dcterms:W3CDTF">2024-08-05T20:51:02Z</dcterms:modified>
</cp:coreProperties>
</file>