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7" r:id="rId4"/>
    <p:sldId id="270" r:id="rId5"/>
    <p:sldId id="265" r:id="rId6"/>
    <p:sldId id="281" r:id="rId7"/>
    <p:sldId id="260" r:id="rId8"/>
    <p:sldId id="279" r:id="rId9"/>
    <p:sldId id="261" r:id="rId10"/>
    <p:sldId id="272" r:id="rId11"/>
    <p:sldId id="284" r:id="rId12"/>
    <p:sldId id="282" r:id="rId13"/>
    <p:sldId id="267" r:id="rId14"/>
    <p:sldId id="271" r:id="rId15"/>
    <p:sldId id="283" r:id="rId16"/>
    <p:sldId id="273" r:id="rId17"/>
    <p:sldId id="262" r:id="rId18"/>
    <p:sldId id="259" r:id="rId19"/>
    <p:sldId id="268"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2F516C-BF73-4FD9-8A67-8C97BB26462E}" v="575" dt="2024-04-09T19:48:35.713"/>
    <p1510:client id="{6BD5187E-2CC3-4F3F-B5A3-A8315FE028D4}" v="7" dt="2024-04-11T00:54:47.738"/>
    <p1510:client id="{A969124A-71ED-4933-A362-FEB0833A63CF}" v="153" dt="2024-04-10T22:27:36.998"/>
    <p1510:client id="{E4C46060-2712-4BA0-8C18-893FC650050E}" v="90" dt="2024-04-10T22:51:02.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7" autoAdjust="0"/>
    <p:restoredTop sz="94660"/>
  </p:normalViewPr>
  <p:slideViewPr>
    <p:cSldViewPr snapToGrid="0">
      <p:cViewPr varScale="1">
        <p:scale>
          <a:sx n="125" d="100"/>
          <a:sy n="125" d="100"/>
        </p:scale>
        <p:origin x="16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B43DD0-DB49-43B5-A167-CE0D2D2718F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882E1C6-27DC-4354-9CAD-D39A369AFDE8}">
      <dgm:prSet/>
      <dgm:spPr/>
      <dgm:t>
        <a:bodyPr/>
        <a:lstStyle/>
        <a:p>
          <a:r>
            <a:rPr lang="en-US" dirty="0">
              <a:solidFill>
                <a:schemeClr val="tx1"/>
              </a:solidFill>
            </a:rPr>
            <a:t>Three</a:t>
          </a:r>
          <a:r>
            <a:rPr lang="en-US" baseline="0" dirty="0">
              <a:solidFill>
                <a:schemeClr val="tx1"/>
              </a:solidFill>
            </a:rPr>
            <a:t> mornings plus one full day</a:t>
          </a:r>
        </a:p>
        <a:p>
          <a:endParaRPr lang="en-US" baseline="0" dirty="0">
            <a:solidFill>
              <a:schemeClr val="tx1"/>
            </a:solidFill>
          </a:endParaRPr>
        </a:p>
        <a:p>
          <a:r>
            <a:rPr lang="en-US" dirty="0">
              <a:solidFill>
                <a:schemeClr val="tx1"/>
              </a:solidFill>
            </a:rPr>
            <a:t>Complete a VERY supported “mini-takeover” in November</a:t>
          </a:r>
        </a:p>
      </dgm:t>
    </dgm:pt>
    <dgm:pt modelId="{DF7EB22C-C279-4AA9-B1E3-427EE17B64CA}" type="parTrans" cxnId="{56E64897-A2A4-4934-8D44-808CF9C5E9BB}">
      <dgm:prSet/>
      <dgm:spPr/>
      <dgm:t>
        <a:bodyPr/>
        <a:lstStyle/>
        <a:p>
          <a:endParaRPr lang="en-US"/>
        </a:p>
      </dgm:t>
    </dgm:pt>
    <dgm:pt modelId="{A436AF05-A1DC-4138-85C1-12B6E8C2AB4B}" type="sibTrans" cxnId="{56E64897-A2A4-4934-8D44-808CF9C5E9BB}">
      <dgm:prSet/>
      <dgm:spPr/>
      <dgm:t>
        <a:bodyPr/>
        <a:lstStyle/>
        <a:p>
          <a:endParaRPr lang="en-US"/>
        </a:p>
      </dgm:t>
    </dgm:pt>
    <dgm:pt modelId="{14BF5589-C5FA-45A6-A38E-BD32783A9A67}">
      <dgm:prSet/>
      <dgm:spPr/>
      <dgm:t>
        <a:bodyPr/>
        <a:lstStyle/>
        <a:p>
          <a:r>
            <a:rPr lang="en-US" dirty="0">
              <a:solidFill>
                <a:schemeClr val="tx1"/>
              </a:solidFill>
            </a:rPr>
            <a:t>Friday morning (8am!) seminar</a:t>
          </a:r>
        </a:p>
        <a:p>
          <a:r>
            <a:rPr lang="en-US" dirty="0">
              <a:solidFill>
                <a:schemeClr val="tx1"/>
              </a:solidFill>
            </a:rPr>
            <a:t>PES class Friday 9am-noon</a:t>
          </a:r>
        </a:p>
      </dgm:t>
    </dgm:pt>
    <dgm:pt modelId="{7117C36E-AB70-4968-93C4-214052E670C6}" type="parTrans" cxnId="{9B2AFDB8-A984-4233-ABE5-BEFAF94F5A95}">
      <dgm:prSet/>
      <dgm:spPr/>
      <dgm:t>
        <a:bodyPr/>
        <a:lstStyle/>
        <a:p>
          <a:endParaRPr lang="en-US"/>
        </a:p>
      </dgm:t>
    </dgm:pt>
    <dgm:pt modelId="{EB52A82B-DC7F-4AA3-81B6-522993818D5E}" type="sibTrans" cxnId="{9B2AFDB8-A984-4233-ABE5-BEFAF94F5A95}">
      <dgm:prSet/>
      <dgm:spPr/>
      <dgm:t>
        <a:bodyPr/>
        <a:lstStyle/>
        <a:p>
          <a:endParaRPr lang="en-US"/>
        </a:p>
      </dgm:t>
    </dgm:pt>
    <dgm:pt modelId="{8211E582-8F2A-4E5F-B5D6-C75E4F105569}">
      <dgm:prSet/>
      <dgm:spPr/>
      <dgm:t>
        <a:bodyPr/>
        <a:lstStyle/>
        <a:p>
          <a:r>
            <a:rPr lang="en-US" dirty="0">
              <a:solidFill>
                <a:schemeClr val="tx1"/>
              </a:solidFill>
            </a:rPr>
            <a:t>Start Monday,  August </a:t>
          </a:r>
          <a:r>
            <a:rPr lang="en-US" dirty="0">
              <a:solidFill>
                <a:schemeClr val="tx1"/>
              </a:solidFill>
              <a:latin typeface="Gill Sans MT" panose="020B0502020104020203"/>
            </a:rPr>
            <a:t>26</a:t>
          </a:r>
          <a:r>
            <a:rPr lang="en-US" dirty="0">
              <a:solidFill>
                <a:schemeClr val="tx1"/>
              </a:solidFill>
            </a:rPr>
            <a:t>, ends Wednesday, December </a:t>
          </a:r>
          <a:r>
            <a:rPr lang="en-US" dirty="0">
              <a:solidFill>
                <a:schemeClr val="tx1"/>
              </a:solidFill>
              <a:latin typeface="Gill Sans MT" panose="020B0502020104020203"/>
            </a:rPr>
            <a:t>11</a:t>
          </a:r>
          <a:endParaRPr lang="en-US" dirty="0">
            <a:solidFill>
              <a:schemeClr val="tx1"/>
            </a:solidFill>
          </a:endParaRPr>
        </a:p>
      </dgm:t>
    </dgm:pt>
    <dgm:pt modelId="{FEB09083-79A8-4B48-A15D-979750F3B0FB}" type="parTrans" cxnId="{DBC23163-452B-4D3C-BC15-E239C2119EE1}">
      <dgm:prSet/>
      <dgm:spPr/>
      <dgm:t>
        <a:bodyPr/>
        <a:lstStyle/>
        <a:p>
          <a:endParaRPr lang="en-US"/>
        </a:p>
      </dgm:t>
    </dgm:pt>
    <dgm:pt modelId="{B0AF8DE6-46AB-4271-BB32-DE719046BBF6}" type="sibTrans" cxnId="{DBC23163-452B-4D3C-BC15-E239C2119EE1}">
      <dgm:prSet/>
      <dgm:spPr/>
      <dgm:t>
        <a:bodyPr/>
        <a:lstStyle/>
        <a:p>
          <a:endParaRPr lang="en-US"/>
        </a:p>
      </dgm:t>
    </dgm:pt>
    <dgm:pt modelId="{1D364CE8-D086-4CA7-A189-7E2788D801A2}">
      <dgm:prSet/>
      <dgm:spPr/>
      <dgm:t>
        <a:bodyPr/>
        <a:lstStyle/>
        <a:p>
          <a:r>
            <a:rPr lang="en-US" dirty="0">
              <a:solidFill>
                <a:schemeClr val="tx1"/>
              </a:solidFill>
            </a:rPr>
            <a:t>Two excused absences for illness and emergency – you must let your coop and supervisor know!</a:t>
          </a:r>
        </a:p>
      </dgm:t>
    </dgm:pt>
    <dgm:pt modelId="{B893F7DB-5119-4C9D-B2E2-381C7DB5D95A}" type="parTrans" cxnId="{FD9C9ADB-C877-4C3A-B43E-F921B1DF5BBF}">
      <dgm:prSet/>
      <dgm:spPr/>
      <dgm:t>
        <a:bodyPr/>
        <a:lstStyle/>
        <a:p>
          <a:endParaRPr lang="en-US"/>
        </a:p>
      </dgm:t>
    </dgm:pt>
    <dgm:pt modelId="{7C6DAB9B-5C0E-4783-8C93-E70F15D67115}" type="sibTrans" cxnId="{FD9C9ADB-C877-4C3A-B43E-F921B1DF5BBF}">
      <dgm:prSet/>
      <dgm:spPr/>
      <dgm:t>
        <a:bodyPr/>
        <a:lstStyle/>
        <a:p>
          <a:endParaRPr lang="en-US"/>
        </a:p>
      </dgm:t>
    </dgm:pt>
    <dgm:pt modelId="{9102B5F3-6096-4CC1-8662-F8D047D58EC8}">
      <dgm:prSet/>
      <dgm:spPr/>
      <dgm:t>
        <a:bodyPr/>
        <a:lstStyle/>
        <a:p>
          <a:r>
            <a:rPr lang="en-US" dirty="0">
              <a:solidFill>
                <a:schemeClr val="tx1"/>
              </a:solidFill>
            </a:rPr>
            <a:t>All students can expect to travel at some point their senior year</a:t>
          </a:r>
        </a:p>
      </dgm:t>
    </dgm:pt>
    <dgm:pt modelId="{C79B5DB0-3426-4579-90D4-3AAE7EA4E4B8}" type="parTrans" cxnId="{BBB13A55-3BF2-4A09-ADEA-566E68EB25B1}">
      <dgm:prSet/>
      <dgm:spPr/>
      <dgm:t>
        <a:bodyPr/>
        <a:lstStyle/>
        <a:p>
          <a:endParaRPr lang="en-US"/>
        </a:p>
      </dgm:t>
    </dgm:pt>
    <dgm:pt modelId="{F4A069E6-E459-4E8F-A735-B75E12E71AD8}" type="sibTrans" cxnId="{BBB13A55-3BF2-4A09-ADEA-566E68EB25B1}">
      <dgm:prSet/>
      <dgm:spPr/>
      <dgm:t>
        <a:bodyPr/>
        <a:lstStyle/>
        <a:p>
          <a:endParaRPr lang="en-US"/>
        </a:p>
      </dgm:t>
    </dgm:pt>
    <dgm:pt modelId="{D3D37569-46A5-4DF5-A3BE-AF55F4B5F513}">
      <dgm:prSet/>
      <dgm:spPr/>
      <dgm:t>
        <a:bodyPr/>
        <a:lstStyle/>
        <a:p>
          <a:r>
            <a:rPr lang="en-US" dirty="0">
              <a:solidFill>
                <a:schemeClr val="tx1"/>
              </a:solidFill>
            </a:rPr>
            <a:t>Great opportunity to see a variety of schools!</a:t>
          </a:r>
        </a:p>
      </dgm:t>
    </dgm:pt>
    <dgm:pt modelId="{4D4E201A-EA0D-4135-B7DE-D1EC50219AAF}" type="parTrans" cxnId="{838ED0D9-EA78-4C58-9347-A0BE25407112}">
      <dgm:prSet/>
      <dgm:spPr/>
      <dgm:t>
        <a:bodyPr/>
        <a:lstStyle/>
        <a:p>
          <a:endParaRPr lang="en-US"/>
        </a:p>
      </dgm:t>
    </dgm:pt>
    <dgm:pt modelId="{EACAC7DC-AEDB-4829-9AA9-FC6A3569D825}" type="sibTrans" cxnId="{838ED0D9-EA78-4C58-9347-A0BE25407112}">
      <dgm:prSet/>
      <dgm:spPr/>
      <dgm:t>
        <a:bodyPr/>
        <a:lstStyle/>
        <a:p>
          <a:endParaRPr lang="en-US"/>
        </a:p>
      </dgm:t>
    </dgm:pt>
    <dgm:pt modelId="{38FC799F-2CAC-4E17-B581-3CFC9ABB93B7}">
      <dgm:prSet/>
      <dgm:spPr/>
      <dgm:t>
        <a:bodyPr/>
        <a:lstStyle/>
        <a:p>
          <a:r>
            <a:rPr lang="en-US" dirty="0">
              <a:solidFill>
                <a:schemeClr val="tx1"/>
              </a:solidFill>
            </a:rPr>
            <a:t>We want to give you a diverse range of experiences</a:t>
          </a:r>
        </a:p>
      </dgm:t>
    </dgm:pt>
    <dgm:pt modelId="{C4A65CDF-FA72-4497-99B9-3C9AAE304FBE}" type="parTrans" cxnId="{31A233DC-8075-40C9-9CE9-5517AD81A156}">
      <dgm:prSet/>
      <dgm:spPr/>
      <dgm:t>
        <a:bodyPr/>
        <a:lstStyle/>
        <a:p>
          <a:endParaRPr lang="en-US"/>
        </a:p>
      </dgm:t>
    </dgm:pt>
    <dgm:pt modelId="{EFF46EF5-B6C4-4208-8340-07CB89A19205}" type="sibTrans" cxnId="{31A233DC-8075-40C9-9CE9-5517AD81A156}">
      <dgm:prSet/>
      <dgm:spPr/>
      <dgm:t>
        <a:bodyPr/>
        <a:lstStyle/>
        <a:p>
          <a:endParaRPr lang="en-US"/>
        </a:p>
      </dgm:t>
    </dgm:pt>
    <dgm:pt modelId="{09C39F96-EAA1-4A1E-8351-B5166FD003F7}">
      <dgm:prSet/>
      <dgm:spPr/>
      <dgm:t>
        <a:bodyPr/>
        <a:lstStyle/>
        <a:p>
          <a:r>
            <a:rPr lang="en-US" dirty="0">
              <a:solidFill>
                <a:schemeClr val="tx1"/>
              </a:solidFill>
            </a:rPr>
            <a:t>CARPOOL to save money and make friends!</a:t>
          </a:r>
        </a:p>
      </dgm:t>
    </dgm:pt>
    <dgm:pt modelId="{4E5C068D-CC07-4AC5-A147-112BC60C1395}" type="parTrans" cxnId="{EB3DA88F-CF05-4C4F-9E6D-584F83CEBFA2}">
      <dgm:prSet/>
      <dgm:spPr/>
      <dgm:t>
        <a:bodyPr/>
        <a:lstStyle/>
        <a:p>
          <a:endParaRPr lang="en-US"/>
        </a:p>
      </dgm:t>
    </dgm:pt>
    <dgm:pt modelId="{8633D531-CCE8-45E0-BBE9-B116BA3A8424}" type="sibTrans" cxnId="{EB3DA88F-CF05-4C4F-9E6D-584F83CEBFA2}">
      <dgm:prSet/>
      <dgm:spPr/>
      <dgm:t>
        <a:bodyPr/>
        <a:lstStyle/>
        <a:p>
          <a:endParaRPr lang="en-US"/>
        </a:p>
      </dgm:t>
    </dgm:pt>
    <dgm:pt modelId="{27AA12D1-D419-41EF-852B-76B44B4398F4}">
      <dgm:prSet/>
      <dgm:spPr/>
      <dgm:t>
        <a:bodyPr/>
        <a:lstStyle/>
        <a:p>
          <a:r>
            <a:rPr lang="en-US" b="1" dirty="0">
              <a:solidFill>
                <a:schemeClr val="tx1"/>
              </a:solidFill>
            </a:rPr>
            <a:t>Must</a:t>
          </a:r>
          <a:r>
            <a:rPr lang="en-US" dirty="0">
              <a:solidFill>
                <a:schemeClr val="tx1"/>
              </a:solidFill>
            </a:rPr>
            <a:t> complete BBP training and background check prior to your August start date</a:t>
          </a:r>
        </a:p>
      </dgm:t>
    </dgm:pt>
    <dgm:pt modelId="{1F506A46-9D1F-4D00-8A3C-FDBB04687DAF}" type="parTrans" cxnId="{5812FEBE-0895-4CB9-BA06-3F9698A3E21D}">
      <dgm:prSet/>
      <dgm:spPr/>
      <dgm:t>
        <a:bodyPr/>
        <a:lstStyle/>
        <a:p>
          <a:endParaRPr lang="en-US"/>
        </a:p>
      </dgm:t>
    </dgm:pt>
    <dgm:pt modelId="{5E783096-CC38-4558-AF7F-CD19CD225155}" type="sibTrans" cxnId="{5812FEBE-0895-4CB9-BA06-3F9698A3E21D}">
      <dgm:prSet/>
      <dgm:spPr/>
      <dgm:t>
        <a:bodyPr/>
        <a:lstStyle/>
        <a:p>
          <a:endParaRPr lang="en-US"/>
        </a:p>
      </dgm:t>
    </dgm:pt>
    <dgm:pt modelId="{76EF7512-C150-D94A-B362-BF6DDC67D29B}" type="pres">
      <dgm:prSet presAssocID="{BCB43DD0-DB49-43B5-A167-CE0D2D2718FE}" presName="diagram" presStyleCnt="0">
        <dgm:presLayoutVars>
          <dgm:dir/>
          <dgm:resizeHandles val="exact"/>
        </dgm:presLayoutVars>
      </dgm:prSet>
      <dgm:spPr/>
    </dgm:pt>
    <dgm:pt modelId="{9B2F9DAC-C600-6B42-8FDD-8A025EB4D448}" type="pres">
      <dgm:prSet presAssocID="{7882E1C6-27DC-4354-9CAD-D39A369AFDE8}" presName="node" presStyleLbl="node1" presStyleIdx="0" presStyleCnt="6">
        <dgm:presLayoutVars>
          <dgm:bulletEnabled val="1"/>
        </dgm:presLayoutVars>
      </dgm:prSet>
      <dgm:spPr/>
    </dgm:pt>
    <dgm:pt modelId="{D9BF6FEC-88EA-6E48-B85E-4B37F1903AAA}" type="pres">
      <dgm:prSet presAssocID="{A436AF05-A1DC-4138-85C1-12B6E8C2AB4B}" presName="sibTrans" presStyleCnt="0"/>
      <dgm:spPr/>
    </dgm:pt>
    <dgm:pt modelId="{5EE65D07-841C-B242-9708-06B773F0F188}" type="pres">
      <dgm:prSet presAssocID="{14BF5589-C5FA-45A6-A38E-BD32783A9A67}" presName="node" presStyleLbl="node1" presStyleIdx="1" presStyleCnt="6" custLinFactNeighborX="0" custLinFactNeighborY="-1417">
        <dgm:presLayoutVars>
          <dgm:bulletEnabled val="1"/>
        </dgm:presLayoutVars>
      </dgm:prSet>
      <dgm:spPr/>
    </dgm:pt>
    <dgm:pt modelId="{59EDBDBB-A36A-D848-9DB6-240975233E90}" type="pres">
      <dgm:prSet presAssocID="{EB52A82B-DC7F-4AA3-81B6-522993818D5E}" presName="sibTrans" presStyleCnt="0"/>
      <dgm:spPr/>
    </dgm:pt>
    <dgm:pt modelId="{6280DD94-E001-6640-BBB2-41856B37D54D}" type="pres">
      <dgm:prSet presAssocID="{8211E582-8F2A-4E5F-B5D6-C75E4F105569}" presName="node" presStyleLbl="node1" presStyleIdx="2" presStyleCnt="6">
        <dgm:presLayoutVars>
          <dgm:bulletEnabled val="1"/>
        </dgm:presLayoutVars>
      </dgm:prSet>
      <dgm:spPr/>
    </dgm:pt>
    <dgm:pt modelId="{45812A1E-D194-F340-8CF8-50AD35589296}" type="pres">
      <dgm:prSet presAssocID="{B0AF8DE6-46AB-4271-BB32-DE719046BBF6}" presName="sibTrans" presStyleCnt="0"/>
      <dgm:spPr/>
    </dgm:pt>
    <dgm:pt modelId="{FE2CCCF1-2AE3-024F-BFE7-8B62A99280AA}" type="pres">
      <dgm:prSet presAssocID="{1D364CE8-D086-4CA7-A189-7E2788D801A2}" presName="node" presStyleLbl="node1" presStyleIdx="3" presStyleCnt="6">
        <dgm:presLayoutVars>
          <dgm:bulletEnabled val="1"/>
        </dgm:presLayoutVars>
      </dgm:prSet>
      <dgm:spPr/>
    </dgm:pt>
    <dgm:pt modelId="{A50C3238-5ECA-4B45-A72D-567EDB1F52F3}" type="pres">
      <dgm:prSet presAssocID="{7C6DAB9B-5C0E-4783-8C93-E70F15D67115}" presName="sibTrans" presStyleCnt="0"/>
      <dgm:spPr/>
    </dgm:pt>
    <dgm:pt modelId="{76AA0B73-165A-4E43-B413-59FA33AF029C}" type="pres">
      <dgm:prSet presAssocID="{9102B5F3-6096-4CC1-8662-F8D047D58EC8}" presName="node" presStyleLbl="node1" presStyleIdx="4" presStyleCnt="6">
        <dgm:presLayoutVars>
          <dgm:bulletEnabled val="1"/>
        </dgm:presLayoutVars>
      </dgm:prSet>
      <dgm:spPr/>
    </dgm:pt>
    <dgm:pt modelId="{E8B38D73-1E8B-4147-B170-82F8E5643522}" type="pres">
      <dgm:prSet presAssocID="{F4A069E6-E459-4E8F-A735-B75E12E71AD8}" presName="sibTrans" presStyleCnt="0"/>
      <dgm:spPr/>
    </dgm:pt>
    <dgm:pt modelId="{B22B315D-4E2E-044F-A80C-5DD32167DECE}" type="pres">
      <dgm:prSet presAssocID="{27AA12D1-D419-41EF-852B-76B44B4398F4}" presName="node" presStyleLbl="node1" presStyleIdx="5" presStyleCnt="6">
        <dgm:presLayoutVars>
          <dgm:bulletEnabled val="1"/>
        </dgm:presLayoutVars>
      </dgm:prSet>
      <dgm:spPr/>
    </dgm:pt>
  </dgm:ptLst>
  <dgm:cxnLst>
    <dgm:cxn modelId="{B6FDE729-E714-264E-8787-DDE6106532A8}" type="presOf" srcId="{BCB43DD0-DB49-43B5-A167-CE0D2D2718FE}" destId="{76EF7512-C150-D94A-B362-BF6DDC67D29B}" srcOrd="0" destOrd="0" presId="urn:microsoft.com/office/officeart/2005/8/layout/default"/>
    <dgm:cxn modelId="{C8255A3E-8509-764B-9F92-943E2AA0C5B6}" type="presOf" srcId="{D3D37569-46A5-4DF5-A3BE-AF55F4B5F513}" destId="{76AA0B73-165A-4E43-B413-59FA33AF029C}" srcOrd="0" destOrd="1" presId="urn:microsoft.com/office/officeart/2005/8/layout/default"/>
    <dgm:cxn modelId="{BBB13A55-3BF2-4A09-ADEA-566E68EB25B1}" srcId="{BCB43DD0-DB49-43B5-A167-CE0D2D2718FE}" destId="{9102B5F3-6096-4CC1-8662-F8D047D58EC8}" srcOrd="4" destOrd="0" parTransId="{C79B5DB0-3426-4579-90D4-3AAE7EA4E4B8}" sibTransId="{F4A069E6-E459-4E8F-A735-B75E12E71AD8}"/>
    <dgm:cxn modelId="{8247555B-D615-4648-9178-0FEA97FDFC5D}" type="presOf" srcId="{8211E582-8F2A-4E5F-B5D6-C75E4F105569}" destId="{6280DD94-E001-6640-BBB2-41856B37D54D}" srcOrd="0" destOrd="0" presId="urn:microsoft.com/office/officeart/2005/8/layout/default"/>
    <dgm:cxn modelId="{F7153460-E344-D647-98EC-8096B7DB36A6}" type="presOf" srcId="{9102B5F3-6096-4CC1-8662-F8D047D58EC8}" destId="{76AA0B73-165A-4E43-B413-59FA33AF029C}" srcOrd="0" destOrd="0" presId="urn:microsoft.com/office/officeart/2005/8/layout/default"/>
    <dgm:cxn modelId="{DBC23163-452B-4D3C-BC15-E239C2119EE1}" srcId="{BCB43DD0-DB49-43B5-A167-CE0D2D2718FE}" destId="{8211E582-8F2A-4E5F-B5D6-C75E4F105569}" srcOrd="2" destOrd="0" parTransId="{FEB09083-79A8-4B48-A15D-979750F3B0FB}" sibTransId="{B0AF8DE6-46AB-4271-BB32-DE719046BBF6}"/>
    <dgm:cxn modelId="{D20ADF66-ADEB-CA47-81C1-EAD368621171}" type="presOf" srcId="{14BF5589-C5FA-45A6-A38E-BD32783A9A67}" destId="{5EE65D07-841C-B242-9708-06B773F0F188}" srcOrd="0" destOrd="0" presId="urn:microsoft.com/office/officeart/2005/8/layout/default"/>
    <dgm:cxn modelId="{EB3DA88F-CF05-4C4F-9E6D-584F83CEBFA2}" srcId="{9102B5F3-6096-4CC1-8662-F8D047D58EC8}" destId="{09C39F96-EAA1-4A1E-8351-B5166FD003F7}" srcOrd="2" destOrd="0" parTransId="{4E5C068D-CC07-4AC5-A147-112BC60C1395}" sibTransId="{8633D531-CCE8-45E0-BBE9-B116BA3A8424}"/>
    <dgm:cxn modelId="{398AD68F-F5A4-714A-A010-F987B85825D2}" type="presOf" srcId="{1D364CE8-D086-4CA7-A189-7E2788D801A2}" destId="{FE2CCCF1-2AE3-024F-BFE7-8B62A99280AA}" srcOrd="0" destOrd="0" presId="urn:microsoft.com/office/officeart/2005/8/layout/default"/>
    <dgm:cxn modelId="{87C7DC96-EF23-4B40-8651-DAB1D5AD9262}" type="presOf" srcId="{09C39F96-EAA1-4A1E-8351-B5166FD003F7}" destId="{76AA0B73-165A-4E43-B413-59FA33AF029C}" srcOrd="0" destOrd="3" presId="urn:microsoft.com/office/officeart/2005/8/layout/default"/>
    <dgm:cxn modelId="{56E64897-A2A4-4934-8D44-808CF9C5E9BB}" srcId="{BCB43DD0-DB49-43B5-A167-CE0D2D2718FE}" destId="{7882E1C6-27DC-4354-9CAD-D39A369AFDE8}" srcOrd="0" destOrd="0" parTransId="{DF7EB22C-C279-4AA9-B1E3-427EE17B64CA}" sibTransId="{A436AF05-A1DC-4138-85C1-12B6E8C2AB4B}"/>
    <dgm:cxn modelId="{9B2AFDB8-A984-4233-ABE5-BEFAF94F5A95}" srcId="{BCB43DD0-DB49-43B5-A167-CE0D2D2718FE}" destId="{14BF5589-C5FA-45A6-A38E-BD32783A9A67}" srcOrd="1" destOrd="0" parTransId="{7117C36E-AB70-4968-93C4-214052E670C6}" sibTransId="{EB52A82B-DC7F-4AA3-81B6-522993818D5E}"/>
    <dgm:cxn modelId="{5812FEBE-0895-4CB9-BA06-3F9698A3E21D}" srcId="{BCB43DD0-DB49-43B5-A167-CE0D2D2718FE}" destId="{27AA12D1-D419-41EF-852B-76B44B4398F4}" srcOrd="5" destOrd="0" parTransId="{1F506A46-9D1F-4D00-8A3C-FDBB04687DAF}" sibTransId="{5E783096-CC38-4558-AF7F-CD19CD225155}"/>
    <dgm:cxn modelId="{488C59CA-854C-F44C-B66F-8B43B9363D00}" type="presOf" srcId="{38FC799F-2CAC-4E17-B581-3CFC9ABB93B7}" destId="{76AA0B73-165A-4E43-B413-59FA33AF029C}" srcOrd="0" destOrd="2" presId="urn:microsoft.com/office/officeart/2005/8/layout/default"/>
    <dgm:cxn modelId="{838ED0D9-EA78-4C58-9347-A0BE25407112}" srcId="{9102B5F3-6096-4CC1-8662-F8D047D58EC8}" destId="{D3D37569-46A5-4DF5-A3BE-AF55F4B5F513}" srcOrd="0" destOrd="0" parTransId="{4D4E201A-EA0D-4135-B7DE-D1EC50219AAF}" sibTransId="{EACAC7DC-AEDB-4829-9AA9-FC6A3569D825}"/>
    <dgm:cxn modelId="{FD9C9ADB-C877-4C3A-B43E-F921B1DF5BBF}" srcId="{BCB43DD0-DB49-43B5-A167-CE0D2D2718FE}" destId="{1D364CE8-D086-4CA7-A189-7E2788D801A2}" srcOrd="3" destOrd="0" parTransId="{B893F7DB-5119-4C9D-B2E2-381C7DB5D95A}" sibTransId="{7C6DAB9B-5C0E-4783-8C93-E70F15D67115}"/>
    <dgm:cxn modelId="{31A233DC-8075-40C9-9CE9-5517AD81A156}" srcId="{9102B5F3-6096-4CC1-8662-F8D047D58EC8}" destId="{38FC799F-2CAC-4E17-B581-3CFC9ABB93B7}" srcOrd="1" destOrd="0" parTransId="{C4A65CDF-FA72-4497-99B9-3C9AAE304FBE}" sibTransId="{EFF46EF5-B6C4-4208-8340-07CB89A19205}"/>
    <dgm:cxn modelId="{61005FEC-EA6F-A84C-8197-55E80A3DA7C9}" type="presOf" srcId="{27AA12D1-D419-41EF-852B-76B44B4398F4}" destId="{B22B315D-4E2E-044F-A80C-5DD32167DECE}" srcOrd="0" destOrd="0" presId="urn:microsoft.com/office/officeart/2005/8/layout/default"/>
    <dgm:cxn modelId="{D5C63FF0-64F4-F748-9DB6-B544A8A300A8}" type="presOf" srcId="{7882E1C6-27DC-4354-9CAD-D39A369AFDE8}" destId="{9B2F9DAC-C600-6B42-8FDD-8A025EB4D448}" srcOrd="0" destOrd="0" presId="urn:microsoft.com/office/officeart/2005/8/layout/default"/>
    <dgm:cxn modelId="{23C028A5-7829-7C42-B17A-EFC6CFBAB734}" type="presParOf" srcId="{76EF7512-C150-D94A-B362-BF6DDC67D29B}" destId="{9B2F9DAC-C600-6B42-8FDD-8A025EB4D448}" srcOrd="0" destOrd="0" presId="urn:microsoft.com/office/officeart/2005/8/layout/default"/>
    <dgm:cxn modelId="{95B790C1-8707-704F-8F34-755FEDD11F34}" type="presParOf" srcId="{76EF7512-C150-D94A-B362-BF6DDC67D29B}" destId="{D9BF6FEC-88EA-6E48-B85E-4B37F1903AAA}" srcOrd="1" destOrd="0" presId="urn:microsoft.com/office/officeart/2005/8/layout/default"/>
    <dgm:cxn modelId="{63C84E3E-FDCF-DB49-A2D2-2DEDAE744F8D}" type="presParOf" srcId="{76EF7512-C150-D94A-B362-BF6DDC67D29B}" destId="{5EE65D07-841C-B242-9708-06B773F0F188}" srcOrd="2" destOrd="0" presId="urn:microsoft.com/office/officeart/2005/8/layout/default"/>
    <dgm:cxn modelId="{A3B4EE53-ACC2-EE43-9524-5D0715C0B809}" type="presParOf" srcId="{76EF7512-C150-D94A-B362-BF6DDC67D29B}" destId="{59EDBDBB-A36A-D848-9DB6-240975233E90}" srcOrd="3" destOrd="0" presId="urn:microsoft.com/office/officeart/2005/8/layout/default"/>
    <dgm:cxn modelId="{BCE500E5-A3AB-A140-8ACE-EBAD14BDA8AF}" type="presParOf" srcId="{76EF7512-C150-D94A-B362-BF6DDC67D29B}" destId="{6280DD94-E001-6640-BBB2-41856B37D54D}" srcOrd="4" destOrd="0" presId="urn:microsoft.com/office/officeart/2005/8/layout/default"/>
    <dgm:cxn modelId="{4581930B-5357-5742-AED3-38DF056B6ECF}" type="presParOf" srcId="{76EF7512-C150-D94A-B362-BF6DDC67D29B}" destId="{45812A1E-D194-F340-8CF8-50AD35589296}" srcOrd="5" destOrd="0" presId="urn:microsoft.com/office/officeart/2005/8/layout/default"/>
    <dgm:cxn modelId="{94344F60-8F84-7846-84E5-06839AB8BCEE}" type="presParOf" srcId="{76EF7512-C150-D94A-B362-BF6DDC67D29B}" destId="{FE2CCCF1-2AE3-024F-BFE7-8B62A99280AA}" srcOrd="6" destOrd="0" presId="urn:microsoft.com/office/officeart/2005/8/layout/default"/>
    <dgm:cxn modelId="{DE82AA91-F2E1-2342-808C-C45338E14F4C}" type="presParOf" srcId="{76EF7512-C150-D94A-B362-BF6DDC67D29B}" destId="{A50C3238-5ECA-4B45-A72D-567EDB1F52F3}" srcOrd="7" destOrd="0" presId="urn:microsoft.com/office/officeart/2005/8/layout/default"/>
    <dgm:cxn modelId="{C4A0E183-0870-D947-BBBD-710C8061CC46}" type="presParOf" srcId="{76EF7512-C150-D94A-B362-BF6DDC67D29B}" destId="{76AA0B73-165A-4E43-B413-59FA33AF029C}" srcOrd="8" destOrd="0" presId="urn:microsoft.com/office/officeart/2005/8/layout/default"/>
    <dgm:cxn modelId="{2393467D-D76C-B44F-A4FF-95E1E3CBAFD9}" type="presParOf" srcId="{76EF7512-C150-D94A-B362-BF6DDC67D29B}" destId="{E8B38D73-1E8B-4147-B170-82F8E5643522}" srcOrd="9" destOrd="0" presId="urn:microsoft.com/office/officeart/2005/8/layout/default"/>
    <dgm:cxn modelId="{1899AB22-237E-3749-8287-5F67A17E8634}" type="presParOf" srcId="{76EF7512-C150-D94A-B362-BF6DDC67D29B}" destId="{B22B315D-4E2E-044F-A80C-5DD32167DEC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F9DAC-C600-6B42-8FDD-8A025EB4D448}">
      <dsp:nvSpPr>
        <dsp:cNvPr id="0" name=""/>
        <dsp:cNvSpPr/>
      </dsp:nvSpPr>
      <dsp:spPr>
        <a:xfrm>
          <a:off x="1306750" y="353"/>
          <a:ext cx="2390030" cy="14340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Three</a:t>
          </a:r>
          <a:r>
            <a:rPr lang="en-US" sz="1300" kern="1200" baseline="0" dirty="0">
              <a:solidFill>
                <a:schemeClr val="tx1"/>
              </a:solidFill>
            </a:rPr>
            <a:t> mornings plus one full day</a:t>
          </a:r>
        </a:p>
        <a:p>
          <a:pPr marL="0" lvl="0" indent="0" algn="ctr" defTabSz="577850">
            <a:lnSpc>
              <a:spcPct val="90000"/>
            </a:lnSpc>
            <a:spcBef>
              <a:spcPct val="0"/>
            </a:spcBef>
            <a:spcAft>
              <a:spcPct val="35000"/>
            </a:spcAft>
            <a:buNone/>
          </a:pPr>
          <a:endParaRPr lang="en-US" sz="1300" kern="1200" baseline="0" dirty="0">
            <a:solidFill>
              <a:schemeClr val="tx1"/>
            </a:solidFill>
          </a:endParaRPr>
        </a:p>
        <a:p>
          <a:pPr marL="0" lvl="0" indent="0" algn="ctr" defTabSz="577850">
            <a:lnSpc>
              <a:spcPct val="90000"/>
            </a:lnSpc>
            <a:spcBef>
              <a:spcPct val="0"/>
            </a:spcBef>
            <a:spcAft>
              <a:spcPct val="35000"/>
            </a:spcAft>
            <a:buNone/>
          </a:pPr>
          <a:r>
            <a:rPr lang="en-US" sz="1300" kern="1200" dirty="0">
              <a:solidFill>
                <a:schemeClr val="tx1"/>
              </a:solidFill>
            </a:rPr>
            <a:t>Complete a VERY supported “mini-takeover” in November</a:t>
          </a:r>
        </a:p>
      </dsp:txBody>
      <dsp:txXfrm>
        <a:off x="1306750" y="353"/>
        <a:ext cx="2390030" cy="1434018"/>
      </dsp:txXfrm>
    </dsp:sp>
    <dsp:sp modelId="{5EE65D07-841C-B242-9708-06B773F0F188}">
      <dsp:nvSpPr>
        <dsp:cNvPr id="0" name=""/>
        <dsp:cNvSpPr/>
      </dsp:nvSpPr>
      <dsp:spPr>
        <a:xfrm>
          <a:off x="3935784" y="0"/>
          <a:ext cx="2390030" cy="1434018"/>
        </a:xfrm>
        <a:prstGeom prst="rect">
          <a:avLst/>
        </a:prstGeom>
        <a:solidFill>
          <a:schemeClr val="accent2">
            <a:hueOff val="-2070378"/>
            <a:satOff val="9172"/>
            <a:lumOff val="-3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Friday morning (8am!) seminar</a:t>
          </a:r>
        </a:p>
        <a:p>
          <a:pPr marL="0" lvl="0" indent="0" algn="ctr" defTabSz="577850">
            <a:lnSpc>
              <a:spcPct val="90000"/>
            </a:lnSpc>
            <a:spcBef>
              <a:spcPct val="0"/>
            </a:spcBef>
            <a:spcAft>
              <a:spcPct val="35000"/>
            </a:spcAft>
            <a:buNone/>
          </a:pPr>
          <a:r>
            <a:rPr lang="en-US" sz="1300" kern="1200" dirty="0">
              <a:solidFill>
                <a:schemeClr val="tx1"/>
              </a:solidFill>
            </a:rPr>
            <a:t>PES class Friday 9am-noon</a:t>
          </a:r>
        </a:p>
      </dsp:txBody>
      <dsp:txXfrm>
        <a:off x="3935784" y="0"/>
        <a:ext cx="2390030" cy="1434018"/>
      </dsp:txXfrm>
    </dsp:sp>
    <dsp:sp modelId="{6280DD94-E001-6640-BBB2-41856B37D54D}">
      <dsp:nvSpPr>
        <dsp:cNvPr id="0" name=""/>
        <dsp:cNvSpPr/>
      </dsp:nvSpPr>
      <dsp:spPr>
        <a:xfrm>
          <a:off x="6564818" y="353"/>
          <a:ext cx="2390030" cy="1434018"/>
        </a:xfrm>
        <a:prstGeom prst="rect">
          <a:avLst/>
        </a:prstGeom>
        <a:solidFill>
          <a:schemeClr val="accent2">
            <a:hueOff val="-4140755"/>
            <a:satOff val="18344"/>
            <a:lumOff val="-674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Start Monday,  August </a:t>
          </a:r>
          <a:r>
            <a:rPr lang="en-US" sz="1300" kern="1200" dirty="0">
              <a:solidFill>
                <a:schemeClr val="tx1"/>
              </a:solidFill>
              <a:latin typeface="Gill Sans MT" panose="020B0502020104020203"/>
            </a:rPr>
            <a:t>26</a:t>
          </a:r>
          <a:r>
            <a:rPr lang="en-US" sz="1300" kern="1200" dirty="0">
              <a:solidFill>
                <a:schemeClr val="tx1"/>
              </a:solidFill>
            </a:rPr>
            <a:t>, ends Wednesday, December </a:t>
          </a:r>
          <a:r>
            <a:rPr lang="en-US" sz="1300" kern="1200" dirty="0">
              <a:solidFill>
                <a:schemeClr val="tx1"/>
              </a:solidFill>
              <a:latin typeface="Gill Sans MT" panose="020B0502020104020203"/>
            </a:rPr>
            <a:t>11</a:t>
          </a:r>
          <a:endParaRPr lang="en-US" sz="1300" kern="1200" dirty="0">
            <a:solidFill>
              <a:schemeClr val="tx1"/>
            </a:solidFill>
          </a:endParaRPr>
        </a:p>
      </dsp:txBody>
      <dsp:txXfrm>
        <a:off x="6564818" y="353"/>
        <a:ext cx="2390030" cy="1434018"/>
      </dsp:txXfrm>
    </dsp:sp>
    <dsp:sp modelId="{FE2CCCF1-2AE3-024F-BFE7-8B62A99280AA}">
      <dsp:nvSpPr>
        <dsp:cNvPr id="0" name=""/>
        <dsp:cNvSpPr/>
      </dsp:nvSpPr>
      <dsp:spPr>
        <a:xfrm>
          <a:off x="1306750" y="1673375"/>
          <a:ext cx="2390030" cy="1434018"/>
        </a:xfrm>
        <a:prstGeom prst="rect">
          <a:avLst/>
        </a:prstGeom>
        <a:solidFill>
          <a:schemeClr val="accent2">
            <a:hueOff val="-6211133"/>
            <a:satOff val="27515"/>
            <a:lumOff val="-101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tx1"/>
              </a:solidFill>
            </a:rPr>
            <a:t>Two excused absences for illness and emergency – you must let your coop and supervisor know!</a:t>
          </a:r>
        </a:p>
      </dsp:txBody>
      <dsp:txXfrm>
        <a:off x="1306750" y="1673375"/>
        <a:ext cx="2390030" cy="1434018"/>
      </dsp:txXfrm>
    </dsp:sp>
    <dsp:sp modelId="{76AA0B73-165A-4E43-B413-59FA33AF029C}">
      <dsp:nvSpPr>
        <dsp:cNvPr id="0" name=""/>
        <dsp:cNvSpPr/>
      </dsp:nvSpPr>
      <dsp:spPr>
        <a:xfrm>
          <a:off x="3935784" y="1673375"/>
          <a:ext cx="2390030" cy="1434018"/>
        </a:xfrm>
        <a:prstGeom prst="rect">
          <a:avLst/>
        </a:prstGeom>
        <a:solidFill>
          <a:schemeClr val="accent2">
            <a:hueOff val="-8281511"/>
            <a:satOff val="36687"/>
            <a:lumOff val="-1349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solidFill>
                <a:schemeClr val="tx1"/>
              </a:solidFill>
            </a:rPr>
            <a:t>All students can expect to travel at some point their senior year</a:t>
          </a:r>
        </a:p>
        <a:p>
          <a:pPr marL="57150" lvl="1" indent="-57150" algn="l" defTabSz="444500">
            <a:lnSpc>
              <a:spcPct val="90000"/>
            </a:lnSpc>
            <a:spcBef>
              <a:spcPct val="0"/>
            </a:spcBef>
            <a:spcAft>
              <a:spcPct val="15000"/>
            </a:spcAft>
            <a:buChar char="•"/>
          </a:pPr>
          <a:r>
            <a:rPr lang="en-US" sz="1000" kern="1200" dirty="0">
              <a:solidFill>
                <a:schemeClr val="tx1"/>
              </a:solidFill>
            </a:rPr>
            <a:t>Great opportunity to see a variety of schools!</a:t>
          </a:r>
        </a:p>
        <a:p>
          <a:pPr marL="57150" lvl="1" indent="-57150" algn="l" defTabSz="444500">
            <a:lnSpc>
              <a:spcPct val="90000"/>
            </a:lnSpc>
            <a:spcBef>
              <a:spcPct val="0"/>
            </a:spcBef>
            <a:spcAft>
              <a:spcPct val="15000"/>
            </a:spcAft>
            <a:buChar char="•"/>
          </a:pPr>
          <a:r>
            <a:rPr lang="en-US" sz="1000" kern="1200" dirty="0">
              <a:solidFill>
                <a:schemeClr val="tx1"/>
              </a:solidFill>
            </a:rPr>
            <a:t>We want to give you a diverse range of experiences</a:t>
          </a:r>
        </a:p>
        <a:p>
          <a:pPr marL="57150" lvl="1" indent="-57150" algn="l" defTabSz="444500">
            <a:lnSpc>
              <a:spcPct val="90000"/>
            </a:lnSpc>
            <a:spcBef>
              <a:spcPct val="0"/>
            </a:spcBef>
            <a:spcAft>
              <a:spcPct val="15000"/>
            </a:spcAft>
            <a:buChar char="•"/>
          </a:pPr>
          <a:r>
            <a:rPr lang="en-US" sz="1000" kern="1200" dirty="0">
              <a:solidFill>
                <a:schemeClr val="tx1"/>
              </a:solidFill>
            </a:rPr>
            <a:t>CARPOOL to save money and make friends!</a:t>
          </a:r>
        </a:p>
      </dsp:txBody>
      <dsp:txXfrm>
        <a:off x="3935784" y="1673375"/>
        <a:ext cx="2390030" cy="1434018"/>
      </dsp:txXfrm>
    </dsp:sp>
    <dsp:sp modelId="{B22B315D-4E2E-044F-A80C-5DD32167DECE}">
      <dsp:nvSpPr>
        <dsp:cNvPr id="0" name=""/>
        <dsp:cNvSpPr/>
      </dsp:nvSpPr>
      <dsp:spPr>
        <a:xfrm>
          <a:off x="6564818" y="1673375"/>
          <a:ext cx="2390030" cy="1434018"/>
        </a:xfrm>
        <a:prstGeom prst="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tx1"/>
              </a:solidFill>
            </a:rPr>
            <a:t>Must</a:t>
          </a:r>
          <a:r>
            <a:rPr lang="en-US" sz="1300" kern="1200" dirty="0">
              <a:solidFill>
                <a:schemeClr val="tx1"/>
              </a:solidFill>
            </a:rPr>
            <a:t> complete BBP training and background check prior to your August start date</a:t>
          </a:r>
        </a:p>
      </dsp:txBody>
      <dsp:txXfrm>
        <a:off x="6564818" y="1673375"/>
        <a:ext cx="2390030" cy="14340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4/11/24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4/11/24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4/11/24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4/11/24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lickr.com/photos/jweiss3/909158503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craig@Illinois.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ce@education.illinois.edu" TargetMode="External"/><Relationship Id="rId2" Type="http://schemas.openxmlformats.org/officeDocument/2006/relationships/hyperlink" Target="https://cote.illinois.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l.nesinc.com/TestView.aspx?f=HTML_FRAG/IL305_TestPag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EDPR250 orientation</a:t>
            </a:r>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dirty="0"/>
              <a:t>School and Community Experiences</a:t>
            </a:r>
          </a:p>
          <a:p>
            <a:r>
              <a:rPr lang="en-US" dirty="0"/>
              <a:t>College of Education</a:t>
            </a:r>
          </a:p>
          <a:p>
            <a:r>
              <a:rPr lang="en-US"/>
              <a:t>Year 2 Fall Placements - ELED</a:t>
            </a:r>
          </a:p>
          <a:p>
            <a:endParaRPr lang="en-US" dirty="0"/>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A3FEC-5AA1-5822-1130-B9E5DF5715DA}"/>
              </a:ext>
            </a:extLst>
          </p:cNvPr>
          <p:cNvSpPr>
            <a:spLocks noGrp="1"/>
          </p:cNvSpPr>
          <p:nvPr>
            <p:ph type="title"/>
          </p:nvPr>
        </p:nvSpPr>
        <p:spPr/>
        <p:txBody>
          <a:bodyPr/>
          <a:lstStyle/>
          <a:p>
            <a:r>
              <a:rPr lang="en-US" dirty="0"/>
              <a:t>Professional behaviors</a:t>
            </a:r>
          </a:p>
        </p:txBody>
      </p:sp>
      <p:sp>
        <p:nvSpPr>
          <p:cNvPr id="12" name="Content Placeholder 11">
            <a:extLst>
              <a:ext uri="{FF2B5EF4-FFF2-40B4-BE49-F238E27FC236}">
                <a16:creationId xmlns:a16="http://schemas.microsoft.com/office/drawing/2014/main" id="{1451AE2B-7DF3-5695-11B1-D2319B139601}"/>
              </a:ext>
            </a:extLst>
          </p:cNvPr>
          <p:cNvSpPr>
            <a:spLocks noGrp="1"/>
          </p:cNvSpPr>
          <p:nvPr>
            <p:ph idx="1"/>
          </p:nvPr>
        </p:nvSpPr>
        <p:spPr/>
        <p:txBody>
          <a:bodyPr vert="horz" lIns="91440" tIns="45720" rIns="91440" bIns="45720" rtlCol="0" anchor="t">
            <a:normAutofit fontScale="62500" lnSpcReduction="20000"/>
          </a:bodyPr>
          <a:lstStyle/>
          <a:p>
            <a:r>
              <a:rPr lang="en-US" dirty="0"/>
              <a:t>Checklist: Available on SCE website for your reference. </a:t>
            </a:r>
          </a:p>
          <a:p>
            <a:r>
              <a:rPr lang="en-US" dirty="0"/>
              <a:t>Punctuality</a:t>
            </a:r>
          </a:p>
          <a:p>
            <a:r>
              <a:rPr lang="en-US" dirty="0"/>
              <a:t>Professional dress – no sweats, no logos</a:t>
            </a:r>
          </a:p>
          <a:p>
            <a:r>
              <a:rPr lang="en-US" dirty="0"/>
              <a:t>Communication</a:t>
            </a:r>
          </a:p>
          <a:p>
            <a:r>
              <a:rPr lang="en-US" dirty="0"/>
              <a:t>Relationship with cooperating teacher and supervisor</a:t>
            </a:r>
          </a:p>
          <a:p>
            <a:r>
              <a:rPr lang="en-US" dirty="0"/>
              <a:t>Here are some actual quotes from cooperating teachers and supervisors:</a:t>
            </a:r>
          </a:p>
          <a:p>
            <a:pPr lvl="1"/>
            <a:r>
              <a:rPr lang="en-US" dirty="0"/>
              <a:t>"My student teacher is a BLESSING. I don't know what I would do without her!"</a:t>
            </a:r>
          </a:p>
          <a:p>
            <a:pPr lvl="1"/>
            <a:r>
              <a:rPr lang="en-US" dirty="0"/>
              <a:t>"EM is an incredible asset to our school. She is making my job </a:t>
            </a:r>
            <a:r>
              <a:rPr lang="en-US" i="1" dirty="0"/>
              <a:t>easier! </a:t>
            </a:r>
            <a:r>
              <a:rPr lang="en-US" dirty="0"/>
              <a:t>I feel like she's more like my co-teacher than a student!"</a:t>
            </a:r>
          </a:p>
          <a:p>
            <a:pPr lvl="1"/>
            <a:r>
              <a:rPr lang="en-US" dirty="0"/>
              <a:t>"We are having so much FUN together!"</a:t>
            </a:r>
          </a:p>
          <a:p>
            <a:pPr lvl="1"/>
            <a:r>
              <a:rPr lang="en-US" dirty="0"/>
              <a:t>"JP has stepped up in every way possible. He shares data during referral meetings, is fearless in his interactions with some of our hard-to-reach students, and is active and 'present' every day." </a:t>
            </a:r>
          </a:p>
          <a:p>
            <a:pPr lvl="1"/>
            <a:r>
              <a:rPr lang="en-US" dirty="0"/>
              <a:t>“They are teaching me SO MUCH! I feel so rejuvenated and excited to teach! I will be at a loss when they leave. Can I keep them???”</a:t>
            </a:r>
          </a:p>
        </p:txBody>
      </p:sp>
    </p:spTree>
    <p:extLst>
      <p:ext uri="{BB962C8B-B14F-4D97-AF65-F5344CB8AC3E}">
        <p14:creationId xmlns:p14="http://schemas.microsoft.com/office/powerpoint/2010/main" val="2223015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792FF-8EBF-F34A-B7FF-FE269ED5A0D2}"/>
              </a:ext>
            </a:extLst>
          </p:cNvPr>
          <p:cNvSpPr>
            <a:spLocks noGrp="1"/>
          </p:cNvSpPr>
          <p:nvPr>
            <p:ph type="title"/>
          </p:nvPr>
        </p:nvSpPr>
        <p:spPr/>
        <p:txBody>
          <a:bodyPr/>
          <a:lstStyle/>
          <a:p>
            <a:r>
              <a:rPr lang="en-US" dirty="0"/>
              <a:t>What does it mean to be a guest?</a:t>
            </a:r>
          </a:p>
        </p:txBody>
      </p:sp>
      <p:sp>
        <p:nvSpPr>
          <p:cNvPr id="3" name="Content Placeholder 2">
            <a:extLst>
              <a:ext uri="{FF2B5EF4-FFF2-40B4-BE49-F238E27FC236}">
                <a16:creationId xmlns:a16="http://schemas.microsoft.com/office/drawing/2014/main" id="{7FAF760F-0B37-BA0E-FE9F-6FAF71977362}"/>
              </a:ext>
            </a:extLst>
          </p:cNvPr>
          <p:cNvSpPr>
            <a:spLocks noGrp="1"/>
          </p:cNvSpPr>
          <p:nvPr>
            <p:ph idx="1"/>
          </p:nvPr>
        </p:nvSpPr>
        <p:spPr/>
        <p:txBody>
          <a:bodyPr vert="horz" lIns="91440" tIns="45720" rIns="91440" bIns="45720" rtlCol="0" anchor="t">
            <a:normAutofit/>
          </a:bodyPr>
          <a:lstStyle/>
          <a:p>
            <a:r>
              <a:rPr lang="en-US" dirty="0"/>
              <a:t>What are the consequences of not following expectations – especially with regard to common courtesy and application of feedback?</a:t>
            </a:r>
          </a:p>
        </p:txBody>
      </p:sp>
    </p:spTree>
    <p:extLst>
      <p:ext uri="{BB962C8B-B14F-4D97-AF65-F5344CB8AC3E}">
        <p14:creationId xmlns:p14="http://schemas.microsoft.com/office/powerpoint/2010/main" val="92603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6371-9E2E-FF75-3D8C-29E8CD12F037}"/>
              </a:ext>
            </a:extLst>
          </p:cNvPr>
          <p:cNvSpPr>
            <a:spLocks noGrp="1"/>
          </p:cNvSpPr>
          <p:nvPr>
            <p:ph type="title"/>
          </p:nvPr>
        </p:nvSpPr>
        <p:spPr/>
        <p:txBody>
          <a:bodyPr/>
          <a:lstStyle/>
          <a:p>
            <a:r>
              <a:rPr lang="en-US" dirty="0"/>
              <a:t>Planning ahead</a:t>
            </a:r>
          </a:p>
        </p:txBody>
      </p:sp>
      <p:sp>
        <p:nvSpPr>
          <p:cNvPr id="3" name="Content Placeholder 2">
            <a:extLst>
              <a:ext uri="{FF2B5EF4-FFF2-40B4-BE49-F238E27FC236}">
                <a16:creationId xmlns:a16="http://schemas.microsoft.com/office/drawing/2014/main" id="{6915975F-12AD-3789-9E31-2B685A6E2230}"/>
              </a:ext>
            </a:extLst>
          </p:cNvPr>
          <p:cNvSpPr>
            <a:spLocks noGrp="1"/>
          </p:cNvSpPr>
          <p:nvPr>
            <p:ph idx="1"/>
          </p:nvPr>
        </p:nvSpPr>
        <p:spPr/>
        <p:txBody>
          <a:bodyPr/>
          <a:lstStyle/>
          <a:p>
            <a:r>
              <a:rPr lang="en-US" dirty="0"/>
              <a:t>You will be TIRED! It takes time for your body and mind to adjust to the new hours and expectations. Your stamina will build over time.</a:t>
            </a:r>
          </a:p>
          <a:p>
            <a:endParaRPr lang="en-US" dirty="0"/>
          </a:p>
          <a:p>
            <a:r>
              <a:rPr lang="en-US" dirty="0"/>
              <a:t>You may not have very much time between placement and class. Pack a lunch and something to drink. Pack any meds or personal items you may need. </a:t>
            </a:r>
          </a:p>
          <a:p>
            <a:endParaRPr lang="en-US" dirty="0"/>
          </a:p>
          <a:p>
            <a:r>
              <a:rPr lang="en-US" dirty="0"/>
              <a:t>Good communication matters! Our support options are best if you tell us your needs!</a:t>
            </a:r>
          </a:p>
          <a:p>
            <a:endParaRPr lang="en-US" dirty="0"/>
          </a:p>
          <a:p>
            <a:endParaRPr lang="en-US" dirty="0"/>
          </a:p>
        </p:txBody>
      </p:sp>
    </p:spTree>
    <p:extLst>
      <p:ext uri="{BB962C8B-B14F-4D97-AF65-F5344CB8AC3E}">
        <p14:creationId xmlns:p14="http://schemas.microsoft.com/office/powerpoint/2010/main" val="318817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r>
              <a:rPr lang="en-US" dirty="0"/>
              <a:t>You will learn all about this evaluation tool during seminar!</a:t>
            </a:r>
          </a:p>
        </p:txBody>
      </p:sp>
      <p:sp>
        <p:nvSpPr>
          <p:cNvPr id="3" name="Title 2"/>
          <p:cNvSpPr>
            <a:spLocks noGrp="1"/>
          </p:cNvSpPr>
          <p:nvPr>
            <p:ph type="title"/>
          </p:nvPr>
        </p:nvSpPr>
        <p:spPr/>
        <p:txBody>
          <a:bodyPr/>
          <a:lstStyle/>
          <a:p>
            <a:r>
              <a:rPr lang="en-US" dirty="0"/>
              <a:t>Danielson framework for teaching</a:t>
            </a:r>
          </a:p>
        </p:txBody>
      </p:sp>
    </p:spTree>
    <p:extLst>
      <p:ext uri="{BB962C8B-B14F-4D97-AF65-F5344CB8AC3E}">
        <p14:creationId xmlns:p14="http://schemas.microsoft.com/office/powerpoint/2010/main" val="1408052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5CE3-71F5-49D5-C570-615C21883163}"/>
              </a:ext>
            </a:extLst>
          </p:cNvPr>
          <p:cNvSpPr>
            <a:spLocks noGrp="1"/>
          </p:cNvSpPr>
          <p:nvPr>
            <p:ph type="title"/>
          </p:nvPr>
        </p:nvSpPr>
        <p:spPr/>
        <p:txBody>
          <a:bodyPr/>
          <a:lstStyle/>
          <a:p>
            <a:r>
              <a:rPr lang="en-US" dirty="0"/>
              <a:t>Your supervisor</a:t>
            </a:r>
          </a:p>
        </p:txBody>
      </p:sp>
      <p:sp>
        <p:nvSpPr>
          <p:cNvPr id="3" name="Content Placeholder 2">
            <a:extLst>
              <a:ext uri="{FF2B5EF4-FFF2-40B4-BE49-F238E27FC236}">
                <a16:creationId xmlns:a16="http://schemas.microsoft.com/office/drawing/2014/main" id="{07C2ED00-74A5-6D5D-3307-1DFA01A50B39}"/>
              </a:ext>
            </a:extLst>
          </p:cNvPr>
          <p:cNvSpPr>
            <a:spLocks noGrp="1"/>
          </p:cNvSpPr>
          <p:nvPr>
            <p:ph idx="1"/>
          </p:nvPr>
        </p:nvSpPr>
        <p:spPr/>
        <p:txBody>
          <a:bodyPr vert="horz" lIns="91440" tIns="45720" rIns="91440" bIns="45720" rtlCol="0" anchor="t">
            <a:normAutofit/>
          </a:bodyPr>
          <a:lstStyle/>
          <a:p>
            <a:pPr>
              <a:buClr>
                <a:schemeClr val="accent2">
                  <a:lumMod val="50000"/>
                </a:schemeClr>
              </a:buClr>
            </a:pPr>
            <a:r>
              <a:rPr lang="en-US" dirty="0"/>
              <a:t>You are assigned a university supervisor who will teach your Friday seminar</a:t>
            </a:r>
          </a:p>
          <a:p>
            <a:pPr>
              <a:buClr>
                <a:schemeClr val="accent2">
                  <a:lumMod val="50000"/>
                </a:schemeClr>
              </a:buClr>
            </a:pPr>
            <a:r>
              <a:rPr lang="en-US" dirty="0"/>
              <a:t>Four observations (pre/post conference)</a:t>
            </a:r>
          </a:p>
          <a:p>
            <a:pPr>
              <a:buClr>
                <a:schemeClr val="accent2">
                  <a:lumMod val="50000"/>
                </a:schemeClr>
              </a:buClr>
            </a:pPr>
            <a:r>
              <a:rPr lang="en-US" dirty="0"/>
              <a:t>Midterm/Final evaluation</a:t>
            </a:r>
          </a:p>
          <a:p>
            <a:pPr>
              <a:buClr>
                <a:schemeClr val="accent2">
                  <a:lumMod val="50000"/>
                </a:schemeClr>
              </a:buClr>
            </a:pPr>
            <a:r>
              <a:rPr lang="en-US" dirty="0"/>
              <a:t>They will be your best support/coach/mentor!</a:t>
            </a:r>
          </a:p>
          <a:p>
            <a:pPr>
              <a:buClr>
                <a:schemeClr val="accent2">
                  <a:lumMod val="50000"/>
                </a:schemeClr>
              </a:buClr>
            </a:pPr>
            <a:r>
              <a:rPr lang="en-US" dirty="0"/>
              <a:t>Often initiate support plans</a:t>
            </a:r>
          </a:p>
        </p:txBody>
      </p:sp>
    </p:spTree>
    <p:extLst>
      <p:ext uri="{BB962C8B-B14F-4D97-AF65-F5344CB8AC3E}">
        <p14:creationId xmlns:p14="http://schemas.microsoft.com/office/powerpoint/2010/main" val="360762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3C648-48FE-DFA4-EEEF-F3A789303F0B}"/>
              </a:ext>
            </a:extLst>
          </p:cNvPr>
          <p:cNvSpPr>
            <a:spLocks noGrp="1"/>
          </p:cNvSpPr>
          <p:nvPr>
            <p:ph type="title"/>
          </p:nvPr>
        </p:nvSpPr>
        <p:spPr/>
        <p:txBody>
          <a:bodyPr/>
          <a:lstStyle/>
          <a:p>
            <a:r>
              <a:rPr lang="en-US" dirty="0"/>
              <a:t>Chain of command</a:t>
            </a:r>
          </a:p>
        </p:txBody>
      </p:sp>
      <p:sp>
        <p:nvSpPr>
          <p:cNvPr id="4" name="Title 1">
            <a:extLst>
              <a:ext uri="{FF2B5EF4-FFF2-40B4-BE49-F238E27FC236}">
                <a16:creationId xmlns:a16="http://schemas.microsoft.com/office/drawing/2014/main" id="{E52F5F3E-BDBE-77F8-865B-95B98A2BAE9E}"/>
              </a:ext>
            </a:extLst>
          </p:cNvPr>
          <p:cNvSpPr>
            <a:spLocks noGrp="1"/>
          </p:cNvSpPr>
          <p:nvPr/>
        </p:nvSpPr>
        <p:spPr>
          <a:xfrm>
            <a:off x="189689" y="1123838"/>
            <a:ext cx="221061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en-US" dirty="0"/>
              <a:t>Chain of </a:t>
            </a:r>
            <a:r>
              <a:rPr lang="en-US" dirty="0" err="1"/>
              <a:t>Cmmand</a:t>
            </a:r>
          </a:p>
        </p:txBody>
      </p:sp>
      <p:sp>
        <p:nvSpPr>
          <p:cNvPr id="8" name="Content Placeholder 7">
            <a:extLst>
              <a:ext uri="{FF2B5EF4-FFF2-40B4-BE49-F238E27FC236}">
                <a16:creationId xmlns:a16="http://schemas.microsoft.com/office/drawing/2014/main" id="{8599EBBF-ED7E-2E19-7AF4-B5B550D12A3D}"/>
              </a:ext>
            </a:extLst>
          </p:cNvPr>
          <p:cNvSpPr>
            <a:spLocks noGrp="1"/>
          </p:cNvSpPr>
          <p:nvPr>
            <p:ph idx="1"/>
          </p:nvPr>
        </p:nvSpPr>
        <p:spPr/>
        <p:txBody>
          <a:bodyPr vert="horz" lIns="91440" tIns="45720" rIns="91440" bIns="45720" rtlCol="0" anchor="t">
            <a:normAutofit fontScale="92500" lnSpcReduction="20000"/>
          </a:bodyPr>
          <a:lstStyle/>
          <a:p>
            <a:r>
              <a:rPr lang="en-US" dirty="0"/>
              <a:t>Please respect the protocols in place for addressing issues. Dean Mouza is responsible for the overall functioning of the College of Education and does not generally get involved in student issues unless they are very, very serious.</a:t>
            </a:r>
          </a:p>
          <a:p>
            <a:endParaRPr lang="en-US" dirty="0"/>
          </a:p>
          <a:p>
            <a:r>
              <a:rPr lang="en-US" dirty="0"/>
              <a:t>Course issues? -&gt; Instructors</a:t>
            </a:r>
          </a:p>
          <a:p>
            <a:r>
              <a:rPr lang="en-US" dirty="0"/>
              <a:t>Registration issues? -&gt; Advisors</a:t>
            </a:r>
          </a:p>
          <a:p>
            <a:r>
              <a:rPr lang="en-US" dirty="0"/>
              <a:t>Placement issues? -&gt; School and Community Experiences</a:t>
            </a:r>
          </a:p>
          <a:p>
            <a:r>
              <a:rPr lang="en-US" dirty="0"/>
              <a:t>Licensure issues? -&gt; Council on Teacher Education</a:t>
            </a:r>
          </a:p>
          <a:p>
            <a:endParaRPr lang="en-US" dirty="0"/>
          </a:p>
          <a:p>
            <a:r>
              <a:rPr lang="en-US" dirty="0"/>
              <a:t>We can also direct you to campus resources as needed. We are here to help!</a:t>
            </a:r>
          </a:p>
        </p:txBody>
      </p:sp>
    </p:spTree>
    <p:extLst>
      <p:ext uri="{BB962C8B-B14F-4D97-AF65-F5344CB8AC3E}">
        <p14:creationId xmlns:p14="http://schemas.microsoft.com/office/powerpoint/2010/main" val="411888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3E1E-11A4-2A55-E3A8-A85CD2B0187C}"/>
              </a:ext>
            </a:extLst>
          </p:cNvPr>
          <p:cNvSpPr>
            <a:spLocks noGrp="1"/>
          </p:cNvSpPr>
          <p:nvPr>
            <p:ph type="title"/>
          </p:nvPr>
        </p:nvSpPr>
        <p:spPr/>
        <p:txBody>
          <a:bodyPr>
            <a:normAutofit fontScale="90000"/>
          </a:bodyPr>
          <a:lstStyle/>
          <a:p>
            <a:r>
              <a:rPr lang="en-US" dirty="0"/>
              <a:t>Teach abroad!!!</a:t>
            </a:r>
            <a:br>
              <a:rPr lang="en-US" dirty="0"/>
            </a:br>
            <a:r>
              <a:rPr lang="en-US" dirty="0"/>
              <a:t>Dr. Wei Liu</a:t>
            </a:r>
            <a:br>
              <a:rPr lang="en-US" dirty="0"/>
            </a:br>
            <a:r>
              <a:rPr lang="en-US" dirty="0"/>
              <a:t>Dr. Jacob </a:t>
            </a:r>
            <a:r>
              <a:rPr lang="en-US" dirty="0" err="1"/>
              <a:t>minniear</a:t>
            </a:r>
          </a:p>
        </p:txBody>
      </p:sp>
      <p:pic>
        <p:nvPicPr>
          <p:cNvPr id="4" name="Picture 4" descr="A picture containing sky, outdoor, building, people&#10;&#10;Description automatically generated">
            <a:extLst>
              <a:ext uri="{FF2B5EF4-FFF2-40B4-BE49-F238E27FC236}">
                <a16:creationId xmlns:a16="http://schemas.microsoft.com/office/drawing/2014/main" id="{26CDA94F-48E6-5B15-1E20-96B91E75BB4B}"/>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3774054" y="2638425"/>
            <a:ext cx="4643892" cy="3101975"/>
          </a:xfrm>
        </p:spPr>
      </p:pic>
      <p:sp>
        <p:nvSpPr>
          <p:cNvPr id="5" name="TextBox 4">
            <a:extLst>
              <a:ext uri="{FF2B5EF4-FFF2-40B4-BE49-F238E27FC236}">
                <a16:creationId xmlns:a16="http://schemas.microsoft.com/office/drawing/2014/main" id="{AC951963-238A-334C-326B-0141843CB27B}"/>
              </a:ext>
            </a:extLst>
          </p:cNvPr>
          <p:cNvSpPr txBox="1"/>
          <p:nvPr/>
        </p:nvSpPr>
        <p:spPr>
          <a:xfrm>
            <a:off x="3773488" y="5740400"/>
            <a:ext cx="4645025" cy="317500"/>
          </a:xfrm>
          <a:prstGeom prst="rect">
            <a:avLst/>
          </a:prstGeom>
        </p:spPr>
        <p:txBody>
          <a:bodyPr lIns="91440" tIns="45720" rIns="91440" bIns="45720" anchor="t">
            <a:normAutofit fontScale="92500" lnSpcReduction="20000"/>
          </a:bodyPr>
          <a:lstStyle/>
          <a:p>
            <a:endParaRPr lang="en-US" dirty="0"/>
          </a:p>
          <a:p>
            <a:endParaRPr lang="en-US" dirty="0"/>
          </a:p>
        </p:txBody>
      </p:sp>
      <p:sp>
        <p:nvSpPr>
          <p:cNvPr id="3" name="TextBox 2">
            <a:extLst>
              <a:ext uri="{FF2B5EF4-FFF2-40B4-BE49-F238E27FC236}">
                <a16:creationId xmlns:a16="http://schemas.microsoft.com/office/drawing/2014/main" id="{7A87B38C-C546-2B40-D958-517B42144FB7}"/>
              </a:ext>
            </a:extLst>
          </p:cNvPr>
          <p:cNvSpPr txBox="1"/>
          <p:nvPr/>
        </p:nvSpPr>
        <p:spPr>
          <a:xfrm>
            <a:off x="3830363" y="5897288"/>
            <a:ext cx="4648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7030A0"/>
                </a:solidFill>
              </a:rPr>
              <a:t>Go to the Open House on Friday, 4/12 from </a:t>
            </a:r>
            <a:r>
              <a:rPr lang="en-US">
                <a:solidFill>
                  <a:srgbClr val="7030A0"/>
                </a:solidFill>
              </a:rPr>
              <a:t>12pm-1pm! Room 260A Education!</a:t>
            </a:r>
          </a:p>
        </p:txBody>
      </p:sp>
    </p:spTree>
    <p:extLst>
      <p:ext uri="{BB962C8B-B14F-4D97-AF65-F5344CB8AC3E}">
        <p14:creationId xmlns:p14="http://schemas.microsoft.com/office/powerpoint/2010/main" val="3957516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BCDC-B4D5-A84F-900D-6005E067E5EE}"/>
              </a:ext>
            </a:extLst>
          </p:cNvPr>
          <p:cNvSpPr>
            <a:spLocks noGrp="1"/>
          </p:cNvSpPr>
          <p:nvPr>
            <p:ph type="title"/>
          </p:nvPr>
        </p:nvSpPr>
        <p:spPr/>
        <p:txBody>
          <a:bodyPr/>
          <a:lstStyle/>
          <a:p>
            <a:r>
              <a:rPr lang="en-US" dirty="0"/>
              <a:t>Student teaching updates</a:t>
            </a:r>
          </a:p>
        </p:txBody>
      </p:sp>
      <p:sp>
        <p:nvSpPr>
          <p:cNvPr id="3" name="Content Placeholder 2">
            <a:extLst>
              <a:ext uri="{FF2B5EF4-FFF2-40B4-BE49-F238E27FC236}">
                <a16:creationId xmlns:a16="http://schemas.microsoft.com/office/drawing/2014/main" id="{038090C3-3830-E140-B2C3-940ABF8D8B40}"/>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dirty="0"/>
              <a:t>   Northern placements</a:t>
            </a:r>
          </a:p>
          <a:p>
            <a:pPr lvl="1"/>
            <a:r>
              <a:rPr lang="en-US" dirty="0"/>
              <a:t>Might have to interview</a:t>
            </a:r>
          </a:p>
          <a:p>
            <a:pPr lvl="1"/>
            <a:r>
              <a:rPr lang="en-US" dirty="0"/>
              <a:t>Take this process VERY SERIOUSLY</a:t>
            </a:r>
          </a:p>
          <a:p>
            <a:pPr lvl="1"/>
            <a:r>
              <a:rPr lang="en-US" dirty="0"/>
              <a:t>Placement confirmation comes from SCE, not from the district</a:t>
            </a:r>
          </a:p>
          <a:p>
            <a:pPr marL="228600" lvl="1" indent="0">
              <a:buNone/>
            </a:pPr>
            <a:endParaRPr lang="en-US" dirty="0"/>
          </a:p>
          <a:p>
            <a:pPr marL="228600" lvl="1" indent="0">
              <a:buNone/>
            </a:pPr>
            <a:r>
              <a:rPr lang="en-US" dirty="0"/>
              <a:t>All placements will be announced in late November</a:t>
            </a:r>
          </a:p>
          <a:p>
            <a:pPr marL="228600" lvl="1" indent="0">
              <a:buNone/>
            </a:pPr>
            <a:endParaRPr lang="en-US" dirty="0"/>
          </a:p>
          <a:p>
            <a:pPr lvl="1"/>
            <a:r>
              <a:rPr lang="en-US" dirty="0"/>
              <a:t>REMEMBER that you follow the calendar of the district to which you are assigned!</a:t>
            </a:r>
          </a:p>
          <a:p>
            <a:pPr marL="228600" lvl="1" indent="0">
              <a:buNone/>
            </a:pPr>
            <a:endParaRPr lang="en-US" dirty="0"/>
          </a:p>
          <a:p>
            <a:pPr lvl="1"/>
            <a:r>
              <a:rPr lang="en-US" dirty="0">
                <a:highlight>
                  <a:srgbClr val="00FF00"/>
                </a:highlight>
              </a:rPr>
              <a:t>Placements begin January 6</a:t>
            </a:r>
          </a:p>
          <a:p>
            <a:pPr marL="228600" lvl="1" indent="0">
              <a:buNone/>
            </a:pPr>
            <a:endParaRPr lang="en-US" dirty="0"/>
          </a:p>
          <a:p>
            <a:pPr marL="2286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312678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DF206-6F09-D145-A517-1916606AC4BC}"/>
              </a:ext>
            </a:extLst>
          </p:cNvPr>
          <p:cNvSpPr>
            <a:spLocks noGrp="1"/>
          </p:cNvSpPr>
          <p:nvPr>
            <p:ph type="title"/>
          </p:nvPr>
        </p:nvSpPr>
        <p:spPr/>
        <p:txBody>
          <a:bodyPr>
            <a:normAutofit/>
          </a:bodyPr>
          <a:lstStyle/>
          <a:p>
            <a:r>
              <a:rPr lang="en-US" dirty="0"/>
              <a:t>Wrapping up the semester</a:t>
            </a:r>
            <a:br>
              <a:rPr lang="en-US" dirty="0"/>
            </a:br>
            <a:r>
              <a:rPr lang="en-US" sz="2000" dirty="0"/>
              <a:t>(checklist will be sent)</a:t>
            </a:r>
          </a:p>
        </p:txBody>
      </p:sp>
      <p:sp>
        <p:nvSpPr>
          <p:cNvPr id="3" name="Content Placeholder 2">
            <a:extLst>
              <a:ext uri="{FF2B5EF4-FFF2-40B4-BE49-F238E27FC236}">
                <a16:creationId xmlns:a16="http://schemas.microsoft.com/office/drawing/2014/main" id="{5B27AA95-17DE-6B4C-8404-B32A1E002D69}"/>
              </a:ext>
            </a:extLst>
          </p:cNvPr>
          <p:cNvSpPr>
            <a:spLocks noGrp="1"/>
          </p:cNvSpPr>
          <p:nvPr>
            <p:ph idx="1"/>
          </p:nvPr>
        </p:nvSpPr>
        <p:spPr/>
        <p:txBody>
          <a:bodyPr vert="horz" lIns="91440" tIns="45720" rIns="91440" bIns="45720" rtlCol="0" anchor="t">
            <a:normAutofit fontScale="62500" lnSpcReduction="20000"/>
          </a:bodyPr>
          <a:lstStyle/>
          <a:p>
            <a:pPr>
              <a:buClr>
                <a:schemeClr val="tx1"/>
              </a:buClr>
              <a:buFont typeface="Wingdings" pitchFamily="2" charset="2"/>
              <a:buChar char="q"/>
            </a:pPr>
            <a:r>
              <a:rPr lang="en-US" b="1" dirty="0">
                <a:solidFill>
                  <a:schemeClr val="tx1"/>
                </a:solidFill>
              </a:rPr>
              <a:t>Upload</a:t>
            </a:r>
            <a:r>
              <a:rPr lang="en-US" dirty="0">
                <a:solidFill>
                  <a:schemeClr val="tx1"/>
                </a:solidFill>
              </a:rPr>
              <a:t> your two observation feedback forms to Canvas by Friday May 10 at 5pm (Many of you have 	already done this. Good job!)</a:t>
            </a:r>
          </a:p>
          <a:p>
            <a:pPr>
              <a:buClr>
                <a:schemeClr val="tx1"/>
              </a:buClr>
              <a:buFont typeface="Wingdings" pitchFamily="2" charset="2"/>
              <a:buChar char="q"/>
            </a:pPr>
            <a:r>
              <a:rPr lang="en-US" dirty="0">
                <a:solidFill>
                  <a:schemeClr val="tx1"/>
                </a:solidFill>
              </a:rPr>
              <a:t> </a:t>
            </a:r>
            <a:r>
              <a:rPr lang="en-US" b="1" dirty="0">
                <a:solidFill>
                  <a:schemeClr val="tx1"/>
                </a:solidFill>
              </a:rPr>
              <a:t>Enter</a:t>
            </a:r>
            <a:r>
              <a:rPr lang="en-US" dirty="0">
                <a:solidFill>
                  <a:schemeClr val="tx1"/>
                </a:solidFill>
              </a:rPr>
              <a:t> your hours on the timesheet on COTE </a:t>
            </a:r>
          </a:p>
          <a:p>
            <a:pPr>
              <a:buClr>
                <a:schemeClr val="tx1"/>
              </a:buClr>
              <a:buFont typeface="Wingdings" pitchFamily="2" charset="2"/>
              <a:buChar char="q"/>
            </a:pPr>
            <a:r>
              <a:rPr lang="en-US" b="1" dirty="0">
                <a:solidFill>
                  <a:schemeClr val="tx1"/>
                </a:solidFill>
              </a:rPr>
              <a:t> Remind</a:t>
            </a:r>
            <a:r>
              <a:rPr lang="en-US" dirty="0">
                <a:solidFill>
                  <a:schemeClr val="tx1"/>
                </a:solidFill>
              </a:rPr>
              <a:t> your cooperating teacher to complete your final evaluation (COTE)</a:t>
            </a:r>
          </a:p>
          <a:p>
            <a:pPr>
              <a:buClr>
                <a:schemeClr val="tx1"/>
              </a:buClr>
              <a:buFont typeface="Wingdings" pitchFamily="2" charset="2"/>
              <a:buChar char="q"/>
            </a:pPr>
            <a:r>
              <a:rPr lang="en-US" b="1" dirty="0">
                <a:solidFill>
                  <a:schemeClr val="tx1"/>
                </a:solidFill>
              </a:rPr>
              <a:t>Complete</a:t>
            </a:r>
            <a:r>
              <a:rPr lang="en-US" dirty="0">
                <a:solidFill>
                  <a:schemeClr val="tx1"/>
                </a:solidFill>
              </a:rPr>
              <a:t> the cooperating teacher evaluation on COTE</a:t>
            </a:r>
          </a:p>
          <a:p>
            <a:pPr>
              <a:buClr>
                <a:schemeClr val="tx1"/>
              </a:buClr>
              <a:buFont typeface="Wingdings" pitchFamily="2" charset="2"/>
              <a:buChar char="q"/>
            </a:pPr>
            <a:r>
              <a:rPr lang="en-US" dirty="0">
                <a:solidFill>
                  <a:schemeClr val="tx1"/>
                </a:solidFill>
              </a:rPr>
              <a:t>If you are pursuing an endorsement, ask your cooperating teacher to write a letter to verify your hours. </a:t>
            </a:r>
          </a:p>
          <a:p>
            <a:pPr lvl="1">
              <a:buClr>
                <a:schemeClr val="tx1"/>
              </a:buClr>
              <a:buFont typeface="Wingdings" pitchFamily="2" charset="2"/>
              <a:buChar char="q"/>
            </a:pPr>
            <a:r>
              <a:rPr lang="en-US" dirty="0">
                <a:solidFill>
                  <a:schemeClr val="tx1"/>
                </a:solidFill>
              </a:rPr>
              <a:t>You will submit that letter to Robin Craig (</a:t>
            </a:r>
            <a:r>
              <a:rPr lang="en-US" dirty="0">
                <a:solidFill>
                  <a:schemeClr val="tx1"/>
                </a:solidFill>
                <a:hlinkClick r:id="rId2">
                  <a:extLst>
                    <a:ext uri="{A12FA001-AC4F-418D-AE19-62706E023703}">
                      <ahyp:hlinkClr xmlns:ahyp="http://schemas.microsoft.com/office/drawing/2018/hyperlinkcolor" val="tx"/>
                    </a:ext>
                  </a:extLst>
                </a:hlinkClick>
              </a:rPr>
              <a:t>rcraig@Illinois.edu</a:t>
            </a:r>
            <a:r>
              <a:rPr lang="en-US" dirty="0">
                <a:solidFill>
                  <a:schemeClr val="tx1"/>
                </a:solidFill>
              </a:rPr>
              <a:t>) at COTE.</a:t>
            </a:r>
          </a:p>
          <a:p>
            <a:pPr lvl="1">
              <a:buClr>
                <a:schemeClr val="tx1"/>
              </a:buClr>
              <a:buFont typeface="Wingdings" pitchFamily="2" charset="2"/>
              <a:buChar char="q"/>
            </a:pPr>
            <a:r>
              <a:rPr lang="en-US" dirty="0">
                <a:solidFill>
                  <a:schemeClr val="tx1"/>
                </a:solidFill>
              </a:rPr>
              <a:t>THE LETTER MUST BE ON SCHOOL LETTERHEAD OR COME FROM THE TEACHER’S SCHOOL EMAIL </a:t>
            </a:r>
          </a:p>
          <a:p>
            <a:pPr>
              <a:buClr>
                <a:schemeClr val="tx1"/>
              </a:buClr>
              <a:buFont typeface="Wingdings" pitchFamily="2" charset="2"/>
              <a:buChar char="q"/>
            </a:pPr>
            <a:r>
              <a:rPr lang="en-US" dirty="0">
                <a:solidFill>
                  <a:schemeClr val="tx1"/>
                </a:solidFill>
              </a:rPr>
              <a:t>Please send an email or write a note to your cooperating teacher to say thank you for hosting you </a:t>
            </a:r>
            <a:r>
              <a:rPr lang="en-US" dirty="0">
                <a:solidFill>
                  <a:schemeClr val="tx1"/>
                </a:solidFill>
                <a:sym typeface="Wingdings" pitchFamily="2" charset="2"/>
              </a:rPr>
              <a:t></a:t>
            </a:r>
            <a:endParaRPr lang="en-US" dirty="0">
              <a:solidFill>
                <a:schemeClr val="tx1"/>
              </a:solidFill>
            </a:endParaRPr>
          </a:p>
          <a:p>
            <a:pPr>
              <a:buClr>
                <a:schemeClr val="tx1"/>
              </a:buClr>
              <a:buFont typeface="Wingdings" pitchFamily="2" charset="2"/>
              <a:buChar char="q"/>
            </a:pPr>
            <a:r>
              <a:rPr lang="en-US" dirty="0">
                <a:solidFill>
                  <a:schemeClr val="tx1"/>
                </a:solidFill>
              </a:rPr>
              <a:t>Send an introductory email to your fall cooperating teacher </a:t>
            </a:r>
          </a:p>
          <a:p>
            <a:pPr>
              <a:buClr>
                <a:schemeClr val="tx1"/>
              </a:buClr>
              <a:buFont typeface="Wingdings" pitchFamily="2" charset="2"/>
              <a:buChar char="q"/>
            </a:pPr>
            <a:r>
              <a:rPr lang="en-US" dirty="0">
                <a:solidFill>
                  <a:schemeClr val="tx1"/>
                </a:solidFill>
              </a:rPr>
              <a:t>Background checks, BBP</a:t>
            </a:r>
          </a:p>
          <a:p>
            <a:pPr>
              <a:buClr>
                <a:schemeClr val="tx1"/>
              </a:buClr>
              <a:buFont typeface="Wingdings" pitchFamily="2" charset="2"/>
              <a:buChar char="q"/>
            </a:pPr>
            <a:r>
              <a:rPr lang="en-US" dirty="0">
                <a:solidFill>
                  <a:schemeClr val="tx1"/>
                </a:solidFill>
              </a:rPr>
              <a:t>Have a safe and wonderful summer break!</a:t>
            </a:r>
          </a:p>
          <a:p>
            <a:endParaRPr lang="en-US" dirty="0"/>
          </a:p>
        </p:txBody>
      </p:sp>
    </p:spTree>
    <p:extLst>
      <p:ext uri="{BB962C8B-B14F-4D97-AF65-F5344CB8AC3E}">
        <p14:creationId xmlns:p14="http://schemas.microsoft.com/office/powerpoint/2010/main" val="241674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F647-0746-AC4F-B25C-795EB65FABF5}"/>
              </a:ext>
            </a:extLst>
          </p:cNvPr>
          <p:cNvSpPr>
            <a:spLocks noGrp="1"/>
          </p:cNvSpPr>
          <p:nvPr>
            <p:ph type="title"/>
          </p:nvPr>
        </p:nvSpPr>
        <p:spPr/>
        <p:txBody>
          <a:bodyPr/>
          <a:lstStyle/>
          <a:p>
            <a:r>
              <a:rPr lang="en-US" dirty="0"/>
              <a:t>MORE Action items</a:t>
            </a:r>
          </a:p>
        </p:txBody>
      </p:sp>
      <p:sp>
        <p:nvSpPr>
          <p:cNvPr id="3" name="Content Placeholder 2">
            <a:extLst>
              <a:ext uri="{FF2B5EF4-FFF2-40B4-BE49-F238E27FC236}">
                <a16:creationId xmlns:a16="http://schemas.microsoft.com/office/drawing/2014/main" id="{E5527BAD-20E3-4D41-9587-3365C505735B}"/>
              </a:ext>
            </a:extLst>
          </p:cNvPr>
          <p:cNvSpPr>
            <a:spLocks noGrp="1"/>
          </p:cNvSpPr>
          <p:nvPr>
            <p:ph idx="1"/>
          </p:nvPr>
        </p:nvSpPr>
        <p:spPr/>
        <p:txBody>
          <a:bodyPr vert="horz" lIns="91440" tIns="45720" rIns="91440" bIns="45720" rtlCol="0" anchor="t">
            <a:normAutofit fontScale="85000" lnSpcReduction="20000"/>
          </a:bodyPr>
          <a:lstStyle/>
          <a:p>
            <a:r>
              <a:rPr lang="en-US" dirty="0"/>
              <a:t>Check everything off the end of the semester list (posted on Canvas next week!)</a:t>
            </a:r>
          </a:p>
          <a:p>
            <a:endParaRPr lang="en-US" dirty="0"/>
          </a:p>
          <a:p>
            <a:r>
              <a:rPr lang="en-US" dirty="0"/>
              <a:t>Respond quickly and professionally to any outreach from northern districts</a:t>
            </a:r>
          </a:p>
          <a:p>
            <a:endParaRPr lang="en-US" dirty="0"/>
          </a:p>
          <a:p>
            <a:r>
              <a:rPr lang="en-US" dirty="0"/>
              <a:t>Wait patiently for fall placement information and take care of everything immediately for a smooth start in August.</a:t>
            </a:r>
          </a:p>
          <a:p>
            <a:endParaRPr lang="en-US" dirty="0"/>
          </a:p>
          <a:p>
            <a:r>
              <a:rPr lang="en-US" dirty="0"/>
              <a:t>Register for the content test</a:t>
            </a:r>
          </a:p>
          <a:p>
            <a:endParaRPr lang="en-US" dirty="0"/>
          </a:p>
          <a:p>
            <a:r>
              <a:rPr lang="en-US" dirty="0"/>
              <a:t>Do not freak out </a:t>
            </a:r>
            <a:r>
              <a:rPr lang="en-US" dirty="0">
                <a:sym typeface="Wingdings" pitchFamily="2" charset="2"/>
              </a:rPr>
              <a:t></a:t>
            </a:r>
            <a:endParaRPr lang="en-US" dirty="0"/>
          </a:p>
        </p:txBody>
      </p:sp>
    </p:spTree>
    <p:extLst>
      <p:ext uri="{BB962C8B-B14F-4D97-AF65-F5344CB8AC3E}">
        <p14:creationId xmlns:p14="http://schemas.microsoft.com/office/powerpoint/2010/main" val="372128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AC8F-1251-457E-8280-E0F22DF2BD3B}"/>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AF2D4B75-082D-4D96-B47E-33F3093DB615}"/>
              </a:ext>
            </a:extLst>
          </p:cNvPr>
          <p:cNvSpPr>
            <a:spLocks noGrp="1"/>
          </p:cNvSpPr>
          <p:nvPr>
            <p:ph idx="1"/>
          </p:nvPr>
        </p:nvSpPr>
        <p:spPr/>
        <p:txBody>
          <a:bodyPr vert="horz" lIns="91440" tIns="45720" rIns="91440" bIns="45720" rtlCol="0" anchor="t">
            <a:normAutofit/>
          </a:bodyPr>
          <a:lstStyle/>
          <a:p>
            <a:pPr marL="0" indent="0">
              <a:buNone/>
            </a:pPr>
            <a:endParaRPr lang="en-US" dirty="0"/>
          </a:p>
          <a:p>
            <a:endParaRPr lang="en-US" dirty="0"/>
          </a:p>
        </p:txBody>
      </p:sp>
      <p:pic>
        <p:nvPicPr>
          <p:cNvPr id="5" name="Picture 4" descr="Text, letter&#10;&#10;Description automatically generated">
            <a:extLst>
              <a:ext uri="{FF2B5EF4-FFF2-40B4-BE49-F238E27FC236}">
                <a16:creationId xmlns:a16="http://schemas.microsoft.com/office/drawing/2014/main" id="{C8CCF478-0DB2-714D-94A9-74DB88B38399}"/>
              </a:ext>
            </a:extLst>
          </p:cNvPr>
          <p:cNvPicPr>
            <a:picLocks noChangeAspect="1"/>
          </p:cNvPicPr>
          <p:nvPr/>
        </p:nvPicPr>
        <p:blipFill>
          <a:blip r:embed="rId2"/>
          <a:stretch>
            <a:fillRect/>
          </a:stretch>
        </p:blipFill>
        <p:spPr>
          <a:xfrm>
            <a:off x="4338123" y="2628965"/>
            <a:ext cx="3515754" cy="2645877"/>
          </a:xfrm>
          <a:prstGeom prst="rect">
            <a:avLst/>
          </a:prstGeom>
        </p:spPr>
      </p:pic>
    </p:spTree>
    <p:extLst>
      <p:ext uri="{BB962C8B-B14F-4D97-AF65-F5344CB8AC3E}">
        <p14:creationId xmlns:p14="http://schemas.microsoft.com/office/powerpoint/2010/main" val="95028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12192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57C6B7-1BEF-D84A-AE98-ACE5CBD07635}"/>
              </a:ext>
            </a:extLst>
          </p:cNvPr>
          <p:cNvSpPr>
            <a:spLocks noGrp="1"/>
          </p:cNvSpPr>
          <p:nvPr>
            <p:ph type="title"/>
          </p:nvPr>
        </p:nvSpPr>
        <p:spPr>
          <a:xfrm>
            <a:off x="1600200" y="3418891"/>
            <a:ext cx="8991600" cy="1645920"/>
          </a:xfrm>
        </p:spPr>
        <p:txBody>
          <a:bodyPr vert="horz" lIns="274320" tIns="182880" rIns="274320" bIns="182880" rtlCol="0" anchor="ctr" anchorCtr="1">
            <a:normAutofit/>
          </a:bodyPr>
          <a:lstStyle/>
          <a:p>
            <a:r>
              <a:rPr lang="en-US" sz="3800" dirty="0"/>
              <a:t>Questions</a:t>
            </a:r>
          </a:p>
        </p:txBody>
      </p:sp>
      <p:pic>
        <p:nvPicPr>
          <p:cNvPr id="7" name="Graphic 6" descr="Help">
            <a:extLst>
              <a:ext uri="{FF2B5EF4-FFF2-40B4-BE49-F238E27FC236}">
                <a16:creationId xmlns:a16="http://schemas.microsoft.com/office/drawing/2014/main" id="{25ECAAC1-D3DE-4528-A6D6-A325341291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7820" y="640079"/>
            <a:ext cx="2456360" cy="2456360"/>
          </a:xfrm>
          <a:prstGeom prst="rect">
            <a:avLst/>
          </a:prstGeom>
        </p:spPr>
      </p:pic>
      <p:pic>
        <p:nvPicPr>
          <p:cNvPr id="3" name="Picture 2" descr="A neon sign with white text&#10;&#10;Description automatically generated">
            <a:extLst>
              <a:ext uri="{FF2B5EF4-FFF2-40B4-BE49-F238E27FC236}">
                <a16:creationId xmlns:a16="http://schemas.microsoft.com/office/drawing/2014/main" id="{0AD9D33C-DCE3-D1A2-CABF-F7535F987365}"/>
              </a:ext>
            </a:extLst>
          </p:cNvPr>
          <p:cNvPicPr>
            <a:picLocks noChangeAspect="1"/>
          </p:cNvPicPr>
          <p:nvPr/>
        </p:nvPicPr>
        <p:blipFill>
          <a:blip r:embed="rId4"/>
          <a:stretch>
            <a:fillRect/>
          </a:stretch>
        </p:blipFill>
        <p:spPr>
          <a:xfrm>
            <a:off x="4667250" y="5067300"/>
            <a:ext cx="2857500" cy="1657350"/>
          </a:xfrm>
          <a:prstGeom prst="rect">
            <a:avLst/>
          </a:prstGeom>
        </p:spPr>
      </p:pic>
    </p:spTree>
    <p:extLst>
      <p:ext uri="{BB962C8B-B14F-4D97-AF65-F5344CB8AC3E}">
        <p14:creationId xmlns:p14="http://schemas.microsoft.com/office/powerpoint/2010/main" val="320541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A323B6-3F13-4118-8F8D-185B1ABEEAF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agenda</a:t>
            </a:r>
          </a:p>
        </p:txBody>
      </p:sp>
      <p:sp>
        <p:nvSpPr>
          <p:cNvPr id="3" name="Content Placeholder 2">
            <a:extLst>
              <a:ext uri="{FF2B5EF4-FFF2-40B4-BE49-F238E27FC236}">
                <a16:creationId xmlns:a16="http://schemas.microsoft.com/office/drawing/2014/main" id="{F55B1CC4-71FA-467D-A345-019BF0B19147}"/>
              </a:ext>
            </a:extLst>
          </p:cNvPr>
          <p:cNvSpPr>
            <a:spLocks noGrp="1"/>
          </p:cNvSpPr>
          <p:nvPr>
            <p:ph idx="1"/>
          </p:nvPr>
        </p:nvSpPr>
        <p:spPr>
          <a:xfrm>
            <a:off x="5591695" y="1402080"/>
            <a:ext cx="5320696" cy="4053840"/>
          </a:xfrm>
        </p:spPr>
        <p:txBody>
          <a:bodyPr vert="horz" lIns="91440" tIns="45720" rIns="91440" bIns="45720" rtlCol="0" anchor="ctr">
            <a:normAutofit fontScale="92500" lnSpcReduction="10000"/>
          </a:bodyPr>
          <a:lstStyle/>
          <a:p>
            <a:r>
              <a:rPr lang="en-US" dirty="0"/>
              <a:t>Welcome!</a:t>
            </a:r>
          </a:p>
          <a:p>
            <a:r>
              <a:rPr lang="en-US" dirty="0"/>
              <a:t>People and places to know</a:t>
            </a:r>
          </a:p>
          <a:p>
            <a:r>
              <a:rPr lang="en-US" dirty="0"/>
              <a:t>Content test</a:t>
            </a:r>
          </a:p>
          <a:p>
            <a:r>
              <a:rPr lang="en-US" dirty="0"/>
              <a:t>Fall placements</a:t>
            </a:r>
          </a:p>
          <a:p>
            <a:r>
              <a:rPr lang="en-US" dirty="0"/>
              <a:t>Danielson</a:t>
            </a:r>
          </a:p>
          <a:p>
            <a:r>
              <a:rPr lang="en-US" dirty="0"/>
              <a:t>The supervisor’s role</a:t>
            </a:r>
          </a:p>
          <a:p>
            <a:r>
              <a:rPr lang="en-US" dirty="0" err="1"/>
              <a:t>edTPA</a:t>
            </a:r>
            <a:endParaRPr lang="en-US" dirty="0"/>
          </a:p>
          <a:p>
            <a:r>
              <a:rPr lang="en-US" dirty="0"/>
              <a:t>Student teaching update</a:t>
            </a:r>
          </a:p>
          <a:p>
            <a:r>
              <a:rPr lang="en-US" dirty="0">
                <a:ea typeface="+mn-lt"/>
                <a:cs typeface="+mn-lt"/>
              </a:rPr>
              <a:t>Wrapping up this semester</a:t>
            </a:r>
            <a:endParaRPr lang="en-US" dirty="0"/>
          </a:p>
          <a:p>
            <a:r>
              <a:rPr lang="en-US" dirty="0"/>
              <a:t>Action items</a:t>
            </a:r>
          </a:p>
          <a:p>
            <a:r>
              <a:rPr lang="en-US" dirty="0"/>
              <a:t>Questions</a:t>
            </a:r>
          </a:p>
        </p:txBody>
      </p:sp>
    </p:spTree>
    <p:extLst>
      <p:ext uri="{BB962C8B-B14F-4D97-AF65-F5344CB8AC3E}">
        <p14:creationId xmlns:p14="http://schemas.microsoft.com/office/powerpoint/2010/main" val="415509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A754-AD7A-16B3-E096-D7A1514E57A6}"/>
              </a:ext>
            </a:extLst>
          </p:cNvPr>
          <p:cNvSpPr>
            <a:spLocks noGrp="1"/>
          </p:cNvSpPr>
          <p:nvPr>
            <p:ph type="title"/>
          </p:nvPr>
        </p:nvSpPr>
        <p:spPr/>
        <p:txBody>
          <a:bodyPr/>
          <a:lstStyle/>
          <a:p>
            <a:r>
              <a:rPr lang="en-US" dirty="0"/>
              <a:t>Celebrations!</a:t>
            </a:r>
          </a:p>
        </p:txBody>
      </p:sp>
      <p:sp>
        <p:nvSpPr>
          <p:cNvPr id="3" name="Content Placeholder 2">
            <a:extLst>
              <a:ext uri="{FF2B5EF4-FFF2-40B4-BE49-F238E27FC236}">
                <a16:creationId xmlns:a16="http://schemas.microsoft.com/office/drawing/2014/main" id="{66C9AED5-8501-FB10-81BF-6820557DC947}"/>
              </a:ext>
            </a:extLst>
          </p:cNvPr>
          <p:cNvSpPr>
            <a:spLocks noGrp="1"/>
          </p:cNvSpPr>
          <p:nvPr>
            <p:ph idx="1"/>
          </p:nvPr>
        </p:nvSpPr>
        <p:spPr/>
        <p:txBody>
          <a:bodyPr vert="horz" lIns="91440" tIns="45720" rIns="91440" bIns="45720" rtlCol="0" anchor="t">
            <a:normAutofit/>
          </a:bodyPr>
          <a:lstStyle/>
          <a:p>
            <a:pPr lvl="1"/>
            <a:r>
              <a:rPr lang="en-US" dirty="0"/>
              <a:t>In the chat, describe briefly how your cooperating teacher effectively gets the class’s attention. </a:t>
            </a:r>
          </a:p>
          <a:p>
            <a:pPr lvl="1"/>
            <a:endParaRPr lang="en-US" dirty="0"/>
          </a:p>
          <a:p>
            <a:pPr lvl="1"/>
            <a:endParaRPr lang="en-US" dirty="0"/>
          </a:p>
          <a:p>
            <a:pPr lvl="1"/>
            <a:r>
              <a:rPr lang="en-US" sz="2400" dirty="0"/>
              <a:t>ATTENTION SIGNALS are one of the many basic competencies we will look for in the fall. Steal all the ideas you can! </a:t>
            </a:r>
            <a:r>
              <a:rPr lang="en-US" sz="2400" dirty="0">
                <a:sym typeface="Wingdings" pitchFamily="2" charset="2"/>
              </a:rPr>
              <a:t></a:t>
            </a:r>
            <a:endParaRPr lang="en-US" sz="2400" dirty="0"/>
          </a:p>
          <a:p>
            <a:pPr lvl="1"/>
            <a:endParaRPr lang="en-US" dirty="0"/>
          </a:p>
        </p:txBody>
      </p:sp>
    </p:spTree>
    <p:extLst>
      <p:ext uri="{BB962C8B-B14F-4D97-AF65-F5344CB8AC3E}">
        <p14:creationId xmlns:p14="http://schemas.microsoft.com/office/powerpoint/2010/main" val="3682298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285750" indent="-285750"/>
            <a:r>
              <a:rPr lang="en-US" dirty="0"/>
              <a:t>Helpful resources:</a:t>
            </a:r>
          </a:p>
          <a:p>
            <a:pPr lvl="1"/>
            <a:r>
              <a:rPr lang="en-US" dirty="0"/>
              <a:t>Websites:</a:t>
            </a:r>
          </a:p>
          <a:p>
            <a:pPr lvl="2"/>
            <a:r>
              <a:rPr lang="en-US" dirty="0">
                <a:ea typeface="+mn-lt"/>
                <a:cs typeface="+mn-lt"/>
              </a:rPr>
              <a:t>http://sce.education.illinois.edu</a:t>
            </a:r>
            <a:r>
              <a:rPr lang="en-US" dirty="0"/>
              <a:t> (School and Community Experiences)</a:t>
            </a:r>
          </a:p>
          <a:p>
            <a:pPr lvl="2"/>
            <a:r>
              <a:rPr lang="en-US" dirty="0">
                <a:ea typeface="+mn-lt"/>
                <a:cs typeface="+mn-lt"/>
                <a:hlinkClick r:id="rId2"/>
              </a:rPr>
              <a:t>https://cote.illinois.edu</a:t>
            </a:r>
            <a:r>
              <a:rPr lang="en-US" dirty="0"/>
              <a:t> (Council on Teacher Education)</a:t>
            </a:r>
          </a:p>
          <a:p>
            <a:pPr lvl="2"/>
            <a:r>
              <a:rPr lang="en-US" dirty="0">
                <a:hlinkClick r:id="rId3"/>
              </a:rPr>
              <a:t>sce@education.illinois.edu</a:t>
            </a:r>
            <a:r>
              <a:rPr lang="en-US" dirty="0"/>
              <a:t> (email to contact our office)</a:t>
            </a:r>
          </a:p>
          <a:p>
            <a:pPr lvl="2"/>
            <a:r>
              <a:rPr lang="en-US" dirty="0"/>
              <a:t>There will also be a Canvas site for the class</a:t>
            </a:r>
          </a:p>
          <a:p>
            <a:pPr lvl="2"/>
            <a:endParaRPr lang="en-US" dirty="0"/>
          </a:p>
        </p:txBody>
      </p:sp>
      <p:sp>
        <p:nvSpPr>
          <p:cNvPr id="5" name="Title 4">
            <a:extLst>
              <a:ext uri="{FF2B5EF4-FFF2-40B4-BE49-F238E27FC236}">
                <a16:creationId xmlns:a16="http://schemas.microsoft.com/office/drawing/2014/main" id="{40E9FDA3-7483-134A-A9F8-609EEDE27DD6}"/>
              </a:ext>
            </a:extLst>
          </p:cNvPr>
          <p:cNvSpPr>
            <a:spLocks noGrp="1"/>
          </p:cNvSpPr>
          <p:nvPr>
            <p:ph type="title"/>
          </p:nvPr>
        </p:nvSpPr>
        <p:spPr/>
        <p:txBody>
          <a:bodyPr/>
          <a:lstStyle/>
          <a:p>
            <a:r>
              <a:rPr lang="en-US" dirty="0"/>
              <a:t>websites</a:t>
            </a:r>
          </a:p>
        </p:txBody>
      </p:sp>
    </p:spTree>
    <p:extLst>
      <p:ext uri="{BB962C8B-B14F-4D97-AF65-F5344CB8AC3E}">
        <p14:creationId xmlns:p14="http://schemas.microsoft.com/office/powerpoint/2010/main" val="296801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443C-3EFB-B1B5-C134-12641CAFDEDA}"/>
              </a:ext>
            </a:extLst>
          </p:cNvPr>
          <p:cNvSpPr>
            <a:spLocks noGrp="1"/>
          </p:cNvSpPr>
          <p:nvPr>
            <p:ph type="title"/>
          </p:nvPr>
        </p:nvSpPr>
        <p:spPr/>
        <p:txBody>
          <a:bodyPr/>
          <a:lstStyle/>
          <a:p>
            <a:r>
              <a:rPr lang="en-US" dirty="0"/>
              <a:t>People to know</a:t>
            </a:r>
          </a:p>
        </p:txBody>
      </p:sp>
      <p:sp>
        <p:nvSpPr>
          <p:cNvPr id="3" name="Content Placeholder 2">
            <a:extLst>
              <a:ext uri="{FF2B5EF4-FFF2-40B4-BE49-F238E27FC236}">
                <a16:creationId xmlns:a16="http://schemas.microsoft.com/office/drawing/2014/main" id="{43CB2EDB-4997-9020-7BD6-8E36296F081F}"/>
              </a:ext>
            </a:extLst>
          </p:cNvPr>
          <p:cNvSpPr>
            <a:spLocks noGrp="1"/>
          </p:cNvSpPr>
          <p:nvPr>
            <p:ph idx="1"/>
          </p:nvPr>
        </p:nvSpPr>
        <p:spPr/>
        <p:txBody>
          <a:bodyPr vert="horz" lIns="91440" tIns="45720" rIns="91440" bIns="45720" rtlCol="0" anchor="t">
            <a:normAutofit/>
          </a:bodyPr>
          <a:lstStyle/>
          <a:p>
            <a:pPr lvl="3"/>
            <a:r>
              <a:rPr lang="en-US" dirty="0"/>
              <a:t>Dr. Cara Gutzmer, Director, School and Community Experiences</a:t>
            </a:r>
          </a:p>
          <a:p>
            <a:pPr lvl="3"/>
            <a:r>
              <a:rPr lang="en-US" dirty="0"/>
              <a:t>Sue Talbott, Clinical Experiences Specialist, School and Community Experiences</a:t>
            </a:r>
          </a:p>
          <a:p>
            <a:pPr lvl="3"/>
            <a:r>
              <a:rPr lang="en-US" dirty="0"/>
              <a:t>Danielle </a:t>
            </a:r>
            <a:r>
              <a:rPr lang="en-US" dirty="0" err="1"/>
              <a:t>Galardy</a:t>
            </a:r>
            <a:r>
              <a:rPr lang="en-US" dirty="0"/>
              <a:t>, Office Manager, School and Community Experiences</a:t>
            </a:r>
          </a:p>
          <a:p>
            <a:pPr lvl="3"/>
            <a:r>
              <a:rPr lang="en-US" dirty="0"/>
              <a:t>Robin Craig, Licensure Officer, Council on Teacher Education</a:t>
            </a:r>
          </a:p>
          <a:p>
            <a:pPr lvl="3"/>
            <a:r>
              <a:rPr lang="en-US" dirty="0"/>
              <a:t>Dr. Scott Filkins, Program Coordinator</a:t>
            </a:r>
          </a:p>
          <a:p>
            <a:pPr lvl="3"/>
            <a:r>
              <a:rPr lang="en-US" dirty="0"/>
              <a:t>Amira, Keri, and Stacy – advisors</a:t>
            </a:r>
          </a:p>
          <a:p>
            <a:pPr lvl="3"/>
            <a:r>
              <a:rPr lang="en-US" dirty="0"/>
              <a:t>Dr. Wei Liu and Dr. Jacob Minniear - Study Abroad</a:t>
            </a:r>
          </a:p>
          <a:p>
            <a:endParaRPr lang="en-US" dirty="0"/>
          </a:p>
        </p:txBody>
      </p:sp>
    </p:spTree>
    <p:extLst>
      <p:ext uri="{BB962C8B-B14F-4D97-AF65-F5344CB8AC3E}">
        <p14:creationId xmlns:p14="http://schemas.microsoft.com/office/powerpoint/2010/main" val="1127947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7F53-FE06-9343-89E5-9821631AC17E}"/>
              </a:ext>
            </a:extLst>
          </p:cNvPr>
          <p:cNvSpPr>
            <a:spLocks noGrp="1"/>
          </p:cNvSpPr>
          <p:nvPr>
            <p:ph type="title"/>
          </p:nvPr>
        </p:nvSpPr>
        <p:spPr/>
        <p:txBody>
          <a:bodyPr/>
          <a:lstStyle/>
          <a:p>
            <a:r>
              <a:rPr lang="en-US" dirty="0"/>
              <a:t>Content test</a:t>
            </a:r>
          </a:p>
        </p:txBody>
      </p:sp>
      <p:sp>
        <p:nvSpPr>
          <p:cNvPr id="3" name="Content Placeholder 2">
            <a:extLst>
              <a:ext uri="{FF2B5EF4-FFF2-40B4-BE49-F238E27FC236}">
                <a16:creationId xmlns:a16="http://schemas.microsoft.com/office/drawing/2014/main" id="{1688B201-F03D-0A4F-B2B1-290381DA3461}"/>
              </a:ext>
            </a:extLst>
          </p:cNvPr>
          <p:cNvSpPr>
            <a:spLocks noGrp="1"/>
          </p:cNvSpPr>
          <p:nvPr>
            <p:ph idx="1"/>
          </p:nvPr>
        </p:nvSpPr>
        <p:spPr>
          <a:xfrm>
            <a:off x="2231136" y="2438400"/>
            <a:ext cx="7729728" cy="3688080"/>
          </a:xfrm>
        </p:spPr>
        <p:txBody>
          <a:bodyPr vert="horz" lIns="91440" tIns="45720" rIns="91440" bIns="45720" rtlCol="0" anchor="t">
            <a:normAutofit fontScale="55000" lnSpcReduction="20000"/>
          </a:bodyPr>
          <a:lstStyle/>
          <a:p>
            <a:r>
              <a:rPr lang="en-US" dirty="0">
                <a:ea typeface="+mn-lt"/>
                <a:cs typeface="+mn-lt"/>
                <a:hlinkClick r:id="rId2"/>
              </a:rPr>
              <a:t>https://www.il.nesinc.com/TestView.aspx?f=HTML_FRAG/IL305_TestPage.html</a:t>
            </a:r>
            <a:r>
              <a:rPr lang="en-US" dirty="0">
                <a:ea typeface="+mn-lt"/>
                <a:cs typeface="+mn-lt"/>
              </a:rPr>
              <a:t> </a:t>
            </a:r>
          </a:p>
          <a:p>
            <a:endParaRPr lang="en-US" dirty="0">
              <a:ea typeface="+mn-lt"/>
              <a:cs typeface="+mn-lt"/>
            </a:endParaRPr>
          </a:p>
          <a:p>
            <a:r>
              <a:rPr lang="en-US" dirty="0"/>
              <a:t>Elementary (305)</a:t>
            </a:r>
          </a:p>
          <a:p>
            <a:endParaRPr lang="en-US" dirty="0"/>
          </a:p>
          <a:p>
            <a:r>
              <a:rPr lang="en-US" dirty="0"/>
              <a:t>Accommodations – GET YOUR DOCUMENTATION IN ORDER!</a:t>
            </a:r>
          </a:p>
          <a:p>
            <a:endParaRPr lang="en-US" dirty="0"/>
          </a:p>
          <a:p>
            <a:r>
              <a:rPr lang="en-US" b="1" u="sng" dirty="0">
                <a:solidFill>
                  <a:srgbClr val="262626"/>
                </a:solidFill>
              </a:rPr>
              <a:t>Register to take the test by September 1st.</a:t>
            </a:r>
          </a:p>
          <a:p>
            <a:endParaRPr lang="en-US" dirty="0">
              <a:solidFill>
                <a:srgbClr val="262626"/>
              </a:solidFill>
            </a:endParaRPr>
          </a:p>
          <a:p>
            <a:r>
              <a:rPr lang="en-US" b="1" u="sng" dirty="0">
                <a:solidFill>
                  <a:srgbClr val="0070C0"/>
                </a:solidFill>
                <a:highlight>
                  <a:srgbClr val="FFFF00"/>
                </a:highlight>
              </a:rPr>
              <a:t>You must pass the test by December 15 in order to begin student teaching in January If you do not pass by this date, you will meet with your advisor to discuss your options. </a:t>
            </a:r>
          </a:p>
          <a:p>
            <a:endParaRPr lang="en-US" dirty="0"/>
          </a:p>
          <a:p>
            <a:r>
              <a:rPr lang="en-US" dirty="0"/>
              <a:t>STUDY!!!</a:t>
            </a:r>
          </a:p>
          <a:p>
            <a:pPr lvl="1"/>
            <a:r>
              <a:rPr lang="en-US" dirty="0"/>
              <a:t>Materials are available on your </a:t>
            </a:r>
            <a:r>
              <a:rPr lang="en-US" err="1"/>
              <a:t>CoTE</a:t>
            </a:r>
            <a:r>
              <a:rPr lang="en-US" dirty="0"/>
              <a:t> portal. </a:t>
            </a:r>
            <a:r>
              <a:rPr lang="en-US" b="0" i="0" u="none" strike="noStrike" dirty="0">
                <a:solidFill>
                  <a:srgbClr val="212121"/>
                </a:solidFill>
                <a:effectLst/>
                <a:latin typeface="Calibri"/>
                <a:cs typeface="Calibri"/>
              </a:rPr>
              <a:t>Under the ”</a:t>
            </a:r>
            <a:r>
              <a:rPr lang="en-US" b="0" i="0" u="none" strike="noStrike" dirty="0">
                <a:solidFill>
                  <a:srgbClr val="070706"/>
                </a:solidFill>
                <a:effectLst/>
                <a:latin typeface="Calibri"/>
                <a:cs typeface="Calibri"/>
              </a:rPr>
              <a:t>Content</a:t>
            </a:r>
            <a:r>
              <a:rPr lang="en-US" b="0" i="0" u="none" strike="noStrike" dirty="0">
                <a:solidFill>
                  <a:srgbClr val="212121"/>
                </a:solidFill>
                <a:effectLst/>
                <a:latin typeface="Calibri"/>
                <a:cs typeface="Calibri"/>
              </a:rPr>
              <a:t> </a:t>
            </a:r>
            <a:r>
              <a:rPr lang="en-US" b="0" i="0" u="none" strike="noStrike" dirty="0">
                <a:solidFill>
                  <a:srgbClr val="070706"/>
                </a:solidFill>
                <a:effectLst/>
                <a:latin typeface="Calibri"/>
                <a:cs typeface="Calibri"/>
              </a:rPr>
              <a:t>Test</a:t>
            </a:r>
            <a:r>
              <a:rPr lang="en-US" b="0" i="0" u="none" strike="noStrike" dirty="0">
                <a:solidFill>
                  <a:srgbClr val="212121"/>
                </a:solidFill>
                <a:effectLst/>
                <a:latin typeface="Calibri"/>
                <a:cs typeface="Calibri"/>
              </a:rPr>
              <a:t> </a:t>
            </a:r>
            <a:r>
              <a:rPr lang="en-US" dirty="0">
                <a:solidFill>
                  <a:srgbClr val="212121"/>
                </a:solidFill>
                <a:latin typeface="Calibri"/>
                <a:cs typeface="Calibri"/>
              </a:rPr>
              <a:t>R</a:t>
            </a:r>
            <a:r>
              <a:rPr lang="en-US" b="0" i="0" u="none" strike="noStrike" dirty="0">
                <a:solidFill>
                  <a:srgbClr val="212121"/>
                </a:solidFill>
                <a:effectLst/>
                <a:latin typeface="Calibri"/>
                <a:cs typeface="Calibri"/>
              </a:rPr>
              <a:t>equirement” you will see “Click here for available </a:t>
            </a:r>
            <a:r>
              <a:rPr lang="en-US" b="0" i="0" u="none" strike="noStrike" dirty="0">
                <a:solidFill>
                  <a:srgbClr val="070706"/>
                </a:solidFill>
                <a:effectLst/>
                <a:latin typeface="Calibri"/>
                <a:cs typeface="Calibri"/>
              </a:rPr>
              <a:t>content</a:t>
            </a:r>
            <a:r>
              <a:rPr lang="en-US" b="0" i="0" u="none" strike="noStrike" dirty="0">
                <a:solidFill>
                  <a:srgbClr val="212121"/>
                </a:solidFill>
                <a:effectLst/>
                <a:latin typeface="Calibri"/>
                <a:cs typeface="Calibri"/>
              </a:rPr>
              <a:t> </a:t>
            </a:r>
            <a:r>
              <a:rPr lang="en-US" b="0" i="0" u="none" strike="noStrike" dirty="0">
                <a:solidFill>
                  <a:srgbClr val="070706"/>
                </a:solidFill>
                <a:effectLst/>
                <a:latin typeface="Calibri"/>
                <a:cs typeface="Calibri"/>
              </a:rPr>
              <a:t>test</a:t>
            </a:r>
            <a:r>
              <a:rPr lang="en-US" b="0" i="0" u="none" strike="noStrike" dirty="0">
                <a:solidFill>
                  <a:srgbClr val="212121"/>
                </a:solidFill>
                <a:effectLst/>
                <a:latin typeface="Calibri"/>
                <a:cs typeface="Calibri"/>
              </a:rPr>
              <a:t> study resources.” Contact Room 25 if you need assistance with the VPN.</a:t>
            </a:r>
            <a:endParaRPr lang="en-US" dirty="0">
              <a:latin typeface="Calibri"/>
              <a:cs typeface="Calibri"/>
            </a:endParaRPr>
          </a:p>
          <a:p>
            <a:pPr lvl="1"/>
            <a:r>
              <a:rPr lang="en-US" dirty="0">
                <a:solidFill>
                  <a:srgbClr val="212121"/>
                </a:solidFill>
                <a:latin typeface="Calibri"/>
                <a:cs typeface="Calibri"/>
              </a:rPr>
              <a:t>Free practice test vouchers (see email from SCE!)</a:t>
            </a:r>
          </a:p>
          <a:p>
            <a:pPr lvl="1"/>
            <a:r>
              <a:rPr lang="en-US" dirty="0">
                <a:solidFill>
                  <a:srgbClr val="212121"/>
                </a:solidFill>
                <a:latin typeface="Calibri"/>
                <a:ea typeface="Calibri"/>
                <a:cs typeface="Calibri"/>
              </a:rPr>
              <a:t>Support sessions</a:t>
            </a:r>
          </a:p>
          <a:p>
            <a:pPr marL="228600" lvl="1" indent="0">
              <a:buNone/>
            </a:pPr>
            <a:endParaRPr lang="en-US" dirty="0"/>
          </a:p>
        </p:txBody>
      </p:sp>
    </p:spTree>
    <p:extLst>
      <p:ext uri="{BB962C8B-B14F-4D97-AF65-F5344CB8AC3E}">
        <p14:creationId xmlns:p14="http://schemas.microsoft.com/office/powerpoint/2010/main" val="257332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F0FEC-B468-6F48-8569-3BFBA02F41EB}"/>
              </a:ext>
            </a:extLst>
          </p:cNvPr>
          <p:cNvSpPr>
            <a:spLocks noGrp="1"/>
          </p:cNvSpPr>
          <p:nvPr>
            <p:ph type="title"/>
          </p:nvPr>
        </p:nvSpPr>
        <p:spPr/>
        <p:txBody>
          <a:bodyPr/>
          <a:lstStyle/>
          <a:p>
            <a:r>
              <a:rPr lang="en-US" dirty="0"/>
              <a:t>About fall placements….</a:t>
            </a:r>
            <a:br>
              <a:rPr lang="en-US" dirty="0"/>
            </a:br>
            <a:r>
              <a:rPr lang="en-US" dirty="0"/>
              <a:t>Sent Friday, April 19 at 3pm</a:t>
            </a:r>
          </a:p>
        </p:txBody>
      </p:sp>
      <p:sp>
        <p:nvSpPr>
          <p:cNvPr id="3" name="Content Placeholder 2">
            <a:extLst>
              <a:ext uri="{FF2B5EF4-FFF2-40B4-BE49-F238E27FC236}">
                <a16:creationId xmlns:a16="http://schemas.microsoft.com/office/drawing/2014/main" id="{9CF3DF49-F397-A849-AD34-8777EFC8843F}"/>
              </a:ext>
            </a:extLst>
          </p:cNvPr>
          <p:cNvSpPr>
            <a:spLocks noGrp="1"/>
          </p:cNvSpPr>
          <p:nvPr>
            <p:ph idx="1"/>
          </p:nvPr>
        </p:nvSpPr>
        <p:spPr/>
        <p:txBody>
          <a:bodyPr vert="horz" lIns="91440" tIns="45720" rIns="91440" bIns="45720" rtlCol="0" anchor="t">
            <a:normAutofit/>
          </a:bodyPr>
          <a:lstStyle/>
          <a:p>
            <a:r>
              <a:rPr lang="en-US" dirty="0"/>
              <a:t>Grade level considerations</a:t>
            </a:r>
          </a:p>
          <a:p>
            <a:endParaRPr lang="en-US" dirty="0"/>
          </a:p>
          <a:p>
            <a:r>
              <a:rPr lang="en-US" dirty="0"/>
              <a:t>Everyone will be in a classroom – no intervention or ESL support placements.</a:t>
            </a:r>
          </a:p>
          <a:p>
            <a:endParaRPr lang="en-US" dirty="0"/>
          </a:p>
          <a:p>
            <a:r>
              <a:rPr lang="en-US" dirty="0"/>
              <a:t>Think about how you will build a great relationship with your supervisor and cooperating teacher. </a:t>
            </a:r>
          </a:p>
          <a:p>
            <a:endParaRPr lang="en-US" dirty="0"/>
          </a:p>
          <a:p>
            <a:r>
              <a:rPr lang="en-US" dirty="0"/>
              <a:t>CARPOOL!!!!!</a:t>
            </a:r>
          </a:p>
          <a:p>
            <a:endParaRPr lang="en-US" dirty="0"/>
          </a:p>
        </p:txBody>
      </p:sp>
    </p:spTree>
    <p:extLst>
      <p:ext uri="{BB962C8B-B14F-4D97-AF65-F5344CB8AC3E}">
        <p14:creationId xmlns:p14="http://schemas.microsoft.com/office/powerpoint/2010/main" val="408226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3ABA-83A5-A74B-9A8F-96DDB8B79A48}"/>
              </a:ext>
            </a:extLst>
          </p:cNvPr>
          <p:cNvSpPr>
            <a:spLocks noGrp="1"/>
          </p:cNvSpPr>
          <p:nvPr>
            <p:ph type="title"/>
          </p:nvPr>
        </p:nvSpPr>
        <p:spPr>
          <a:xfrm>
            <a:off x="2231136" y="964692"/>
            <a:ext cx="7729728" cy="1188720"/>
          </a:xfrm>
        </p:spPr>
        <p:txBody>
          <a:bodyPr>
            <a:normAutofit/>
          </a:bodyPr>
          <a:lstStyle/>
          <a:p>
            <a:r>
              <a:rPr lang="en-US"/>
              <a:t>Fall placements</a:t>
            </a:r>
            <a:endParaRPr lang="en-US" dirty="0"/>
          </a:p>
        </p:txBody>
      </p:sp>
      <p:graphicFrame>
        <p:nvGraphicFramePr>
          <p:cNvPr id="5" name="Content Placeholder 2">
            <a:extLst>
              <a:ext uri="{FF2B5EF4-FFF2-40B4-BE49-F238E27FC236}">
                <a16:creationId xmlns:a16="http://schemas.microsoft.com/office/drawing/2014/main" id="{9E5670A8-1ED3-F883-EB01-062E2146A25F}"/>
              </a:ext>
            </a:extLst>
          </p:cNvPr>
          <p:cNvGraphicFramePr>
            <a:graphicFrameLocks noGrp="1"/>
          </p:cNvGraphicFramePr>
          <p:nvPr>
            <p:ph idx="1"/>
            <p:extLst>
              <p:ext uri="{D42A27DB-BD31-4B8C-83A1-F6EECF244321}">
                <p14:modId xmlns:p14="http://schemas.microsoft.com/office/powerpoint/2010/main" val="3770382341"/>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6111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1478</TotalTime>
  <Words>1224</Words>
  <Application>Microsoft Macintosh PowerPoint</Application>
  <PresentationFormat>Widescreen</PresentationFormat>
  <Paragraphs>149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Wingdings</vt:lpstr>
      <vt:lpstr>Parcel</vt:lpstr>
      <vt:lpstr>EDPR250 orientation</vt:lpstr>
      <vt:lpstr>Welcome!</vt:lpstr>
      <vt:lpstr>agenda</vt:lpstr>
      <vt:lpstr>Celebrations!</vt:lpstr>
      <vt:lpstr>websites</vt:lpstr>
      <vt:lpstr>People to know</vt:lpstr>
      <vt:lpstr>Content test</vt:lpstr>
      <vt:lpstr>About fall placements…. Sent Friday, April 19 at 3pm</vt:lpstr>
      <vt:lpstr>Fall placements</vt:lpstr>
      <vt:lpstr>Professional behaviors</vt:lpstr>
      <vt:lpstr>What does it mean to be a guest?</vt:lpstr>
      <vt:lpstr>Planning ahead</vt:lpstr>
      <vt:lpstr>Danielson framework for teaching</vt:lpstr>
      <vt:lpstr>Your supervisor</vt:lpstr>
      <vt:lpstr>Chain of command</vt:lpstr>
      <vt:lpstr>Teach abroad!!! Dr. Wei Liu Dr. Jacob minniear</vt:lpstr>
      <vt:lpstr>Student teaching updates</vt:lpstr>
      <vt:lpstr>Wrapping up the semester (checklist will be sent)</vt:lpstr>
      <vt:lpstr>MORE Action items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Talbott, Sue</cp:lastModifiedBy>
  <cp:revision>450</cp:revision>
  <dcterms:created xsi:type="dcterms:W3CDTF">2021-04-13T13:33:24Z</dcterms:created>
  <dcterms:modified xsi:type="dcterms:W3CDTF">2024-04-11T14:16:42Z</dcterms:modified>
</cp:coreProperties>
</file>