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735AC00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37_BBDEF8B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6_2E0EA134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modernComment_109_8D6D001D.xml" ContentType="application/vnd.ms-powerpoint.comments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7" r:id="rId4"/>
    <p:sldId id="310" r:id="rId5"/>
    <p:sldId id="311" r:id="rId6"/>
    <p:sldId id="273" r:id="rId7"/>
    <p:sldId id="295" r:id="rId8"/>
    <p:sldId id="271" r:id="rId9"/>
    <p:sldId id="262" r:id="rId10"/>
    <p:sldId id="263" r:id="rId11"/>
    <p:sldId id="269" r:id="rId12"/>
    <p:sldId id="270" r:id="rId13"/>
    <p:sldId id="279" r:id="rId14"/>
    <p:sldId id="272" r:id="rId15"/>
    <p:sldId id="264" r:id="rId16"/>
    <p:sldId id="305" r:id="rId17"/>
    <p:sldId id="306" r:id="rId18"/>
    <p:sldId id="307" r:id="rId19"/>
    <p:sldId id="308" r:id="rId20"/>
    <p:sldId id="309" r:id="rId21"/>
    <p:sldId id="301" r:id="rId22"/>
    <p:sldId id="302" r:id="rId23"/>
    <p:sldId id="312" r:id="rId24"/>
    <p:sldId id="303" r:id="rId25"/>
    <p:sldId id="304" r:id="rId26"/>
    <p:sldId id="265" r:id="rId27"/>
    <p:sldId id="260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08E001-7E88-C095-4D58-6AA4C90F4DDA}" name="Sue Talbott" initials="ST" userId="GzLjYnA3jwW6xZfGQ0YoCLpGcoONFQ7Nt07NcKkZ/j8=" providerId="None"/>
  <p188:author id="{0D9C918B-6921-8D13-289B-8FF7651BE28C}" name="Amira Al-Mutairi" initials="AAM" userId="S::almutai2@illinois.edu::ed72e738-d1f4-47b8-bc24-2f8879d470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F7270-9A8F-49ED-B036-05A7534C078D}" v="425" dt="2024-03-01T14:31:51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/>
    <p:restoredTop sz="94626"/>
  </p:normalViewPr>
  <p:slideViewPr>
    <p:cSldViewPr snapToGrid="0" snapToObjects="1">
      <p:cViewPr varScale="1">
        <p:scale>
          <a:sx n="60" d="100"/>
          <a:sy n="60" d="100"/>
        </p:scale>
        <p:origin x="1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Talbott" clId="Web-{FDFF7270-9A8F-49ED-B036-05A7534C078D}"/>
    <pc:docChg chg="addSld delSld modSld">
      <pc:chgData name="Sue Talbott" userId="" providerId="" clId="Web-{FDFF7270-9A8F-49ED-B036-05A7534C078D}" dt="2024-03-01T14:31:51.367" v="223" actId="20577"/>
      <pc:docMkLst>
        <pc:docMk/>
      </pc:docMkLst>
      <pc:sldChg chg="modSp add del">
        <pc:chgData name="Sue Talbott" userId="" providerId="" clId="Web-{FDFF7270-9A8F-49ED-B036-05A7534C078D}" dt="2024-03-01T14:31:51.367" v="223" actId="20577"/>
        <pc:sldMkLst>
          <pc:docMk/>
          <pc:sldMk cId="2222685148" sldId="312"/>
        </pc:sldMkLst>
        <pc:spChg chg="mod">
          <ac:chgData name="Sue Talbott" userId="" providerId="" clId="Web-{FDFF7270-9A8F-49ED-B036-05A7534C078D}" dt="2024-03-01T14:29:40.815" v="7" actId="20577"/>
          <ac:spMkLst>
            <pc:docMk/>
            <pc:sldMk cId="2222685148" sldId="312"/>
            <ac:spMk id="6" creationId="{04E083E8-4D4C-BED9-25C0-125FACF68BC5}"/>
          </ac:spMkLst>
        </pc:spChg>
        <pc:spChg chg="mod">
          <ac:chgData name="Sue Talbott" userId="" providerId="" clId="Web-{FDFF7270-9A8F-49ED-B036-05A7534C078D}" dt="2024-03-01T14:31:51.367" v="223" actId="20577"/>
          <ac:spMkLst>
            <pc:docMk/>
            <pc:sldMk cId="2222685148" sldId="312"/>
            <ac:spMk id="7" creationId="{8A0A467A-9665-8A00-AFFC-69B5E3F53D1D}"/>
          </ac:spMkLst>
        </pc:spChg>
      </pc:sldChg>
    </pc:docChg>
  </pc:docChgLst>
</pc:chgInfo>
</file>

<file path=ppt/comments/modernComment_101_735AC0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4D57B8-BDDD-4C53-9351-333B378C1F3A}" authorId="{A408E001-7E88-C095-4D58-6AA4C90F4DDA}" created="2023-02-23T18:28:44.806">
    <pc:sldMkLst xmlns:pc="http://schemas.microsoft.com/office/powerpoint/2013/main/command">
      <pc:docMk/>
      <pc:sldMk cId="1935327232" sldId="257"/>
    </pc:sldMkLst>
    <p188:txBody>
      <a:bodyPr/>
      <a:lstStyle/>
      <a:p>
        <a:r>
          <a:rPr lang="en-US"/>
          <a:t>Should we add CoTe staff? Robin, at least? </a:t>
        </a:r>
      </a:p>
    </p188:txBody>
  </p188:cm>
</p188:cmLst>
</file>

<file path=ppt/comments/modernComment_106_2E0EA1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589E52-772C-4A2F-92AF-BC83EAD1DDD1}" authorId="{0D9C918B-6921-8D13-289B-8FF7651BE28C}" created="2023-02-21T18:09:38.9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72710708" sldId="262"/>
      <ac:spMk id="7" creationId="{00000000-0000-0000-0000-000000000000}"/>
    </ac:deMkLst>
    <p188:txBody>
      <a:bodyPr/>
      <a:lstStyle/>
      <a:p>
        <a:r>
          <a:rPr lang="en-US"/>
          <a:t>I only see one gaeway online</a:t>
        </a:r>
      </a:p>
    </p188:txBody>
  </p188:cm>
</p188:cmLst>
</file>

<file path=ppt/comments/modernComment_109_8D6D00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DAC709-5A06-46A3-8FF9-85C241148720}" authorId="{0D9C918B-6921-8D13-289B-8FF7651BE28C}" created="2023-02-21T18:10:38.5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2730909" sldId="265"/>
      <ac:spMk id="7" creationId="{00000000-0000-0000-0000-000000000000}"/>
      <ac:txMk cp="351" len="40">
        <ac:context len="392" hash="1135014340"/>
      </ac:txMk>
    </ac:txMkLst>
    <p188:pos x="5432800" y="3167267"/>
    <p188:txBody>
      <a:bodyPr/>
      <a:lstStyle/>
      <a:p>
        <a:r>
          <a:rPr lang="en-US"/>
          <a:t>Will we send this</a:t>
        </a:r>
      </a:p>
    </p188:txBody>
  </p188:cm>
</p188:cmLst>
</file>

<file path=ppt/comments/modernComment_137_BBDEF8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10F15A-3F6D-42B6-A8FC-F7D4D3CDB069}" authorId="{0D9C918B-6921-8D13-289B-8FF7651BE28C}" created="2024-02-21T15:13:09.5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51952050" sldId="311"/>
      <ac:picMk id="4" creationId="{00000000-0000-0000-0000-000000000000}"/>
    </ac:deMkLst>
    <p188:txBody>
      <a:bodyPr/>
      <a:lstStyle/>
      <a:p>
        <a:r>
          <a:rPr lang="en-US"/>
          <a:t>Add OUP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4D7F-F9B1-FC42-9C05-85E2D4C2049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D37E-1365-1E46-AF1C-6BB98935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0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AMira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 Difference</a:t>
            </a:r>
            <a:r>
              <a:rPr lang="en-US" baseline="0" dirty="0"/>
              <a:t> between ESL, bi, and language</a:t>
            </a:r>
          </a:p>
          <a:p>
            <a:r>
              <a:rPr lang="en-US" dirty="0"/>
              <a:t>content tests for Bilingual Education and World Language endorsements may be waived for those holding an Illinois or Global Seal of Biliteracy in that language'</a:t>
            </a:r>
          </a:p>
          <a:p>
            <a:r>
              <a:rPr lang="en-US" dirty="0"/>
              <a:t>Transitional bilingual endorsement</a:t>
            </a:r>
          </a:p>
          <a:p>
            <a:r>
              <a:rPr lang="en-US" dirty="0"/>
              <a:t>Once you have one foreign</a:t>
            </a:r>
            <a:r>
              <a:rPr lang="en-US" baseline="0" dirty="0"/>
              <a:t> language, you can add others by passing the content test</a:t>
            </a:r>
          </a:p>
          <a:p>
            <a:endParaRPr lang="en-US" baseline="0" dirty="0"/>
          </a:p>
          <a:p>
            <a:r>
              <a:rPr lang="en-US" baseline="0" dirty="0"/>
              <a:t>Normal to take some of the ESL/Bi coursework as an undergrad and finish the endorsement post-</a:t>
            </a:r>
            <a:r>
              <a:rPr lang="en-US" baseline="0" dirty="0" err="1"/>
              <a:t>bacc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8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6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Stacy:</a:t>
            </a:r>
            <a:r>
              <a:rPr lang="en-US" dirty="0"/>
              <a:t>If we don’t have this on record, you won’t be able to register for fall professional 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6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BB717-47A2-5FE5-0161-7115E70E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09708-9B9E-24EE-78CE-CB79CCB70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C7FA9-7E21-DB6F-5832-91E27DC94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CB9DD-96FE-972F-C618-995BC6ED8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07134-10EA-46E2-5EEF-7C9E85EE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069DF-8740-BBB5-D266-441A05921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0592E-EA4F-8AAF-32F4-179826ACD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Sue :If we don’t have this on record, you won’t be able to register for fall professional 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BAC1D-5077-FC38-87FF-B729EA468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1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2F424-DF6E-427C-E07C-B2D843A7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2D25C-B46C-CB74-09D6-E81F54F8C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FCC89-D993-F691-3DCA-94A462C95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Sue :If we don’t have this on record, you won’t be able to register for fall professional 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A335-D231-D2F4-F3D6-21187241C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8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D6AB-9023-0DC8-9ADF-29D935FD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63128-83A5-ABD4-D86B-D3C25BE18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CA22B-08B0-AA6D-5913-DF6EB7D49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Sue :If we don’t have this on record, you won’t be able to register for fall professional 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B61DB-5ED8-830C-212A-EA54C4231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DEF6F-9E0B-BECE-B2D5-5E8A92407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79D5B-D4DF-F816-4185-39270FAAD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36DE8-84CC-9A63-9890-1A0700B13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Sue :If we don’t have this on record, you won’t be able to register for fall professional 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78C9-5AB2-3912-270D-C3262A182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4D37E-1365-1E46-AF1C-6BB98935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1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6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4D37E-1365-1E46-AF1C-6BB98935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76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09CD0-E965-01CE-108D-8E53C68F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78BEE-1FF8-4E3B-409A-CB04D6800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B3A94-5057-AC3E-1253-A163A2540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A689-6514-7190-926E-A70AE74A2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8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4D37E-1365-1E46-AF1C-6BB98935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26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4D37E-1365-1E46-AF1C-6BB98935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70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8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A4F6A-0DC8-1096-BD5C-F453A90A3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51140-F040-9A51-73FB-1C720C030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64B88-715D-E596-4DD1-20BF410DB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E4B76-8CE5-44DB-E9C7-499DB33D8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Stacy Review</a:t>
            </a:r>
            <a:r>
              <a:rPr lang="en-US" baseline="0" dirty="0"/>
              <a:t> role of each office—SAAO=degree, SCE=placement, </a:t>
            </a:r>
            <a:r>
              <a:rPr lang="en-US" baseline="0" dirty="0" err="1"/>
              <a:t>CoTE</a:t>
            </a:r>
            <a:r>
              <a:rPr lang="en-US" baseline="0" dirty="0"/>
              <a:t>=licensure (not likely to be in contact until senior year), go tot the people that your problem fits under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Stacy:  Review</a:t>
            </a:r>
            <a:r>
              <a:rPr lang="en-US" baseline="0" dirty="0"/>
              <a:t> role of each office—SAAO=degree, SCE=placement, </a:t>
            </a:r>
            <a:r>
              <a:rPr lang="en-US" baseline="0" dirty="0" err="1"/>
              <a:t>CoTE</a:t>
            </a:r>
            <a:r>
              <a:rPr lang="en-US" baseline="0" dirty="0"/>
              <a:t>=licensure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1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 DARS: tool,</a:t>
            </a:r>
            <a:r>
              <a:rPr lang="en-US" baseline="0" dirty="0"/>
              <a:t> but not perfect</a:t>
            </a:r>
          </a:p>
          <a:p>
            <a:r>
              <a:rPr lang="en-US" baseline="0" dirty="0"/>
              <a:t>Check for exceptions</a:t>
            </a:r>
          </a:p>
          <a:p>
            <a:r>
              <a:rPr lang="en-US" baseline="0" dirty="0"/>
              <a:t>Transfer courses don’t always sort correctly, let us know at appt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</a:t>
            </a:r>
          </a:p>
          <a:p>
            <a:r>
              <a:rPr lang="en-US" dirty="0"/>
              <a:t>Important dates: March 11-time tickets available in Enterprise,</a:t>
            </a:r>
            <a:r>
              <a:rPr lang="en-US" baseline="0" dirty="0"/>
              <a:t> March 8—drop deadline,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0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7610-DC27-EA47-B7F4-8BCA1EB076D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te.illinois.edu/home/covid-19-updat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te.illinois.edu/cote-portal-acc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serv7.admin.uillinois.edu/FormBuilderSurvey/Survey/51d8af23-0300-450d-99d6-afab00ee02ca/Surve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e.education.illinois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rnational.education.illinois.edu/study-abroad/teach-abro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serv7.admin.uillinois.edu/FormBuilderSurvey/Survey/6fcca4c2-7618-4bad-8da8-af1700999620/Surve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8D6D001D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735AC00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7_BBDEF8B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ucation.illinois.edu/current-students/undergraduate/forms-petitions-resources" TargetMode="External"/><Relationship Id="rId4" Type="http://schemas.openxmlformats.org/officeDocument/2006/relationships/hyperlink" Target="https://registrar.illinois.edu/academic-records/dars-aud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2E0EA1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Course Registration Process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Must complete </a:t>
            </a:r>
            <a:r>
              <a:rPr lang="en-US" dirty="0" err="1"/>
              <a:t>CoTE</a:t>
            </a:r>
            <a:r>
              <a:rPr lang="en-US" dirty="0"/>
              <a:t> orientation, required trainings (safety training, mandated reporter training), and create ELIS account send IEIN to </a:t>
            </a:r>
            <a:r>
              <a:rPr lang="en-US" dirty="0" err="1"/>
              <a:t>CoTE</a:t>
            </a:r>
            <a:r>
              <a:rPr lang="en-US" dirty="0"/>
              <a:t> to register for professional education courses.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Priority registration </a:t>
            </a:r>
            <a:r>
              <a:rPr lang="en-US" i="1" dirty="0">
                <a:latin typeface="Avenir" charset="0"/>
                <a:ea typeface="Avenir" charset="0"/>
                <a:cs typeface="Avenir" charset="0"/>
              </a:rPr>
              <a:t>begins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 April 1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Don’t drop a course without talking to advisor</a:t>
            </a:r>
          </a:p>
        </p:txBody>
      </p:sp>
    </p:spTree>
    <p:extLst>
      <p:ext uri="{BB962C8B-B14F-4D97-AF65-F5344CB8AC3E}">
        <p14:creationId xmlns:p14="http://schemas.microsoft.com/office/powerpoint/2010/main" val="395863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7516" y="547200"/>
            <a:ext cx="7997684" cy="1044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Licensure Requirements</a:t>
            </a:r>
          </a:p>
          <a:p>
            <a:pPr algn="l"/>
            <a:r>
              <a:rPr lang="en-US" sz="4000" b="1" dirty="0" err="1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CoTE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Licensure: Birth-grade 2, pre-K SPED approval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must continue to monitor your email and review the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CoTE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4"/>
              </a:rPr>
              <a:t>website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 for up-to-date requirements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C- rule</a:t>
            </a:r>
          </a:p>
          <a:p>
            <a:pPr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Licensure exams*: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Content test-before student teaching (Due December 15, 2024)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edTPA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-completed during student teaching, submitted prior to recommendation for licensure</a:t>
            </a:r>
          </a:p>
        </p:txBody>
      </p:sp>
    </p:spTree>
    <p:extLst>
      <p:ext uri="{BB962C8B-B14F-4D97-AF65-F5344CB8AC3E}">
        <p14:creationId xmlns:p14="http://schemas.microsoft.com/office/powerpoint/2010/main" val="76490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7516" y="547200"/>
            <a:ext cx="7997684" cy="1044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Licensure Requirements</a:t>
            </a:r>
          </a:p>
          <a:p>
            <a:pPr algn="l"/>
            <a:r>
              <a:rPr lang="en-US" sz="4000" b="1" dirty="0" err="1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CoTE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577516" y="2226000"/>
            <a:ext cx="7997684" cy="36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Endorsements: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ESL &amp; Bilingual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Specific course sequences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100 clock hours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Transitional bilingual/ESL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Exam required for Bilingual endorsement</a:t>
            </a:r>
          </a:p>
          <a:p>
            <a:pPr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World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18 credit hours (AP okay)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>
                <a:latin typeface="Avenir" charset="0"/>
                <a:ea typeface="Avenir" charset="0"/>
                <a:cs typeface="Avenir" charset="0"/>
              </a:rPr>
              <a:t>Language content 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test OR State or Global Seal of Biliteracy affixed to ELIS account"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Additional languages can be added with content test only</a:t>
            </a:r>
          </a:p>
        </p:txBody>
      </p:sp>
    </p:spTree>
    <p:extLst>
      <p:ext uri="{BB962C8B-B14F-4D97-AF65-F5344CB8AC3E}">
        <p14:creationId xmlns:p14="http://schemas.microsoft.com/office/powerpoint/2010/main" val="12516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Council on Teacher Education Website</a:t>
            </a:r>
          </a:p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CoTE</a:t>
            </a:r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, "the portal")</a:t>
            </a:r>
          </a:p>
          <a:p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  <a:hlinkClick r:id="rId4"/>
              </a:rPr>
              <a:t>https://cote.illinois.edu/cote-portal-access</a:t>
            </a:r>
            <a:endParaRPr lang="en-US" dirty="0"/>
          </a:p>
          <a:p>
            <a:pPr algn="l"/>
            <a:r>
              <a:rPr lang="en-US" b="1" dirty="0">
                <a:ea typeface="+mn-lt"/>
                <a:cs typeface="+mn-lt"/>
              </a:rPr>
              <a:t>The </a:t>
            </a:r>
            <a:r>
              <a:rPr lang="en-US" b="1" dirty="0" err="1">
                <a:ea typeface="+mn-lt"/>
                <a:cs typeface="+mn-lt"/>
              </a:rPr>
              <a:t>CoTE</a:t>
            </a:r>
            <a:r>
              <a:rPr lang="en-US" b="1" dirty="0">
                <a:ea typeface="+mn-lt"/>
                <a:cs typeface="+mn-lt"/>
              </a:rPr>
              <a:t> website deals with licensure, field-related requirements, and documentation.  Please bookmark it and refer to it frequently when you have questions.</a:t>
            </a:r>
            <a:endParaRPr lang="en-US" dirty="0"/>
          </a:p>
          <a:p>
            <a:pPr algn="l"/>
            <a:r>
              <a:rPr lang="en-US">
                <a:ea typeface="+mn-lt"/>
                <a:cs typeface="+mn-lt"/>
              </a:rPr>
              <a:t>•Licensure information</a:t>
            </a:r>
            <a:endParaRPr lang="en-US"/>
          </a:p>
          <a:p>
            <a:pPr algn="l"/>
            <a:r>
              <a:rPr lang="en-US" dirty="0">
                <a:ea typeface="+mn-lt"/>
                <a:cs typeface="+mn-lt"/>
              </a:rPr>
              <a:t>•Time sheet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•Evaluations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•Required trainings 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40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Mandatory Licensure Information 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will receive details via email from the Council on Teacher Education (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CoTE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6397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Candidate Contract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  <a:hlinkClick r:id="rId4"/>
              </a:rPr>
              <a:t>Teacher Candidate Contract</a:t>
            </a:r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8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37993-5EF2-0E08-A6B3-EF2DA040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C226-4E21-EE25-E6EC-86E0E11AF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CE338-07F9-B47F-3931-52A843D8D8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393698B-6ABE-AA17-BE1F-BFFABB985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School and Community Experiences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(SCE)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F4296B37-10F4-DD61-6208-B93DC04C6A7A}"/>
              </a:ext>
            </a:extLst>
          </p:cNvPr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884624" y="2172511"/>
            <a:ext cx="6340041" cy="311355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Dr. Cara Gutzmer, Director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venir" charset="0"/>
              <a:ea typeface="Avenir" charset="0"/>
              <a:cs typeface="Avenir" charset="0"/>
            </a:endParaRP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Sue Talbott, Clinical Experiences Specialist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venir" charset="0"/>
              <a:ea typeface="Avenir" charset="0"/>
              <a:cs typeface="Avenir" charset="0"/>
            </a:endParaRP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Danielle </a:t>
            </a:r>
            <a:r>
              <a:rPr lang="en-US" sz="1800" dirty="0" err="1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Galardy</a:t>
            </a:r>
            <a:r>
              <a:rPr lang="en-US" sz="1800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, Office Manager</a:t>
            </a:r>
          </a:p>
        </p:txBody>
      </p:sp>
    </p:spTree>
    <p:extLst>
      <p:ext uri="{BB962C8B-B14F-4D97-AF65-F5344CB8AC3E}">
        <p14:creationId xmlns:p14="http://schemas.microsoft.com/office/powerpoint/2010/main" val="151223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A925C-A512-7AF3-2CFB-EF9E7CCEC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1368-2A2D-C934-6F3A-BDFE06D0A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2E1E2-3678-3ED4-EBB2-C8A75997290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824A8164-4700-ADE4-F0B1-52EBE34F5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SCE Website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ABE0CB1E-D304-97EF-0674-7C04B87A39E5}"/>
              </a:ext>
            </a:extLst>
          </p:cNvPr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7D6F8355-0B95-1CAD-1D5A-1045FA3D14F0}"/>
              </a:ext>
            </a:extLst>
          </p:cNvPr>
          <p:cNvSpPr txBox="1">
            <a:spLocks/>
          </p:cNvSpPr>
          <p:nvPr/>
        </p:nvSpPr>
        <p:spPr>
          <a:xfrm>
            <a:off x="568800" y="2224476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  <a:hlinkClick r:id="rId4"/>
              </a:rPr>
              <a:t>https://sce.education.illinois.edu/</a:t>
            </a:r>
          </a:p>
          <a:p>
            <a:pPr algn="l"/>
            <a:r>
              <a:rPr lang="en-US" b="1" dirty="0">
                <a:ea typeface="+mn-lt"/>
                <a:cs typeface="+mn-lt"/>
              </a:rPr>
              <a:t>The SCE website is for field placement information and clinical assignments. Please bookmark it and refer to it frequently when you have questions.</a:t>
            </a:r>
            <a:endParaRPr lang="en-US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  <a:p>
            <a:pPr algn="l"/>
            <a:r>
              <a:rPr lang="en-US" dirty="0">
                <a:ea typeface="+mn-lt"/>
                <a:cs typeface="+mn-lt"/>
              </a:rPr>
              <a:t>•Forms used in clinical experiences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•Handbooks, timelines, guidelines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•Remediation forms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•Information for cooperating teachers, supervisors, and students pertaining to clinical experiences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•Links to presentations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•Links to other resources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097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1452D-754B-F020-E44F-2D852F18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B251-9E51-77FF-9ED8-3216E0B1A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F38A5-B9B9-4058-1EC2-317B7FD86F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B57E964-A317-9B95-D8E0-A912FDD2A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Placements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8BE84C4-FA98-B6A0-77CE-518E223693F2}"/>
              </a:ext>
            </a:extLst>
          </p:cNvPr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4A2719-FF01-661C-38F0-3CDBF780F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27764"/>
              </p:ext>
            </p:extLst>
          </p:nvPr>
        </p:nvGraphicFramePr>
        <p:xfrm>
          <a:off x="-45266" y="1435082"/>
          <a:ext cx="9189266" cy="475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4">
                  <a:extLst>
                    <a:ext uri="{9D8B030D-6E8A-4147-A177-3AD203B41FA5}">
                      <a16:colId xmlns:a16="http://schemas.microsoft.com/office/drawing/2014/main" val="456914041"/>
                    </a:ext>
                  </a:extLst>
                </a:gridCol>
                <a:gridCol w="2304204">
                  <a:extLst>
                    <a:ext uri="{9D8B030D-6E8A-4147-A177-3AD203B41FA5}">
                      <a16:colId xmlns:a16="http://schemas.microsoft.com/office/drawing/2014/main" val="3606855950"/>
                    </a:ext>
                  </a:extLst>
                </a:gridCol>
                <a:gridCol w="2304204">
                  <a:extLst>
                    <a:ext uri="{9D8B030D-6E8A-4147-A177-3AD203B41FA5}">
                      <a16:colId xmlns:a16="http://schemas.microsoft.com/office/drawing/2014/main" val="1870785617"/>
                    </a:ext>
                  </a:extLst>
                </a:gridCol>
                <a:gridCol w="2304204">
                  <a:extLst>
                    <a:ext uri="{9D8B030D-6E8A-4147-A177-3AD203B41FA5}">
                      <a16:colId xmlns:a16="http://schemas.microsoft.com/office/drawing/2014/main" val="4011684456"/>
                    </a:ext>
                  </a:extLst>
                </a:gridCol>
              </a:tblGrid>
              <a:tr h="10345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One – Fall</a:t>
                      </a:r>
                    </a:p>
                    <a:p>
                      <a:pPr algn="ctr"/>
                      <a:r>
                        <a:rPr lang="en-US" dirty="0"/>
                        <a:t>Early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One – Spring</a:t>
                      </a:r>
                    </a:p>
                    <a:p>
                      <a:pPr algn="ctr"/>
                      <a:r>
                        <a:rPr lang="en-US" dirty="0"/>
                        <a:t>Early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Two – Fall</a:t>
                      </a:r>
                    </a:p>
                    <a:p>
                      <a:pPr algn="ctr"/>
                      <a:r>
                        <a:rPr lang="en-US" dirty="0"/>
                        <a:t>Early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Two – Spring</a:t>
                      </a:r>
                    </a:p>
                    <a:p>
                      <a:pPr algn="ctr"/>
                      <a:r>
                        <a:rPr lang="en-US" sz="1600" dirty="0"/>
                        <a:t>STUDENT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78119"/>
                  </a:ext>
                </a:extLst>
              </a:tr>
              <a:tr h="36142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HDFS 301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Infant and Toddler placement at the Child Development Lab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 420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Primary Placement (K-2)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Supervised by a university mentor – three observations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One morning per week, then builds to four mornings per week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EDPR 420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Preschool Placement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Supervised by a university mentor – four observations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Four mornings per week, then builds to five mornings per week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EDPR 432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Most student teach in kindergarten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All day, every day!</a:t>
                      </a: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Begins January 6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Supervisor observes a minimum of five lessons.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Seminar arranged by supervisor.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 445</a:t>
                      </a:r>
                    </a:p>
                    <a:p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Northern placements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95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49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4A620-B42F-0619-62B0-AE023860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39CF-96D7-3670-FA7C-256790AA6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7DF1F-434E-A025-BF7A-3C83310EB2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E730329E-6F83-24EC-5B23-9D4A1C00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About Student Teaching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2F94CAA1-3799-DD42-F20F-5CB36C1564E2}"/>
              </a:ext>
            </a:extLst>
          </p:cNvPr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F0EEF-57DF-7677-08A1-6B29BDAEC0A5}"/>
              </a:ext>
            </a:extLst>
          </p:cNvPr>
          <p:cNvSpPr txBox="1"/>
          <p:nvPr/>
        </p:nvSpPr>
        <p:spPr>
          <a:xfrm>
            <a:off x="124817" y="1877111"/>
            <a:ext cx="856981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Option to teach locally or in northern suburbs/CPS</a:t>
            </a:r>
            <a:endParaRPr lang="en-US" b="1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Option to participate in Teach Abroad program: </a:t>
            </a:r>
            <a:r>
              <a:rPr lang="en-US" dirty="0">
                <a:cs typeface="Calibri" panose="020F0502020204030204"/>
                <a:hlinkClick r:id="rId4"/>
              </a:rPr>
              <a:t>https://</a:t>
            </a:r>
            <a:r>
              <a:rPr lang="en-US" dirty="0" err="1">
                <a:cs typeface="Calibri" panose="020F0502020204030204"/>
                <a:hlinkClick r:id="rId4"/>
              </a:rPr>
              <a:t>international.education.illinois.edu</a:t>
            </a:r>
            <a:r>
              <a:rPr lang="en-US" dirty="0">
                <a:cs typeface="Calibri" panose="020F0502020204030204"/>
                <a:hlinkClick r:id="rId4"/>
              </a:rPr>
              <a:t>/study-abroad/teach-abroad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u="sng" dirty="0">
                <a:cs typeface="Calibri" panose="020F0502020204030204"/>
              </a:rPr>
              <a:t>You follow the calendar of your assigned district</a:t>
            </a:r>
            <a:r>
              <a:rPr lang="en-US" dirty="0">
                <a:cs typeface="Calibri" panose="020F0502020204030204"/>
              </a:rPr>
              <a:t>, which means: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Your spring break may be different from UIUC's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 will begin your placement before UIUC classes begin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 will have a few days off sprinkled in your experience (school holidays!)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Most candidates have only two course requirements during student teaching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Seminar for EDPR 432 (arranged by supervisor)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CI 445 (online)</a:t>
            </a:r>
            <a:endParaRPr lang="en-US" dirty="0"/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484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5046"/>
          </a:xfrm>
        </p:spPr>
      </p:pic>
      <p:sp>
        <p:nvSpPr>
          <p:cNvPr id="9" name="Subtitle 5"/>
          <p:cNvSpPr txBox="1">
            <a:spLocks/>
          </p:cNvSpPr>
          <p:nvPr/>
        </p:nvSpPr>
        <p:spPr>
          <a:xfrm>
            <a:off x="737999" y="1182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Avenir" charset="0"/>
                <a:ea typeface="Avenir" charset="0"/>
                <a:cs typeface="Avenir" charset="0"/>
              </a:rPr>
              <a:t>Early Childhood Education</a:t>
            </a:r>
          </a:p>
          <a:p>
            <a:endParaRPr lang="en-US" sz="4000" b="1" dirty="0">
              <a:solidFill>
                <a:srgbClr val="002060"/>
              </a:solidFill>
              <a:latin typeface="Avenir" charset="0"/>
              <a:ea typeface="Avenir" charset="0"/>
              <a:cs typeface="Avenir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venir" charset="0"/>
                <a:ea typeface="Avenir" charset="0"/>
                <a:cs typeface="Avenir" charset="0"/>
              </a:rPr>
              <a:t>Professional Education Induction Meeting</a:t>
            </a:r>
          </a:p>
          <a:p>
            <a:r>
              <a:rPr lang="en-US" sz="2800" b="1" dirty="0">
                <a:solidFill>
                  <a:srgbClr val="002060"/>
                </a:solidFill>
                <a:latin typeface="Avenir" charset="0"/>
                <a:ea typeface="Avenir" charset="0"/>
                <a:cs typeface="Avenir" charset="0"/>
              </a:rPr>
              <a:t>March 5, 2024</a:t>
            </a:r>
          </a:p>
        </p:txBody>
      </p:sp>
    </p:spTree>
    <p:extLst>
      <p:ext uri="{BB962C8B-B14F-4D97-AF65-F5344CB8AC3E}">
        <p14:creationId xmlns:p14="http://schemas.microsoft.com/office/powerpoint/2010/main" val="234058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BDFE3-A8BC-E9A8-1924-120A693CE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11CE-F660-48FF-A077-4DCC6B570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8898BA-D43F-63FD-825B-F2C4C87677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935F8D70-76B4-0B4A-482B-7ACEDF4BF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 Application 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82CCE70D-A6A7-E187-1C42-BF3FC6D4BBFE}"/>
              </a:ext>
            </a:extLst>
          </p:cNvPr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FE259-0BC5-256B-569A-46CD59F11E13}"/>
              </a:ext>
            </a:extLst>
          </p:cNvPr>
          <p:cNvSpPr txBox="1"/>
          <p:nvPr/>
        </p:nvSpPr>
        <p:spPr>
          <a:xfrm>
            <a:off x="275106" y="2042318"/>
            <a:ext cx="869818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 dirty="0">
                <a:latin typeface="Gill Sans MT"/>
              </a:rPr>
              <a:t>Due Friday,  March 29 at 5pm</a:t>
            </a:r>
            <a:endParaRPr lang="en-US" sz="2000" dirty="0">
              <a:latin typeface="Calibri"/>
              <a:cs typeface="Calibri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Look at grade level preferences carefully and think about what you want for student teaching.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Use the comment box!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Application FAQs are posted on SCE website for your reference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Let’s take a look at the application!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  <a:cs typeface="Calibri" panose="020F0502020204030204"/>
            </a:endParaRPr>
          </a:p>
          <a:p>
            <a:pPr algn="ctr"/>
            <a:r>
              <a:rPr lang="en-US" sz="1400" dirty="0">
                <a:ea typeface="+mn-lt"/>
                <a:cs typeface="+mn-lt"/>
                <a:hlinkClick r:id="rId4"/>
              </a:rPr>
              <a:t>https://appserv7.admin.uillinois.edu/FormBuilderSurvey/Survey/6fcca4c2-7618-4bad-8da8-af1700999620/Survey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923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51966" y="45318"/>
            <a:ext cx="5838750" cy="78300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Local Map</a:t>
            </a:r>
          </a:p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55 mile radius from campus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735650" y="2526750"/>
            <a:ext cx="5751000" cy="27648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C58A30F-9666-DF16-53B8-57CBE1F52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573" y="2394768"/>
            <a:ext cx="5024288" cy="28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2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69249" y="637128"/>
            <a:ext cx="5838750" cy="7830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Northern Placement Map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735650" y="2526750"/>
            <a:ext cx="5751000" cy="27648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6C01D-7CD5-46D2-A049-D8CA1374AFAC}"/>
              </a:ext>
            </a:extLst>
          </p:cNvPr>
          <p:cNvSpPr txBox="1"/>
          <p:nvPr/>
        </p:nvSpPr>
        <p:spPr>
          <a:xfrm>
            <a:off x="1395599" y="2372845"/>
            <a:ext cx="6523641" cy="196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 sz="825" dirty="0">
              <a:solidFill>
                <a:prstClr val="black"/>
              </a:solidFill>
              <a:latin typeface="Gill Sans MT"/>
              <a:cs typeface="Calibri" panose="020F0502020204030204"/>
            </a:endParaRPr>
          </a:p>
        </p:txBody>
      </p:sp>
      <p:pic>
        <p:nvPicPr>
          <p:cNvPr id="3" name="Picture 7" descr="Map&#10;&#10;Description automatically generated">
            <a:extLst>
              <a:ext uri="{FF2B5EF4-FFF2-40B4-BE49-F238E27FC236}">
                <a16:creationId xmlns:a16="http://schemas.microsoft.com/office/drawing/2014/main" id="{408F511B-62E3-4033-9527-B972C6B99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13" y="2305276"/>
            <a:ext cx="2829578" cy="31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3548-07BE-7967-B549-18813D2D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AEA6-7B8E-D6EE-9A32-2FBB00756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4EE7C1-E60C-88C3-F30F-21CD254089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4E083E8-4D4C-BED9-25C0-125FACF68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47688"/>
            <a:ext cx="7785100" cy="1042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If you have concerns....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A467A-9665-8A00-AFFC-69B5E3F53D1D}"/>
              </a:ext>
            </a:extLst>
          </p:cNvPr>
          <p:cNvSpPr txBox="1"/>
          <p:nvPr/>
        </p:nvSpPr>
        <p:spPr>
          <a:xfrm>
            <a:off x="222906" y="1930202"/>
            <a:ext cx="869818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600">
                <a:latin typeface="Gill Sans MT"/>
                <a:cs typeface="Calibri" panose="020F0502020204030204"/>
              </a:rPr>
              <a:t>COMMUNICATE! We are all here to support you in your journey!</a:t>
            </a: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>
                <a:latin typeface="Gill Sans MT"/>
                <a:cs typeface="Calibri" panose="020F0502020204030204"/>
              </a:rPr>
              <a:t>Start with instructors, cooperating teachers, and supervisors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r>
              <a:rPr lang="en-US" sz="1600" dirty="0">
                <a:latin typeface="Gill Sans MT"/>
                <a:cs typeface="Calibri" panose="020F0502020204030204"/>
              </a:rPr>
              <a:t>•If you need more support, contact School and Community Experiences (Sue!) or the program </a:t>
            </a:r>
            <a:r>
              <a:rPr lang="en-US" sz="1600">
                <a:latin typeface="Gill Sans MT"/>
                <a:cs typeface="Calibri" panose="020F0502020204030204"/>
              </a:rPr>
              <a:t>coordinator (Scott!).</a:t>
            </a:r>
            <a:endParaRPr lang="en-US" sz="1600" dirty="0">
              <a:latin typeface="Gill Sans MT"/>
              <a:cs typeface="Calibri" panose="020F0502020204030204"/>
            </a:endParaRPr>
          </a:p>
          <a:p>
            <a:endParaRPr lang="en-US" sz="1600" dirty="0">
              <a:latin typeface="Gill Sans MT"/>
              <a:cs typeface="Calibri" panose="020F0502020204030204"/>
            </a:endParaRPr>
          </a:p>
          <a:p>
            <a:r>
              <a:rPr lang="en-US" sz="1600">
                <a:latin typeface="Gill Sans MT"/>
                <a:cs typeface="Calibri" panose="020F0502020204030204"/>
              </a:rPr>
              <a:t>•The assistant dean can also help.</a:t>
            </a:r>
          </a:p>
          <a:p>
            <a:endParaRPr lang="en-US" sz="1600" dirty="0">
              <a:latin typeface="Gill Sans MT"/>
              <a:cs typeface="Calibri" panose="020F0502020204030204"/>
            </a:endParaRPr>
          </a:p>
          <a:p>
            <a:r>
              <a:rPr lang="en-US" sz="1600" dirty="0">
                <a:latin typeface="Gill Sans MT"/>
                <a:cs typeface="Calibri" panose="020F0502020204030204"/>
              </a:rPr>
              <a:t>•NOTE: Dr. Mouza, the Dean of the College of Education, oversees the general functioning of the college and is not typically involved in individual student concerns. Please refrain from </a:t>
            </a:r>
            <a:r>
              <a:rPr lang="en-US" sz="1600">
                <a:latin typeface="Gill Sans MT"/>
                <a:cs typeface="Calibri" panose="020F0502020204030204"/>
              </a:rPr>
              <a:t>contacting her.</a:t>
            </a:r>
            <a:endParaRPr lang="en-US" sz="1600" dirty="0">
              <a:latin typeface="Gill Sans M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2685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47900" y="484650"/>
            <a:ext cx="5838750" cy="7830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Helpful Hints 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735650" y="2526750"/>
            <a:ext cx="5751000" cy="27648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4EF2E-7567-BA1B-48C4-920862434B7C}"/>
              </a:ext>
            </a:extLst>
          </p:cNvPr>
          <p:cNvSpPr txBox="1"/>
          <p:nvPr/>
        </p:nvSpPr>
        <p:spPr>
          <a:xfrm>
            <a:off x="262056" y="1993240"/>
            <a:ext cx="8698188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Plan to make an excellent first impression in your placements. Professional behaviors, such as maturity, good hygiene, clothing appropriate to the setting, and positive communication are critical.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LOCK DOWN YOUR SOCIAL MEDIA!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If you work during the semester, you need to plan your hours around your courses and your placement requirements. Holding a job during your last semester is very difficult. Plan ahead, if possible.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If you do not have your own transportation, plan to live close to a bus line so you can get to your school. We know the MTD isn't always convenient, but it's FREE!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Carpooling is often necessary. It's fun! 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If you want to student teach in the northern suburbs, plan your fall campus housing early.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You will be a very visible and valued representative of the College of Education. Make us proud! </a:t>
            </a:r>
          </a:p>
          <a:p>
            <a:pPr>
              <a:buChar char="•"/>
            </a:pPr>
            <a:endParaRPr lang="en-US" dirty="0">
              <a:latin typeface="Gill Sans M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6276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82153" y="644302"/>
            <a:ext cx="5838750" cy="7830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Next Steps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735650" y="2526750"/>
            <a:ext cx="5751000" cy="27648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5AF6B-1CF8-B8DB-2754-D83BF46FD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41" y="2118246"/>
            <a:ext cx="8748518" cy="2621507"/>
          </a:xfrm>
          <a:prstGeom prst="rect">
            <a:avLst/>
          </a:prstGeom>
        </p:spPr>
      </p:pic>
      <p:pic>
        <p:nvPicPr>
          <p:cNvPr id="8" name="Picture 7" descr="A neon sign with white text&#10;&#10;Description automatically generated">
            <a:extLst>
              <a:ext uri="{FF2B5EF4-FFF2-40B4-BE49-F238E27FC236}">
                <a16:creationId xmlns:a16="http://schemas.microsoft.com/office/drawing/2014/main" id="{AB205968-3C47-8967-0306-859D3070F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95" y="4505846"/>
            <a:ext cx="2546145" cy="14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Next Steps Continued…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Review DARS Audit &amp; Advising Checklist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Sign teacher licensure contract- Attend Express Advising on Wednesday with any questions 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Must complete </a:t>
            </a:r>
            <a:r>
              <a:rPr lang="en-US" dirty="0" err="1"/>
              <a:t>CoTE</a:t>
            </a:r>
            <a:r>
              <a:rPr lang="en-US" dirty="0"/>
              <a:t> orientation, required trainings (safety training, mandated reporter training), and create ELIS account send IEIN to </a:t>
            </a:r>
            <a:r>
              <a:rPr lang="en-US" dirty="0" err="1"/>
              <a:t>CoTE</a:t>
            </a:r>
            <a:r>
              <a:rPr lang="en-US" dirty="0"/>
              <a:t> to register for professional education courses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Register according to time ticket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Be on the lookout for a next steps email</a:t>
            </a:r>
          </a:p>
        </p:txBody>
      </p:sp>
    </p:spTree>
    <p:extLst>
      <p:ext uri="{BB962C8B-B14F-4D97-AF65-F5344CB8AC3E}">
        <p14:creationId xmlns:p14="http://schemas.microsoft.com/office/powerpoint/2010/main" val="23727309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5046"/>
          </a:xfrm>
        </p:spPr>
      </p:pic>
      <p:sp>
        <p:nvSpPr>
          <p:cNvPr id="9" name="Subtitle 5"/>
          <p:cNvSpPr txBox="1">
            <a:spLocks/>
          </p:cNvSpPr>
          <p:nvPr/>
        </p:nvSpPr>
        <p:spPr>
          <a:xfrm>
            <a:off x="737999" y="1182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00" dirty="0">
              <a:latin typeface="Avenir" charset="0"/>
              <a:ea typeface="Avenir" charset="0"/>
              <a:cs typeface="Avenir" charset="0"/>
            </a:endParaRPr>
          </a:p>
          <a:p>
            <a:endParaRPr lang="en-US" sz="4200" dirty="0">
              <a:latin typeface="Avenir" charset="0"/>
              <a:ea typeface="Avenir" charset="0"/>
              <a:cs typeface="Avenir" charset="0"/>
            </a:endParaRPr>
          </a:p>
          <a:p>
            <a:r>
              <a:rPr lang="en-US" sz="4200" dirty="0">
                <a:latin typeface="Avenir" charset="0"/>
                <a:ea typeface="Avenir" charset="0"/>
                <a:cs typeface="Avenir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2993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237"/>
          </a:xfrm>
        </p:spPr>
      </p:pic>
    </p:spTree>
    <p:extLst>
      <p:ext uri="{BB962C8B-B14F-4D97-AF65-F5344CB8AC3E}">
        <p14:creationId xmlns:p14="http://schemas.microsoft.com/office/powerpoint/2010/main" val="155002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Welcome &amp; 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12821" y="1998483"/>
            <a:ext cx="8542421" cy="4312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Early Childhood Education Program Representative (Sue Talbott of SCE)</a:t>
            </a:r>
          </a:p>
          <a:p>
            <a:pPr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School &amp; Community Experiences (SCE)</a:t>
            </a:r>
          </a:p>
          <a:p>
            <a:pPr lvl="1"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Student Academic Affairs Office (SAAO)</a:t>
            </a:r>
          </a:p>
          <a:p>
            <a:pPr lvl="1"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272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A030-3F4D-5123-1574-135E18707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85BB-1243-3E68-5292-6E8C303F3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ECBE69-1683-4BEF-7B77-7859E598ED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CFCA19F3-5A4A-40CB-5078-19342A7E7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Welcome &amp; Introductions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1293A2C-9F93-C2AB-56CE-C3931DDFCA76}"/>
              </a:ext>
            </a:extLst>
          </p:cNvPr>
          <p:cNvSpPr txBox="1">
            <a:spLocks/>
          </p:cNvSpPr>
          <p:nvPr/>
        </p:nvSpPr>
        <p:spPr>
          <a:xfrm>
            <a:off x="312821" y="1998483"/>
            <a:ext cx="8542421" cy="4312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" charset="0"/>
                <a:ea typeface="Avenir" charset="0"/>
                <a:cs typeface="Avenir" charset="0"/>
              </a:rPr>
              <a:t>Sue Talbott</a:t>
            </a:r>
          </a:p>
          <a:p>
            <a:r>
              <a:rPr lang="en-US" dirty="0">
                <a:latin typeface="Avenir" charset="0"/>
                <a:ea typeface="Avenir" charset="0"/>
                <a:cs typeface="Avenir" charset="0"/>
              </a:rPr>
              <a:t>Program Overview</a:t>
            </a:r>
          </a:p>
          <a:p>
            <a:r>
              <a:rPr lang="en-US" dirty="0">
                <a:latin typeface="Avenir" charset="0"/>
                <a:ea typeface="Avenir" charset="0"/>
                <a:cs typeface="Avenir" charset="0"/>
              </a:rPr>
              <a:t>Early Childhood Education </a:t>
            </a:r>
          </a:p>
          <a:p>
            <a:pPr lvl="1"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8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Undergraduate Program Support</a:t>
            </a:r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" y="1796903"/>
            <a:ext cx="8855242" cy="424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Scott Filkins, K-12 program coordinator</a:t>
            </a:r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School &amp; Community Experiences (SCE)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Cara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Gutzmer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, Director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Sue Talbott, Clinical Experiences Specialist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Danielle Galardy, Office Manager</a:t>
            </a:r>
          </a:p>
          <a:p>
            <a:pPr lvl="1"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Student Academic Affairs Office (SAAO)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Amira Al-Mutairi, Lead Academic Advisor (Last names A-F)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Stacy Clemmons, Academic Advisor (Last names G-N)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Keri Marion, Academic Advisor( Last names O-Z)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Hannah Duran, Admissions &amp; Records Coordinator</a:t>
            </a:r>
          </a:p>
          <a:p>
            <a:pPr lvl="1"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520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8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1579" y="547200"/>
            <a:ext cx="7973621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Support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437BD-5D42-EA40-88E5-CEA217DC1AEC}"/>
              </a:ext>
            </a:extLst>
          </p:cNvPr>
          <p:cNvSpPr txBox="1"/>
          <p:nvPr/>
        </p:nvSpPr>
        <p:spPr>
          <a:xfrm>
            <a:off x="404872" y="2048860"/>
            <a:ext cx="2028201" cy="31393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SAAO</a:t>
            </a:r>
            <a:r>
              <a:rPr lang="en-US" dirty="0"/>
              <a:t>- Undergraduate student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Degree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Program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Embedded Counselor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20257-8995-1F45-A174-7DC1AB785DB2}"/>
              </a:ext>
            </a:extLst>
          </p:cNvPr>
          <p:cNvSpPr txBox="1"/>
          <p:nvPr/>
        </p:nvSpPr>
        <p:spPr>
          <a:xfrm>
            <a:off x="3456043" y="2266005"/>
            <a:ext cx="226469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SCE- Placement 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Early Field Experiences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Teaching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Placement Applications</a:t>
            </a:r>
            <a:endParaRPr lang="en-US" sz="14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EFAF5-A83C-EC4E-9603-AA6E980696E1}"/>
              </a:ext>
            </a:extLst>
          </p:cNvPr>
          <p:cNvSpPr txBox="1"/>
          <p:nvPr/>
        </p:nvSpPr>
        <p:spPr>
          <a:xfrm>
            <a:off x="3410428" y="3220112"/>
            <a:ext cx="185908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COTE- Licensure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Licensure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Applying for Teaching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Endorsements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023CEC-1B9B-5D4E-BDB4-9831997D9352}"/>
              </a:ext>
            </a:extLst>
          </p:cNvPr>
          <p:cNvSpPr/>
          <p:nvPr/>
        </p:nvSpPr>
        <p:spPr>
          <a:xfrm>
            <a:off x="158896" y="1891861"/>
            <a:ext cx="2426649" cy="2932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173D38-5D76-114D-BFB6-A1BADD36ADC7}"/>
              </a:ext>
            </a:extLst>
          </p:cNvPr>
          <p:cNvSpPr/>
          <p:nvPr/>
        </p:nvSpPr>
        <p:spPr>
          <a:xfrm>
            <a:off x="3254229" y="1891861"/>
            <a:ext cx="2201382" cy="3141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1CB900-E127-4442-8054-F7A33CC1165F}"/>
              </a:ext>
            </a:extLst>
          </p:cNvPr>
          <p:cNvSpPr/>
          <p:nvPr/>
        </p:nvSpPr>
        <p:spPr>
          <a:xfrm>
            <a:off x="6315642" y="1891862"/>
            <a:ext cx="2423486" cy="4110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F01B6DA3-F49D-9743-A9E4-0EA492B8E107}"/>
              </a:ext>
            </a:extLst>
          </p:cNvPr>
          <p:cNvSpPr/>
          <p:nvPr/>
        </p:nvSpPr>
        <p:spPr>
          <a:xfrm>
            <a:off x="5532969" y="2997933"/>
            <a:ext cx="78267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60B6354F-635B-0744-AD29-E0D0B54FB2DD}"/>
              </a:ext>
            </a:extLst>
          </p:cNvPr>
          <p:cNvSpPr/>
          <p:nvPr/>
        </p:nvSpPr>
        <p:spPr>
          <a:xfrm>
            <a:off x="2568427" y="2873421"/>
            <a:ext cx="70083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463553-779F-6745-80E0-8833CD9CB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155" y="5507327"/>
            <a:ext cx="1019848" cy="63311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3D4356-698D-A541-B425-EFC1347F330F}"/>
              </a:ext>
            </a:extLst>
          </p:cNvPr>
          <p:cNvCxnSpPr/>
          <p:nvPr/>
        </p:nvCxnSpPr>
        <p:spPr>
          <a:xfrm flipH="1" flipV="1">
            <a:off x="2433073" y="4363099"/>
            <a:ext cx="1602899" cy="92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B33E6F-A24E-AA43-8188-E7E8E9DA392C}"/>
              </a:ext>
            </a:extLst>
          </p:cNvPr>
          <p:cNvCxnSpPr/>
          <p:nvPr/>
        </p:nvCxnSpPr>
        <p:spPr>
          <a:xfrm flipV="1">
            <a:off x="4371334" y="4789772"/>
            <a:ext cx="0" cy="6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C59C1F-C81B-CE43-A4CD-39F906FEB7CF}"/>
              </a:ext>
            </a:extLst>
          </p:cNvPr>
          <p:cNvCxnSpPr/>
          <p:nvPr/>
        </p:nvCxnSpPr>
        <p:spPr>
          <a:xfrm flipV="1">
            <a:off x="4896003" y="4162097"/>
            <a:ext cx="1419639" cy="112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3F3762-02E6-9DCF-4D19-D4A7CE76AE64}"/>
              </a:ext>
            </a:extLst>
          </p:cNvPr>
          <p:cNvSpPr txBox="1"/>
          <p:nvPr/>
        </p:nvSpPr>
        <p:spPr>
          <a:xfrm>
            <a:off x="6731433" y="2328403"/>
            <a:ext cx="2007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Curriculum and Instruction (CI)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Program Coordinator</a:t>
            </a:r>
          </a:p>
          <a:p>
            <a:endParaRPr lang="en-US" dirty="0"/>
          </a:p>
          <a:p>
            <a:r>
              <a:rPr lang="en-US" dirty="0"/>
              <a:t>Instructors</a:t>
            </a:r>
          </a:p>
          <a:p>
            <a:endParaRPr lang="en-US" dirty="0"/>
          </a:p>
          <a:p>
            <a:r>
              <a:rPr lang="en-US" dirty="0"/>
              <a:t>Teaching Assistants</a:t>
            </a:r>
          </a:p>
          <a:p>
            <a:endParaRPr lang="en-US" dirty="0"/>
          </a:p>
          <a:p>
            <a:r>
              <a:rPr lang="en-US" dirty="0"/>
              <a:t>Faculty </a:t>
            </a:r>
          </a:p>
        </p:txBody>
      </p:sp>
    </p:spTree>
    <p:extLst>
      <p:ext uri="{BB962C8B-B14F-4D97-AF65-F5344CB8AC3E}">
        <p14:creationId xmlns:p14="http://schemas.microsoft.com/office/powerpoint/2010/main" val="357799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Student Academic Affairs Office (SAAO)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12821" y="2225999"/>
            <a:ext cx="8542421" cy="381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Amira Al-Mutairi, Lead Academic Advisor (Last Names A-F)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Stacy Clemmons, Academic Advisor  (Last Names G-N)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Keri Marion, Academic Advisor  (Last Names O-Z)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Hannah Duran, Admissions &amp; Records Coordinator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Vacant, Assistant Dean</a:t>
            </a:r>
          </a:p>
        </p:txBody>
      </p:sp>
    </p:spTree>
    <p:extLst>
      <p:ext uri="{BB962C8B-B14F-4D97-AF65-F5344CB8AC3E}">
        <p14:creationId xmlns:p14="http://schemas.microsoft.com/office/powerpoint/2010/main" val="243216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1579" y="547200"/>
            <a:ext cx="7973621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Degree Requirements</a:t>
            </a:r>
          </a:p>
          <a:p>
            <a:pPr algn="l"/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70121" y="2030819"/>
            <a:ext cx="8288079" cy="388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enir" charset="0"/>
                <a:ea typeface="Avenir" charset="0"/>
                <a:cs typeface="Avenir" charset="0"/>
              </a:rPr>
              <a:t>DARS Audit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" charset="0"/>
                <a:ea typeface="Avenir" charset="0"/>
                <a:cs typeface="Avenir" charset="0"/>
                <a:hlinkClick r:id="rId4"/>
              </a:rPr>
              <a:t>https://registrar.illinois.edu/academic-records/dars-audit/</a:t>
            </a:r>
            <a:endParaRPr lang="en-US" sz="24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enir" charset="0"/>
                <a:ea typeface="Avenir" charset="0"/>
                <a:cs typeface="Avenir" charset="0"/>
              </a:rPr>
              <a:t>Forms &amp; Petitions Page- Advising Checklists and other important forms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" charset="0"/>
                <a:ea typeface="Avenir" charset="0"/>
                <a:cs typeface="Avenir" charset="0"/>
                <a:hlinkClick r:id="rId5"/>
              </a:rPr>
              <a:t>https://education.illinois.edu/current-students/undergraduate/forms-petitions-resources</a:t>
            </a:r>
            <a:endParaRPr lang="en-US" sz="2400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7516" y="547200"/>
            <a:ext cx="7997684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Degree Requirements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Advising Checklist notes: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Must complete Gateway before Fall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MATH 103 strongly recommended QR gen ed taken prior to CI 443 Spring 2025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Can take EPSY 401 Fall 2024 or Spring 2025</a:t>
            </a:r>
          </a:p>
          <a:p>
            <a:pPr algn="l"/>
            <a:endParaRPr lang="en-US" sz="1000" dirty="0">
              <a:latin typeface="Avenir" charset="0"/>
              <a:ea typeface="Avenir" charset="0"/>
              <a:cs typeface="Avenir" charset="0"/>
            </a:endParaRP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Before your advising appointment: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Run a DARS audit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Complete advising checklist</a:t>
            </a:r>
          </a:p>
        </p:txBody>
      </p:sp>
    </p:spTree>
    <p:extLst>
      <p:ext uri="{BB962C8B-B14F-4D97-AF65-F5344CB8AC3E}">
        <p14:creationId xmlns:p14="http://schemas.microsoft.com/office/powerpoint/2010/main" val="7727107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8065</TotalTime>
  <Words>1593</Words>
  <Application>Microsoft Office PowerPoint</Application>
  <PresentationFormat>On-screen Show (4:3)</PresentationFormat>
  <Paragraphs>308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Arial,Sans-Serif</vt:lpstr>
      <vt:lpstr>Avenir</vt:lpstr>
      <vt:lpstr>Avenir Next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Al-Mutairi, Amira</cp:lastModifiedBy>
  <cp:revision>219</cp:revision>
  <dcterms:created xsi:type="dcterms:W3CDTF">2017-10-17T21:15:21Z</dcterms:created>
  <dcterms:modified xsi:type="dcterms:W3CDTF">2024-03-01T21:02:20Z</dcterms:modified>
</cp:coreProperties>
</file>