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43"/>
  </p:notesMasterIdLst>
  <p:sldIdLst>
    <p:sldId id="256" r:id="rId2"/>
    <p:sldId id="335" r:id="rId3"/>
    <p:sldId id="257" r:id="rId4"/>
    <p:sldId id="337" r:id="rId5"/>
    <p:sldId id="338" r:id="rId6"/>
    <p:sldId id="317" r:id="rId7"/>
    <p:sldId id="259" r:id="rId8"/>
    <p:sldId id="318" r:id="rId9"/>
    <p:sldId id="319" r:id="rId10"/>
    <p:sldId id="343" r:id="rId11"/>
    <p:sldId id="262" r:id="rId12"/>
    <p:sldId id="320" r:id="rId13"/>
    <p:sldId id="321" r:id="rId14"/>
    <p:sldId id="322" r:id="rId15"/>
    <p:sldId id="265" r:id="rId16"/>
    <p:sldId id="347" r:id="rId17"/>
    <p:sldId id="323" r:id="rId18"/>
    <p:sldId id="324" r:id="rId19"/>
    <p:sldId id="268" r:id="rId20"/>
    <p:sldId id="325" r:id="rId21"/>
    <p:sldId id="326" r:id="rId22"/>
    <p:sldId id="344" r:id="rId23"/>
    <p:sldId id="271" r:id="rId24"/>
    <p:sldId id="339" r:id="rId25"/>
    <p:sldId id="328" r:id="rId26"/>
    <p:sldId id="274" r:id="rId27"/>
    <p:sldId id="329" r:id="rId28"/>
    <p:sldId id="330" r:id="rId29"/>
    <p:sldId id="277" r:id="rId30"/>
    <p:sldId id="331" r:id="rId31"/>
    <p:sldId id="332" r:id="rId32"/>
    <p:sldId id="280" r:id="rId33"/>
    <p:sldId id="333" r:id="rId34"/>
    <p:sldId id="282" r:id="rId35"/>
    <p:sldId id="340" r:id="rId36"/>
    <p:sldId id="341" r:id="rId37"/>
    <p:sldId id="345" r:id="rId38"/>
    <p:sldId id="349" r:id="rId39"/>
    <p:sldId id="348" r:id="rId40"/>
    <p:sldId id="316" r:id="rId41"/>
    <p:sldId id="346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3354D-8556-4E2A-A74F-C5FD59EE7E1C}" v="21" dt="2021-09-24T18:37:27.176"/>
    <p1510:client id="{C1FC8B24-FE64-4D1D-B4A6-A3C2D829FA64}" v="226" dt="2021-10-19T15:57:26.0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25148-D8DC-9240-92C8-3C7DE3808902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2E146-7937-A84F-8015-F45D1C8771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f9765f4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f9765f4b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6f9765f4ba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438029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f9765f4ba_0_2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6f9765f4ba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598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f9765f4ba_0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6f9765f4ba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423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177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f9765f4ba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6f9765f4b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575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f9765f4ba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6f9765f4b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810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f9765f4ba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6f9765f4b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25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f9765f4ba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6f9765f4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834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6f9765f4ba_0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6f9765f4ba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205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f9765f4ba_0_1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6f9765f4ba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0696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f9765f4ba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g6f9765f4ba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417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/>
              <a:t>10/22/2021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/>
              <a:t>10/22/2021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/>
              <a:t>10/22/2021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ris.peabody.vanderbilt.edu/module/beh1/#cont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78801B3-FA9E-464C-BC94-3BC1EDD60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Managing Challenging Behaviors</a:t>
            </a:r>
          </a:p>
          <a:p>
            <a:r>
              <a:rPr lang="en-US" dirty="0"/>
              <a:t>Week 9 Seminar</a:t>
            </a:r>
          </a:p>
          <a:p>
            <a:r>
              <a:rPr lang="en-US" dirty="0"/>
              <a:t>Office of School and Community Experiences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2CC6EB-0823-B34A-BB4B-F1B2ED83C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crisis cycle</a:t>
            </a:r>
          </a:p>
        </p:txBody>
      </p:sp>
    </p:spTree>
    <p:extLst>
      <p:ext uri="{BB962C8B-B14F-4D97-AF65-F5344CB8AC3E}">
        <p14:creationId xmlns:p14="http://schemas.microsoft.com/office/powerpoint/2010/main" val="2736501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A8CDF-733E-BA45-BB60-C14D714B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strategies for maintaining calm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5EB5-8FBA-D642-9EB1-D186B49EB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care when designing your physical environment.</a:t>
            </a:r>
          </a:p>
          <a:p>
            <a:endParaRPr lang="en-US" dirty="0"/>
          </a:p>
          <a:p>
            <a:r>
              <a:rPr lang="en-US" dirty="0"/>
              <a:t>Establish and post a schedule.</a:t>
            </a:r>
          </a:p>
          <a:p>
            <a:endParaRPr lang="en-US" dirty="0"/>
          </a:p>
          <a:p>
            <a:r>
              <a:rPr lang="en-US" dirty="0"/>
              <a:t>Establish classroom expectations.</a:t>
            </a:r>
          </a:p>
          <a:p>
            <a:endParaRPr lang="en-US" dirty="0"/>
          </a:p>
          <a:p>
            <a:r>
              <a:rPr lang="en-US" dirty="0"/>
              <a:t>Establish classroom routines (arrival/departure, lining up, asking permission, getting materials, etc.).</a:t>
            </a:r>
          </a:p>
        </p:txBody>
      </p:sp>
    </p:spTree>
    <p:extLst>
      <p:ext uri="{BB962C8B-B14F-4D97-AF65-F5344CB8AC3E}">
        <p14:creationId xmlns:p14="http://schemas.microsoft.com/office/powerpoint/2010/main" val="2589000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Phases of Acting Out Behavior</a:t>
            </a:r>
            <a:endParaRPr/>
          </a:p>
        </p:txBody>
      </p:sp>
      <p:sp>
        <p:nvSpPr>
          <p:cNvPr id="178" name="Google Shape;178;p31"/>
          <p:cNvSpPr txBox="1"/>
          <p:nvPr/>
        </p:nvSpPr>
        <p:spPr>
          <a:xfrm>
            <a:off x="9271000" y="6275387"/>
            <a:ext cx="2311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Colvin, 2004</a:t>
            </a:r>
            <a:endParaRPr sz="2400" dirty="0"/>
          </a:p>
        </p:txBody>
      </p:sp>
      <p:cxnSp>
        <p:nvCxnSpPr>
          <p:cNvPr id="179" name="Google Shape;179;p31"/>
          <p:cNvCxnSpPr/>
          <p:nvPr/>
        </p:nvCxnSpPr>
        <p:spPr>
          <a:xfrm flipH="1">
            <a:off x="2652199" y="1946275"/>
            <a:ext cx="14800" cy="3608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cxnSp>
        <p:nvCxnSpPr>
          <p:cNvPr id="180" name="Google Shape;180;p31"/>
          <p:cNvCxnSpPr/>
          <p:nvPr/>
        </p:nvCxnSpPr>
        <p:spPr>
          <a:xfrm>
            <a:off x="2652183" y="5554663"/>
            <a:ext cx="767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sp>
        <p:nvSpPr>
          <p:cNvPr id="181" name="Google Shape;181;p31"/>
          <p:cNvSpPr txBox="1"/>
          <p:nvPr/>
        </p:nvSpPr>
        <p:spPr>
          <a:xfrm>
            <a:off x="762000" y="3311525"/>
            <a:ext cx="13400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</a:t>
            </a:r>
            <a:endParaRPr sz="2400"/>
          </a:p>
        </p:txBody>
      </p:sp>
      <p:sp>
        <p:nvSpPr>
          <p:cNvPr id="182" name="Google Shape;182;p31"/>
          <p:cNvSpPr txBox="1"/>
          <p:nvPr/>
        </p:nvSpPr>
        <p:spPr>
          <a:xfrm>
            <a:off x="5437716" y="5888037"/>
            <a:ext cx="1342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2400"/>
          </a:p>
        </p:txBody>
      </p:sp>
      <p:sp>
        <p:nvSpPr>
          <p:cNvPr id="183" name="Google Shape;183;p31"/>
          <p:cNvSpPr/>
          <p:nvPr/>
        </p:nvSpPr>
        <p:spPr>
          <a:xfrm>
            <a:off x="3073400" y="2562226"/>
            <a:ext cx="7256885" cy="2845085"/>
          </a:xfrm>
          <a:custGeom>
            <a:avLst/>
            <a:gdLst/>
            <a:ahLst/>
            <a:cxnLst/>
            <a:rect l="l" t="t" r="r" b="b"/>
            <a:pathLst>
              <a:path w="5442664" h="2726919" extrusionOk="0">
                <a:moveTo>
                  <a:pt x="0" y="2598584"/>
                </a:moveTo>
                <a:cubicBezTo>
                  <a:pt x="201083" y="2664730"/>
                  <a:pt x="402167" y="2730876"/>
                  <a:pt x="571500" y="2598584"/>
                </a:cubicBezTo>
                <a:cubicBezTo>
                  <a:pt x="740833" y="2466292"/>
                  <a:pt x="848431" y="1977695"/>
                  <a:pt x="1016000" y="1804834"/>
                </a:cubicBezTo>
                <a:cubicBezTo>
                  <a:pt x="1183569" y="1631973"/>
                  <a:pt x="1322916" y="1861278"/>
                  <a:pt x="1576916" y="1561417"/>
                </a:cubicBezTo>
                <a:cubicBezTo>
                  <a:pt x="1830916" y="1261556"/>
                  <a:pt x="2132542" y="-98403"/>
                  <a:pt x="2540000" y="5667"/>
                </a:cubicBezTo>
                <a:cubicBezTo>
                  <a:pt x="2947458" y="109737"/>
                  <a:pt x="3563055" y="1741334"/>
                  <a:pt x="4021666" y="2185834"/>
                </a:cubicBezTo>
                <a:cubicBezTo>
                  <a:pt x="4480277" y="2630334"/>
                  <a:pt x="5058833" y="2584473"/>
                  <a:pt x="5291666" y="2672667"/>
                </a:cubicBezTo>
                <a:cubicBezTo>
                  <a:pt x="5524499" y="2760861"/>
                  <a:pt x="5418666" y="2715001"/>
                  <a:pt x="5418666" y="2715001"/>
                </a:cubicBezTo>
                <a:lnTo>
                  <a:pt x="5418666" y="2715001"/>
                </a:lnTo>
                <a:lnTo>
                  <a:pt x="5429250" y="2715001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1"/>
          <p:cNvSpPr txBox="1"/>
          <p:nvPr/>
        </p:nvSpPr>
        <p:spPr>
          <a:xfrm>
            <a:off x="2893483" y="4919663"/>
            <a:ext cx="1143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Calm</a:t>
            </a:r>
            <a:endParaRPr sz="2400"/>
          </a:p>
        </p:txBody>
      </p:sp>
      <p:sp>
        <p:nvSpPr>
          <p:cNvPr id="185" name="Google Shape;185;p31"/>
          <p:cNvSpPr txBox="1"/>
          <p:nvPr/>
        </p:nvSpPr>
        <p:spPr>
          <a:xfrm>
            <a:off x="4294716" y="4551363"/>
            <a:ext cx="11432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2400"/>
          </a:p>
        </p:txBody>
      </p:sp>
      <p:sp>
        <p:nvSpPr>
          <p:cNvPr id="186" name="Google Shape;186;p31"/>
          <p:cNvSpPr txBox="1"/>
          <p:nvPr/>
        </p:nvSpPr>
        <p:spPr>
          <a:xfrm>
            <a:off x="2893483" y="4181475"/>
            <a:ext cx="14688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Agitation</a:t>
            </a:r>
            <a:endParaRPr sz="2400"/>
          </a:p>
        </p:txBody>
      </p:sp>
      <p:sp>
        <p:nvSpPr>
          <p:cNvPr id="187" name="Google Shape;187;p31"/>
          <p:cNvSpPr txBox="1"/>
          <p:nvPr/>
        </p:nvSpPr>
        <p:spPr>
          <a:xfrm>
            <a:off x="3471333" y="3127375"/>
            <a:ext cx="1966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Acceleration</a:t>
            </a:r>
            <a:endParaRPr sz="2400"/>
          </a:p>
        </p:txBody>
      </p:sp>
      <p:sp>
        <p:nvSpPr>
          <p:cNvPr id="188" name="Google Shape;188;p31"/>
          <p:cNvSpPr txBox="1"/>
          <p:nvPr/>
        </p:nvSpPr>
        <p:spPr>
          <a:xfrm>
            <a:off x="5437716" y="2114551"/>
            <a:ext cx="1968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Peak</a:t>
            </a:r>
            <a:endParaRPr sz="2400"/>
          </a:p>
        </p:txBody>
      </p:sp>
      <p:sp>
        <p:nvSpPr>
          <p:cNvPr id="189" name="Google Shape;189;p31"/>
          <p:cNvSpPr txBox="1"/>
          <p:nvPr/>
        </p:nvSpPr>
        <p:spPr>
          <a:xfrm>
            <a:off x="8034867" y="3525837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De-escalation</a:t>
            </a:r>
            <a:endParaRPr sz="2400"/>
          </a:p>
        </p:txBody>
      </p:sp>
      <p:sp>
        <p:nvSpPr>
          <p:cNvPr id="190" name="Google Shape;190;p31"/>
          <p:cNvSpPr txBox="1"/>
          <p:nvPr/>
        </p:nvSpPr>
        <p:spPr>
          <a:xfrm>
            <a:off x="9616016" y="4735512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9034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6D752-937D-D943-9E56-22164AB39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 perceives they are not getting something they need</a:t>
            </a:r>
          </a:p>
          <a:p>
            <a:r>
              <a:rPr lang="en-US" dirty="0"/>
              <a:t>Repeated errors and corrections (frustration)</a:t>
            </a:r>
          </a:p>
          <a:p>
            <a:r>
              <a:rPr lang="en-US" dirty="0"/>
              <a:t>Provocation</a:t>
            </a:r>
          </a:p>
          <a:p>
            <a:r>
              <a:rPr lang="en-US" dirty="0"/>
              <a:t>Sleep deprivation</a:t>
            </a:r>
          </a:p>
          <a:p>
            <a:r>
              <a:rPr lang="en-US" dirty="0"/>
              <a:t>Change in routine</a:t>
            </a:r>
          </a:p>
          <a:p>
            <a:r>
              <a:rPr lang="en-US" dirty="0"/>
              <a:t>COVID-related struggles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1C74FE-D213-7348-8FAF-AA0C37404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</a:t>
            </a:r>
            <a:r>
              <a:rPr lang="en-US" dirty="0" err="1"/>
              <a:t>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3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009CB-4E06-3B4C-A3AB-7957F062E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may or may not know what it is, but there is </a:t>
            </a:r>
            <a:r>
              <a:rPr lang="en-US" b="1" i="1" dirty="0"/>
              <a:t>always</a:t>
            </a:r>
            <a:r>
              <a:rPr lang="en-US" dirty="0"/>
              <a:t> an event that sets off the cycle. Behaviors do not just “come out of nowhere.” </a:t>
            </a:r>
          </a:p>
          <a:p>
            <a:endParaRPr lang="en-US" dirty="0"/>
          </a:p>
          <a:p>
            <a:r>
              <a:rPr lang="en-US" dirty="0"/>
              <a:t>Your goal is to maintain a safe and productive classroom, so continue using universal management techniques.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893DDB-41F9-644E-8832-31F36CE1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Triggering Event</a:t>
            </a:r>
          </a:p>
        </p:txBody>
      </p:sp>
    </p:spTree>
    <p:extLst>
      <p:ext uri="{BB962C8B-B14F-4D97-AF65-F5344CB8AC3E}">
        <p14:creationId xmlns:p14="http://schemas.microsoft.com/office/powerpoint/2010/main" val="2372707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9D185-F2EE-144D-8622-EFA3C765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126C-4FF3-CD43-97C9-34F3107AC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Proximity control</a:t>
            </a:r>
          </a:p>
          <a:p>
            <a:endParaRPr lang="en-US" dirty="0"/>
          </a:p>
          <a:p>
            <a:r>
              <a:rPr lang="en-US" dirty="0"/>
              <a:t>Descriptive praise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Humor </a:t>
            </a:r>
          </a:p>
          <a:p>
            <a:endParaRPr lang="en-US" dirty="0"/>
          </a:p>
          <a:p>
            <a:r>
              <a:rPr lang="en-US" dirty="0"/>
              <a:t>Hurdle help</a:t>
            </a:r>
          </a:p>
        </p:txBody>
      </p:sp>
    </p:spTree>
    <p:extLst>
      <p:ext uri="{BB962C8B-B14F-4D97-AF65-F5344CB8AC3E}">
        <p14:creationId xmlns:p14="http://schemas.microsoft.com/office/powerpoint/2010/main" val="4170846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Phases of Acting Out Behavior</a:t>
            </a:r>
            <a:endParaRPr/>
          </a:p>
        </p:txBody>
      </p:sp>
      <p:cxnSp>
        <p:nvCxnSpPr>
          <p:cNvPr id="211" name="Google Shape;211;p34"/>
          <p:cNvCxnSpPr/>
          <p:nvPr/>
        </p:nvCxnSpPr>
        <p:spPr>
          <a:xfrm flipH="1">
            <a:off x="2652199" y="1946275"/>
            <a:ext cx="14800" cy="3608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cxnSp>
        <p:nvCxnSpPr>
          <p:cNvPr id="212" name="Google Shape;212;p34"/>
          <p:cNvCxnSpPr/>
          <p:nvPr/>
        </p:nvCxnSpPr>
        <p:spPr>
          <a:xfrm>
            <a:off x="2652183" y="5554663"/>
            <a:ext cx="767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sp>
        <p:nvSpPr>
          <p:cNvPr id="213" name="Google Shape;213;p34"/>
          <p:cNvSpPr txBox="1"/>
          <p:nvPr/>
        </p:nvSpPr>
        <p:spPr>
          <a:xfrm>
            <a:off x="762000" y="3311525"/>
            <a:ext cx="13400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</a:t>
            </a:r>
            <a:endParaRPr sz="2400"/>
          </a:p>
        </p:txBody>
      </p:sp>
      <p:sp>
        <p:nvSpPr>
          <p:cNvPr id="214" name="Google Shape;214;p34"/>
          <p:cNvSpPr txBox="1"/>
          <p:nvPr/>
        </p:nvSpPr>
        <p:spPr>
          <a:xfrm>
            <a:off x="5437716" y="5888037"/>
            <a:ext cx="1342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2400"/>
          </a:p>
        </p:txBody>
      </p:sp>
      <p:sp>
        <p:nvSpPr>
          <p:cNvPr id="215" name="Google Shape;215;p34"/>
          <p:cNvSpPr/>
          <p:nvPr/>
        </p:nvSpPr>
        <p:spPr>
          <a:xfrm>
            <a:off x="3073400" y="2562226"/>
            <a:ext cx="7256885" cy="2845085"/>
          </a:xfrm>
          <a:custGeom>
            <a:avLst/>
            <a:gdLst/>
            <a:ahLst/>
            <a:cxnLst/>
            <a:rect l="l" t="t" r="r" b="b"/>
            <a:pathLst>
              <a:path w="5442664" h="2726919" extrusionOk="0">
                <a:moveTo>
                  <a:pt x="0" y="2598584"/>
                </a:moveTo>
                <a:cubicBezTo>
                  <a:pt x="201083" y="2664730"/>
                  <a:pt x="402167" y="2730876"/>
                  <a:pt x="571500" y="2598584"/>
                </a:cubicBezTo>
                <a:cubicBezTo>
                  <a:pt x="740833" y="2466292"/>
                  <a:pt x="848431" y="1977695"/>
                  <a:pt x="1016000" y="1804834"/>
                </a:cubicBezTo>
                <a:cubicBezTo>
                  <a:pt x="1183569" y="1631973"/>
                  <a:pt x="1322916" y="1861278"/>
                  <a:pt x="1576916" y="1561417"/>
                </a:cubicBezTo>
                <a:cubicBezTo>
                  <a:pt x="1830916" y="1261556"/>
                  <a:pt x="2132542" y="-98403"/>
                  <a:pt x="2540000" y="5667"/>
                </a:cubicBezTo>
                <a:cubicBezTo>
                  <a:pt x="2947458" y="109737"/>
                  <a:pt x="3563055" y="1741334"/>
                  <a:pt x="4021666" y="2185834"/>
                </a:cubicBezTo>
                <a:cubicBezTo>
                  <a:pt x="4480277" y="2630334"/>
                  <a:pt x="5058833" y="2584473"/>
                  <a:pt x="5291666" y="2672667"/>
                </a:cubicBezTo>
                <a:cubicBezTo>
                  <a:pt x="5524499" y="2760861"/>
                  <a:pt x="5418666" y="2715001"/>
                  <a:pt x="5418666" y="2715001"/>
                </a:cubicBezTo>
                <a:lnTo>
                  <a:pt x="5418666" y="2715001"/>
                </a:lnTo>
                <a:lnTo>
                  <a:pt x="5429250" y="2715001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4"/>
          <p:cNvSpPr txBox="1"/>
          <p:nvPr/>
        </p:nvSpPr>
        <p:spPr>
          <a:xfrm>
            <a:off x="2893483" y="4919663"/>
            <a:ext cx="1143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Calm</a:t>
            </a:r>
            <a:endParaRPr sz="2400"/>
          </a:p>
        </p:txBody>
      </p:sp>
      <p:sp>
        <p:nvSpPr>
          <p:cNvPr id="217" name="Google Shape;217;p34"/>
          <p:cNvSpPr txBox="1"/>
          <p:nvPr/>
        </p:nvSpPr>
        <p:spPr>
          <a:xfrm>
            <a:off x="4294716" y="4551363"/>
            <a:ext cx="11432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2400"/>
          </a:p>
        </p:txBody>
      </p:sp>
      <p:sp>
        <p:nvSpPr>
          <p:cNvPr id="218" name="Google Shape;218;p34"/>
          <p:cNvSpPr txBox="1"/>
          <p:nvPr/>
        </p:nvSpPr>
        <p:spPr>
          <a:xfrm>
            <a:off x="2893483" y="4181475"/>
            <a:ext cx="14688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Agitation</a:t>
            </a:r>
            <a:endParaRPr sz="2400"/>
          </a:p>
        </p:txBody>
      </p:sp>
      <p:sp>
        <p:nvSpPr>
          <p:cNvPr id="219" name="Google Shape;219;p34"/>
          <p:cNvSpPr txBox="1"/>
          <p:nvPr/>
        </p:nvSpPr>
        <p:spPr>
          <a:xfrm>
            <a:off x="3471333" y="3127375"/>
            <a:ext cx="1966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Acceleration</a:t>
            </a:r>
            <a:endParaRPr sz="2400"/>
          </a:p>
        </p:txBody>
      </p:sp>
      <p:sp>
        <p:nvSpPr>
          <p:cNvPr id="220" name="Google Shape;220;p34"/>
          <p:cNvSpPr txBox="1"/>
          <p:nvPr/>
        </p:nvSpPr>
        <p:spPr>
          <a:xfrm>
            <a:off x="5437716" y="2114551"/>
            <a:ext cx="1968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Peak</a:t>
            </a:r>
            <a:endParaRPr sz="2400"/>
          </a:p>
        </p:txBody>
      </p:sp>
      <p:sp>
        <p:nvSpPr>
          <p:cNvPr id="221" name="Google Shape;221;p34"/>
          <p:cNvSpPr txBox="1"/>
          <p:nvPr/>
        </p:nvSpPr>
        <p:spPr>
          <a:xfrm>
            <a:off x="8034867" y="3525837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De-escalation</a:t>
            </a:r>
            <a:endParaRPr sz="2400"/>
          </a:p>
        </p:txBody>
      </p:sp>
      <p:sp>
        <p:nvSpPr>
          <p:cNvPr id="222" name="Google Shape;222;p34"/>
          <p:cNvSpPr txBox="1"/>
          <p:nvPr/>
        </p:nvSpPr>
        <p:spPr>
          <a:xfrm>
            <a:off x="9616016" y="4735512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57A249-76B6-D84E-A202-9759FF97EE17}"/>
              </a:ext>
            </a:extLst>
          </p:cNvPr>
          <p:cNvSpPr txBox="1"/>
          <p:nvPr/>
        </p:nvSpPr>
        <p:spPr>
          <a:xfrm>
            <a:off x="8617226" y="6420678"/>
            <a:ext cx="13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Colvin, 2004</a:t>
            </a:r>
          </a:p>
        </p:txBody>
      </p:sp>
    </p:spTree>
    <p:extLst>
      <p:ext uri="{BB962C8B-B14F-4D97-AF65-F5344CB8AC3E}">
        <p14:creationId xmlns:p14="http://schemas.microsoft.com/office/powerpoint/2010/main" val="2671874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5A53D-D3B1-134E-92AC-B6DE3255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your opportunity to make some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5C26-EE54-E44D-8D87-1AEFEAA34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Choose battles big enough to matter, but small enough to win.</a:t>
            </a:r>
          </a:p>
        </p:txBody>
      </p:sp>
    </p:spTree>
    <p:extLst>
      <p:ext uri="{BB962C8B-B14F-4D97-AF65-F5344CB8AC3E}">
        <p14:creationId xmlns:p14="http://schemas.microsoft.com/office/powerpoint/2010/main" val="1875886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F178-9F30-AA4A-A615-E65A866C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4F3AE-1C65-904A-A604-32179E2F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Darting eyes</a:t>
            </a:r>
          </a:p>
          <a:p>
            <a:endParaRPr lang="en-US" dirty="0"/>
          </a:p>
          <a:p>
            <a:r>
              <a:rPr lang="en-US" dirty="0"/>
              <a:t>Non-conversational language (rambling, no give-and-take)</a:t>
            </a:r>
          </a:p>
          <a:p>
            <a:endParaRPr lang="en-US" dirty="0"/>
          </a:p>
          <a:p>
            <a:r>
              <a:rPr lang="en-US" dirty="0" err="1"/>
              <a:t>Withdrawl</a:t>
            </a:r>
            <a:endParaRPr lang="en-US" dirty="0"/>
          </a:p>
          <a:p>
            <a:endParaRPr lang="en-US" dirty="0"/>
          </a:p>
          <a:p>
            <a:r>
              <a:rPr lang="en-US" dirty="0"/>
              <a:t>Fidgeting</a:t>
            </a:r>
          </a:p>
          <a:p>
            <a:endParaRPr lang="en-US" dirty="0"/>
          </a:p>
          <a:p>
            <a:r>
              <a:rPr lang="en-US" dirty="0"/>
              <a:t>Refusing to participate/engage</a:t>
            </a:r>
          </a:p>
        </p:txBody>
      </p:sp>
    </p:spTree>
    <p:extLst>
      <p:ext uri="{BB962C8B-B14F-4D97-AF65-F5344CB8AC3E}">
        <p14:creationId xmlns:p14="http://schemas.microsoft.com/office/powerpoint/2010/main" val="3858721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6261-27B7-3D4D-8FD8-7DD5B603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agitation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6C5C5-656D-6E45-8BF8-59CA9D038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buNone/>
            </a:pPr>
            <a:r>
              <a:rPr lang="en-US" dirty="0"/>
              <a:t>Focus on reducing anxiety</a:t>
            </a:r>
          </a:p>
          <a:p>
            <a:pPr marL="228600" lvl="1" indent="0">
              <a:buNone/>
            </a:pPr>
            <a:r>
              <a:rPr lang="en-US" dirty="0"/>
              <a:t>	-provide empathy, acknowledge feelings</a:t>
            </a:r>
          </a:p>
          <a:p>
            <a:pPr marL="228600" lvl="1" indent="0">
              <a:buNone/>
            </a:pPr>
            <a:r>
              <a:rPr lang="en-US" dirty="0"/>
              <a:t>	-give hurdle help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/>
              <a:t>Be polite and non-threatening</a:t>
            </a:r>
          </a:p>
          <a:p>
            <a:pPr marL="228600" lvl="1" indent="0">
              <a:buNone/>
            </a:pPr>
            <a:r>
              <a:rPr lang="en-US" dirty="0"/>
              <a:t>	-use care with body language, voice, tone, proximity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dirty="0"/>
              <a:t>Allow student to cool down, walk away for a moment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29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Phases of Acting Out Behavior</a:t>
            </a:r>
            <a:endParaRPr/>
          </a:p>
        </p:txBody>
      </p:sp>
      <p:cxnSp>
        <p:nvCxnSpPr>
          <p:cNvPr id="242" name="Google Shape;242;p37"/>
          <p:cNvCxnSpPr/>
          <p:nvPr/>
        </p:nvCxnSpPr>
        <p:spPr>
          <a:xfrm flipH="1">
            <a:off x="2652199" y="1946275"/>
            <a:ext cx="14800" cy="3608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cxnSp>
        <p:nvCxnSpPr>
          <p:cNvPr id="243" name="Google Shape;243;p37"/>
          <p:cNvCxnSpPr/>
          <p:nvPr/>
        </p:nvCxnSpPr>
        <p:spPr>
          <a:xfrm>
            <a:off x="2652183" y="5554663"/>
            <a:ext cx="767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sp>
        <p:nvSpPr>
          <p:cNvPr id="244" name="Google Shape;244;p37"/>
          <p:cNvSpPr txBox="1"/>
          <p:nvPr/>
        </p:nvSpPr>
        <p:spPr>
          <a:xfrm>
            <a:off x="762000" y="3311525"/>
            <a:ext cx="13400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</a:t>
            </a:r>
            <a:endParaRPr sz="2400"/>
          </a:p>
        </p:txBody>
      </p:sp>
      <p:sp>
        <p:nvSpPr>
          <p:cNvPr id="245" name="Google Shape;245;p37"/>
          <p:cNvSpPr txBox="1"/>
          <p:nvPr/>
        </p:nvSpPr>
        <p:spPr>
          <a:xfrm>
            <a:off x="5437716" y="5888037"/>
            <a:ext cx="1342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2400"/>
          </a:p>
        </p:txBody>
      </p:sp>
      <p:sp>
        <p:nvSpPr>
          <p:cNvPr id="246" name="Google Shape;246;p37"/>
          <p:cNvSpPr/>
          <p:nvPr/>
        </p:nvSpPr>
        <p:spPr>
          <a:xfrm>
            <a:off x="3073400" y="2562226"/>
            <a:ext cx="7256885" cy="2845085"/>
          </a:xfrm>
          <a:custGeom>
            <a:avLst/>
            <a:gdLst/>
            <a:ahLst/>
            <a:cxnLst/>
            <a:rect l="l" t="t" r="r" b="b"/>
            <a:pathLst>
              <a:path w="5442664" h="2726919" extrusionOk="0">
                <a:moveTo>
                  <a:pt x="0" y="2598584"/>
                </a:moveTo>
                <a:cubicBezTo>
                  <a:pt x="201083" y="2664730"/>
                  <a:pt x="402167" y="2730876"/>
                  <a:pt x="571500" y="2598584"/>
                </a:cubicBezTo>
                <a:cubicBezTo>
                  <a:pt x="740833" y="2466292"/>
                  <a:pt x="848431" y="1977695"/>
                  <a:pt x="1016000" y="1804834"/>
                </a:cubicBezTo>
                <a:cubicBezTo>
                  <a:pt x="1183569" y="1631973"/>
                  <a:pt x="1322916" y="1861278"/>
                  <a:pt x="1576916" y="1561417"/>
                </a:cubicBezTo>
                <a:cubicBezTo>
                  <a:pt x="1830916" y="1261556"/>
                  <a:pt x="2132542" y="-98403"/>
                  <a:pt x="2540000" y="5667"/>
                </a:cubicBezTo>
                <a:cubicBezTo>
                  <a:pt x="2947458" y="109737"/>
                  <a:pt x="3563055" y="1741334"/>
                  <a:pt x="4021666" y="2185834"/>
                </a:cubicBezTo>
                <a:cubicBezTo>
                  <a:pt x="4480277" y="2630334"/>
                  <a:pt x="5058833" y="2584473"/>
                  <a:pt x="5291666" y="2672667"/>
                </a:cubicBezTo>
                <a:cubicBezTo>
                  <a:pt x="5524499" y="2760861"/>
                  <a:pt x="5418666" y="2715001"/>
                  <a:pt x="5418666" y="2715001"/>
                </a:cubicBezTo>
                <a:lnTo>
                  <a:pt x="5418666" y="2715001"/>
                </a:lnTo>
                <a:lnTo>
                  <a:pt x="5429250" y="2715001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2893483" y="4919663"/>
            <a:ext cx="1143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Calm</a:t>
            </a:r>
            <a:endParaRPr sz="2400"/>
          </a:p>
        </p:txBody>
      </p:sp>
      <p:sp>
        <p:nvSpPr>
          <p:cNvPr id="248" name="Google Shape;248;p37"/>
          <p:cNvSpPr txBox="1"/>
          <p:nvPr/>
        </p:nvSpPr>
        <p:spPr>
          <a:xfrm>
            <a:off x="4294716" y="4551363"/>
            <a:ext cx="11432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2400"/>
          </a:p>
        </p:txBody>
      </p:sp>
      <p:sp>
        <p:nvSpPr>
          <p:cNvPr id="249" name="Google Shape;249;p37"/>
          <p:cNvSpPr txBox="1"/>
          <p:nvPr/>
        </p:nvSpPr>
        <p:spPr>
          <a:xfrm>
            <a:off x="2893483" y="4181475"/>
            <a:ext cx="14688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Agitation</a:t>
            </a:r>
            <a:endParaRPr sz="2400"/>
          </a:p>
        </p:txBody>
      </p:sp>
      <p:sp>
        <p:nvSpPr>
          <p:cNvPr id="250" name="Google Shape;250;p37"/>
          <p:cNvSpPr txBox="1"/>
          <p:nvPr/>
        </p:nvSpPr>
        <p:spPr>
          <a:xfrm>
            <a:off x="3471333" y="3127375"/>
            <a:ext cx="1966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Acceleration</a:t>
            </a:r>
            <a:endParaRPr sz="2400"/>
          </a:p>
        </p:txBody>
      </p:sp>
      <p:sp>
        <p:nvSpPr>
          <p:cNvPr id="251" name="Google Shape;251;p37"/>
          <p:cNvSpPr txBox="1"/>
          <p:nvPr/>
        </p:nvSpPr>
        <p:spPr>
          <a:xfrm>
            <a:off x="5437716" y="2114551"/>
            <a:ext cx="1968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Peak</a:t>
            </a:r>
            <a:endParaRPr sz="2400"/>
          </a:p>
        </p:txBody>
      </p:sp>
      <p:sp>
        <p:nvSpPr>
          <p:cNvPr id="252" name="Google Shape;252;p37"/>
          <p:cNvSpPr txBox="1"/>
          <p:nvPr/>
        </p:nvSpPr>
        <p:spPr>
          <a:xfrm>
            <a:off x="8034867" y="3525837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De-escalation</a:t>
            </a:r>
            <a:endParaRPr sz="2400"/>
          </a:p>
        </p:txBody>
      </p:sp>
      <p:sp>
        <p:nvSpPr>
          <p:cNvPr id="253" name="Google Shape;253;p37"/>
          <p:cNvSpPr txBox="1"/>
          <p:nvPr/>
        </p:nvSpPr>
        <p:spPr>
          <a:xfrm>
            <a:off x="9616016" y="4735512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endParaRPr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E8B47B-E657-8449-BA9C-CEF57990BFA0}"/>
              </a:ext>
            </a:extLst>
          </p:cNvPr>
          <p:cNvSpPr txBox="1"/>
          <p:nvPr/>
        </p:nvSpPr>
        <p:spPr>
          <a:xfrm>
            <a:off x="10276296" y="6500191"/>
            <a:ext cx="19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Colvin 2004</a:t>
            </a:r>
          </a:p>
        </p:txBody>
      </p:sp>
    </p:spTree>
    <p:extLst>
      <p:ext uri="{BB962C8B-B14F-4D97-AF65-F5344CB8AC3E}">
        <p14:creationId xmlns:p14="http://schemas.microsoft.com/office/powerpoint/2010/main" val="5668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A569-6DCF-A545-8889-A4307358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581A0-FCB4-DC4C-88EB-33492FB49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Pyramid model of supports</a:t>
            </a:r>
          </a:p>
          <a:p>
            <a:endParaRPr lang="en-US" dirty="0"/>
          </a:p>
          <a:p>
            <a:r>
              <a:rPr lang="en-US" dirty="0"/>
              <a:t>Students who engage in challenging behavior</a:t>
            </a:r>
          </a:p>
          <a:p>
            <a:endParaRPr lang="en-US" dirty="0"/>
          </a:p>
          <a:p>
            <a:r>
              <a:rPr lang="en-US" dirty="0"/>
              <a:t>The crisis cycle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81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1DDF-FE3E-9947-89FE-82AE604D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F04D6-B092-A44C-9511-A9CB7881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  <a:p>
            <a:r>
              <a:rPr lang="en-US" dirty="0"/>
              <a:t>Argues</a:t>
            </a:r>
          </a:p>
          <a:p>
            <a:r>
              <a:rPr lang="en-US" dirty="0"/>
              <a:t>Non-compliant/disrespectful</a:t>
            </a:r>
          </a:p>
          <a:p>
            <a:r>
              <a:rPr lang="en-US" dirty="0"/>
              <a:t>Defiant</a:t>
            </a:r>
          </a:p>
          <a:p>
            <a:r>
              <a:rPr lang="en-US" dirty="0"/>
              <a:t>Whining/complaining</a:t>
            </a:r>
          </a:p>
          <a:p>
            <a:r>
              <a:rPr lang="en-US" dirty="0"/>
              <a:t>Threatening language</a:t>
            </a:r>
          </a:p>
          <a:p>
            <a:r>
              <a:rPr lang="en-US" dirty="0"/>
              <a:t>Verbal abuse</a:t>
            </a:r>
          </a:p>
        </p:txBody>
      </p:sp>
    </p:spTree>
    <p:extLst>
      <p:ext uri="{BB962C8B-B14F-4D97-AF65-F5344CB8AC3E}">
        <p14:creationId xmlns:p14="http://schemas.microsoft.com/office/powerpoint/2010/main" val="2508971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FC1D-F785-D247-A831-16E03BA8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C353A-07E7-4142-9965-DF944067C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this point, escalation is very likely to continue</a:t>
            </a:r>
          </a:p>
          <a:p>
            <a:r>
              <a:rPr lang="en-US" dirty="0"/>
              <a:t>Don’t take it personally</a:t>
            </a:r>
          </a:p>
          <a:p>
            <a:r>
              <a:rPr lang="en-US" dirty="0"/>
              <a:t>Don’t get drawn in</a:t>
            </a:r>
          </a:p>
          <a:p>
            <a:r>
              <a:rPr lang="en-US" dirty="0"/>
              <a:t>Avoid escalating words like, “You need to…” </a:t>
            </a:r>
          </a:p>
          <a:p>
            <a:r>
              <a:rPr lang="en-US" dirty="0"/>
              <a:t>Disengage if necessary (“Let’s take a break and go get a drink of water. Meet me back here in two minutes.”)</a:t>
            </a:r>
          </a:p>
        </p:txBody>
      </p:sp>
    </p:spTree>
    <p:extLst>
      <p:ext uri="{BB962C8B-B14F-4D97-AF65-F5344CB8AC3E}">
        <p14:creationId xmlns:p14="http://schemas.microsoft.com/office/powerpoint/2010/main" val="828491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080FB-F467-3840-B980-69DB9A23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managing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4ABF0-12B7-A441-9F51-E897559C7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Maintain calmness, respect, and detachment</a:t>
            </a:r>
          </a:p>
          <a:p>
            <a:endParaRPr lang="en-US" dirty="0"/>
          </a:p>
          <a:p>
            <a:r>
              <a:rPr lang="en-US" dirty="0"/>
              <a:t>Keep your behavior extremely controlled and non-threatening</a:t>
            </a:r>
          </a:p>
          <a:p>
            <a:endParaRPr lang="en-US" dirty="0"/>
          </a:p>
          <a:p>
            <a:r>
              <a:rPr lang="en-US" dirty="0"/>
              <a:t>Slow, quiet, eye level, stillness</a:t>
            </a:r>
          </a:p>
          <a:p>
            <a:endParaRPr lang="en-US" dirty="0"/>
          </a:p>
          <a:p>
            <a:r>
              <a:rPr lang="en-US" dirty="0"/>
              <a:t>Avoid power struggles at all costs</a:t>
            </a:r>
          </a:p>
          <a:p>
            <a:endParaRPr lang="en-US" dirty="0"/>
          </a:p>
          <a:p>
            <a:r>
              <a:rPr lang="en-US" dirty="0"/>
              <a:t>Terminate the interaction if behavior does not de-escalate</a:t>
            </a:r>
          </a:p>
        </p:txBody>
      </p:sp>
    </p:spTree>
    <p:extLst>
      <p:ext uri="{BB962C8B-B14F-4D97-AF65-F5344CB8AC3E}">
        <p14:creationId xmlns:p14="http://schemas.microsoft.com/office/powerpoint/2010/main" val="3128772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Phases of Acting Out Behavior</a:t>
            </a:r>
            <a:endParaRPr/>
          </a:p>
        </p:txBody>
      </p:sp>
      <p:sp>
        <p:nvSpPr>
          <p:cNvPr id="272" name="Google Shape;272;p40"/>
          <p:cNvSpPr txBox="1"/>
          <p:nvPr/>
        </p:nvSpPr>
        <p:spPr>
          <a:xfrm>
            <a:off x="9271000" y="6275387"/>
            <a:ext cx="2311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Colvin, 2004</a:t>
            </a:r>
            <a:endParaRPr sz="2400" dirty="0"/>
          </a:p>
        </p:txBody>
      </p:sp>
      <p:cxnSp>
        <p:nvCxnSpPr>
          <p:cNvPr id="273" name="Google Shape;273;p40"/>
          <p:cNvCxnSpPr/>
          <p:nvPr/>
        </p:nvCxnSpPr>
        <p:spPr>
          <a:xfrm flipH="1">
            <a:off x="2652199" y="1946275"/>
            <a:ext cx="14800" cy="3608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cxnSp>
        <p:nvCxnSpPr>
          <p:cNvPr id="274" name="Google Shape;274;p40"/>
          <p:cNvCxnSpPr/>
          <p:nvPr/>
        </p:nvCxnSpPr>
        <p:spPr>
          <a:xfrm>
            <a:off x="2652183" y="5554663"/>
            <a:ext cx="767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sp>
        <p:nvSpPr>
          <p:cNvPr id="275" name="Google Shape;275;p40"/>
          <p:cNvSpPr txBox="1"/>
          <p:nvPr/>
        </p:nvSpPr>
        <p:spPr>
          <a:xfrm>
            <a:off x="762000" y="3311525"/>
            <a:ext cx="13400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</a:t>
            </a:r>
            <a:endParaRPr sz="2400"/>
          </a:p>
        </p:txBody>
      </p:sp>
      <p:sp>
        <p:nvSpPr>
          <p:cNvPr id="276" name="Google Shape;276;p40"/>
          <p:cNvSpPr txBox="1"/>
          <p:nvPr/>
        </p:nvSpPr>
        <p:spPr>
          <a:xfrm>
            <a:off x="5437716" y="5888037"/>
            <a:ext cx="1342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2400"/>
          </a:p>
        </p:txBody>
      </p:sp>
      <p:sp>
        <p:nvSpPr>
          <p:cNvPr id="277" name="Google Shape;277;p40"/>
          <p:cNvSpPr/>
          <p:nvPr/>
        </p:nvSpPr>
        <p:spPr>
          <a:xfrm>
            <a:off x="3073400" y="2562226"/>
            <a:ext cx="7256885" cy="2845085"/>
          </a:xfrm>
          <a:custGeom>
            <a:avLst/>
            <a:gdLst/>
            <a:ahLst/>
            <a:cxnLst/>
            <a:rect l="l" t="t" r="r" b="b"/>
            <a:pathLst>
              <a:path w="5442664" h="2726919" extrusionOk="0">
                <a:moveTo>
                  <a:pt x="0" y="2598584"/>
                </a:moveTo>
                <a:cubicBezTo>
                  <a:pt x="201083" y="2664730"/>
                  <a:pt x="402167" y="2730876"/>
                  <a:pt x="571500" y="2598584"/>
                </a:cubicBezTo>
                <a:cubicBezTo>
                  <a:pt x="740833" y="2466292"/>
                  <a:pt x="848431" y="1977695"/>
                  <a:pt x="1016000" y="1804834"/>
                </a:cubicBezTo>
                <a:cubicBezTo>
                  <a:pt x="1183569" y="1631973"/>
                  <a:pt x="1322916" y="1861278"/>
                  <a:pt x="1576916" y="1561417"/>
                </a:cubicBezTo>
                <a:cubicBezTo>
                  <a:pt x="1830916" y="1261556"/>
                  <a:pt x="2132542" y="-98403"/>
                  <a:pt x="2540000" y="5667"/>
                </a:cubicBezTo>
                <a:cubicBezTo>
                  <a:pt x="2947458" y="109737"/>
                  <a:pt x="3563055" y="1741334"/>
                  <a:pt x="4021666" y="2185834"/>
                </a:cubicBezTo>
                <a:cubicBezTo>
                  <a:pt x="4480277" y="2630334"/>
                  <a:pt x="5058833" y="2584473"/>
                  <a:pt x="5291666" y="2672667"/>
                </a:cubicBezTo>
                <a:cubicBezTo>
                  <a:pt x="5524499" y="2760861"/>
                  <a:pt x="5418666" y="2715001"/>
                  <a:pt x="5418666" y="2715001"/>
                </a:cubicBezTo>
                <a:lnTo>
                  <a:pt x="5418666" y="2715001"/>
                </a:lnTo>
                <a:lnTo>
                  <a:pt x="5429250" y="2715001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0"/>
          <p:cNvSpPr txBox="1"/>
          <p:nvPr/>
        </p:nvSpPr>
        <p:spPr>
          <a:xfrm>
            <a:off x="2893483" y="4919663"/>
            <a:ext cx="1143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Calm</a:t>
            </a:r>
            <a:endParaRPr sz="2400"/>
          </a:p>
        </p:txBody>
      </p:sp>
      <p:sp>
        <p:nvSpPr>
          <p:cNvPr id="279" name="Google Shape;279;p40"/>
          <p:cNvSpPr txBox="1"/>
          <p:nvPr/>
        </p:nvSpPr>
        <p:spPr>
          <a:xfrm>
            <a:off x="4294716" y="4551363"/>
            <a:ext cx="11432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2400"/>
          </a:p>
        </p:txBody>
      </p:sp>
      <p:sp>
        <p:nvSpPr>
          <p:cNvPr id="280" name="Google Shape;280;p40"/>
          <p:cNvSpPr txBox="1"/>
          <p:nvPr/>
        </p:nvSpPr>
        <p:spPr>
          <a:xfrm>
            <a:off x="2893483" y="4181475"/>
            <a:ext cx="14688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Agitation</a:t>
            </a:r>
            <a:endParaRPr sz="2400"/>
          </a:p>
        </p:txBody>
      </p:sp>
      <p:sp>
        <p:nvSpPr>
          <p:cNvPr id="281" name="Google Shape;281;p40"/>
          <p:cNvSpPr txBox="1"/>
          <p:nvPr/>
        </p:nvSpPr>
        <p:spPr>
          <a:xfrm>
            <a:off x="3471333" y="3127375"/>
            <a:ext cx="1966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Acceleration</a:t>
            </a:r>
            <a:endParaRPr sz="2400"/>
          </a:p>
        </p:txBody>
      </p:sp>
      <p:sp>
        <p:nvSpPr>
          <p:cNvPr id="282" name="Google Shape;282;p40"/>
          <p:cNvSpPr txBox="1"/>
          <p:nvPr/>
        </p:nvSpPr>
        <p:spPr>
          <a:xfrm>
            <a:off x="5437716" y="2114551"/>
            <a:ext cx="1968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Peak</a:t>
            </a:r>
            <a:endParaRPr sz="2400"/>
          </a:p>
        </p:txBody>
      </p:sp>
      <p:sp>
        <p:nvSpPr>
          <p:cNvPr id="283" name="Google Shape;283;p40"/>
          <p:cNvSpPr txBox="1"/>
          <p:nvPr/>
        </p:nvSpPr>
        <p:spPr>
          <a:xfrm>
            <a:off x="8034867" y="3525837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De-escalation</a:t>
            </a:r>
            <a:endParaRPr sz="2400"/>
          </a:p>
        </p:txBody>
      </p:sp>
      <p:sp>
        <p:nvSpPr>
          <p:cNvPr id="284" name="Google Shape;284;p40"/>
          <p:cNvSpPr txBox="1"/>
          <p:nvPr/>
        </p:nvSpPr>
        <p:spPr>
          <a:xfrm>
            <a:off x="9616016" y="4735512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09020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AC535-4536-244C-937F-82D4C945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B3756-6C91-8E40-A0F2-4279CA42C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Property destruction</a:t>
            </a:r>
          </a:p>
          <a:p>
            <a:endParaRPr lang="en-US" dirty="0"/>
          </a:p>
          <a:p>
            <a:r>
              <a:rPr lang="en-US" dirty="0"/>
              <a:t>Assault</a:t>
            </a:r>
          </a:p>
          <a:p>
            <a:endParaRPr lang="en-US" dirty="0"/>
          </a:p>
          <a:p>
            <a:r>
              <a:rPr lang="en-US" dirty="0"/>
              <a:t>Severe tantrum</a:t>
            </a:r>
          </a:p>
          <a:p>
            <a:endParaRPr lang="en-US" dirty="0"/>
          </a:p>
          <a:p>
            <a:r>
              <a:rPr lang="en-US" dirty="0"/>
              <a:t>Self-abuse</a:t>
            </a:r>
          </a:p>
          <a:p>
            <a:endParaRPr lang="en-US" dirty="0"/>
          </a:p>
          <a:p>
            <a:r>
              <a:rPr lang="en-US" dirty="0"/>
              <a:t>Hyperventilation, uncontrolled crying</a:t>
            </a:r>
          </a:p>
          <a:p>
            <a:endParaRPr lang="en-US" dirty="0"/>
          </a:p>
          <a:p>
            <a:r>
              <a:rPr lang="en-US" dirty="0"/>
              <a:t>Elopement</a:t>
            </a:r>
          </a:p>
        </p:txBody>
      </p:sp>
    </p:spTree>
    <p:extLst>
      <p:ext uri="{BB962C8B-B14F-4D97-AF65-F5344CB8AC3E}">
        <p14:creationId xmlns:p14="http://schemas.microsoft.com/office/powerpoint/2010/main" val="2712498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26AAB-AF65-144C-852B-153BE6F24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peak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AFF60-4882-AC46-80CF-2A7CB266B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Focus on safety (evacuate classroom, if necessary)</a:t>
            </a:r>
          </a:p>
          <a:p>
            <a:endParaRPr lang="en-US" dirty="0"/>
          </a:p>
          <a:p>
            <a:r>
              <a:rPr lang="en-US" dirty="0"/>
              <a:t>Be quiet</a:t>
            </a:r>
          </a:p>
          <a:p>
            <a:endParaRPr lang="en-US" dirty="0"/>
          </a:p>
          <a:p>
            <a:r>
              <a:rPr lang="en-US" dirty="0"/>
              <a:t>Wait</a:t>
            </a:r>
          </a:p>
          <a:p>
            <a:endParaRPr lang="en-US" dirty="0"/>
          </a:p>
          <a:p>
            <a:r>
              <a:rPr lang="en-US" dirty="0"/>
              <a:t>Remember, students cannot really “hear” you during this phase. </a:t>
            </a:r>
          </a:p>
          <a:p>
            <a:endParaRPr lang="en-US" dirty="0"/>
          </a:p>
          <a:p>
            <a:r>
              <a:rPr lang="en-US" dirty="0"/>
              <a:t>Request assistance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176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Phases of Acting Out Behavior</a:t>
            </a:r>
            <a:endParaRPr/>
          </a:p>
        </p:txBody>
      </p:sp>
      <p:sp>
        <p:nvSpPr>
          <p:cNvPr id="303" name="Google Shape;303;p43"/>
          <p:cNvSpPr txBox="1"/>
          <p:nvPr/>
        </p:nvSpPr>
        <p:spPr>
          <a:xfrm>
            <a:off x="9271000" y="6275387"/>
            <a:ext cx="2311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Colvin, 2004</a:t>
            </a:r>
            <a:endParaRPr sz="2400" dirty="0"/>
          </a:p>
        </p:txBody>
      </p:sp>
      <p:cxnSp>
        <p:nvCxnSpPr>
          <p:cNvPr id="304" name="Google Shape;304;p43"/>
          <p:cNvCxnSpPr/>
          <p:nvPr/>
        </p:nvCxnSpPr>
        <p:spPr>
          <a:xfrm flipH="1">
            <a:off x="2652199" y="1946275"/>
            <a:ext cx="14800" cy="3608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cxnSp>
        <p:nvCxnSpPr>
          <p:cNvPr id="305" name="Google Shape;305;p43"/>
          <p:cNvCxnSpPr/>
          <p:nvPr/>
        </p:nvCxnSpPr>
        <p:spPr>
          <a:xfrm>
            <a:off x="2652183" y="5554663"/>
            <a:ext cx="767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sp>
        <p:nvSpPr>
          <p:cNvPr id="306" name="Google Shape;306;p43"/>
          <p:cNvSpPr txBox="1"/>
          <p:nvPr/>
        </p:nvSpPr>
        <p:spPr>
          <a:xfrm>
            <a:off x="762000" y="3311525"/>
            <a:ext cx="13400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</a:t>
            </a:r>
            <a:endParaRPr sz="2400"/>
          </a:p>
        </p:txBody>
      </p:sp>
      <p:sp>
        <p:nvSpPr>
          <p:cNvPr id="307" name="Google Shape;307;p43"/>
          <p:cNvSpPr txBox="1"/>
          <p:nvPr/>
        </p:nvSpPr>
        <p:spPr>
          <a:xfrm>
            <a:off x="5437716" y="5888037"/>
            <a:ext cx="1342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2400"/>
          </a:p>
        </p:txBody>
      </p:sp>
      <p:sp>
        <p:nvSpPr>
          <p:cNvPr id="308" name="Google Shape;308;p43"/>
          <p:cNvSpPr/>
          <p:nvPr/>
        </p:nvSpPr>
        <p:spPr>
          <a:xfrm>
            <a:off x="3073400" y="2562226"/>
            <a:ext cx="7256885" cy="2845085"/>
          </a:xfrm>
          <a:custGeom>
            <a:avLst/>
            <a:gdLst/>
            <a:ahLst/>
            <a:cxnLst/>
            <a:rect l="l" t="t" r="r" b="b"/>
            <a:pathLst>
              <a:path w="5442664" h="2726919" extrusionOk="0">
                <a:moveTo>
                  <a:pt x="0" y="2598584"/>
                </a:moveTo>
                <a:cubicBezTo>
                  <a:pt x="201083" y="2664730"/>
                  <a:pt x="402167" y="2730876"/>
                  <a:pt x="571500" y="2598584"/>
                </a:cubicBezTo>
                <a:cubicBezTo>
                  <a:pt x="740833" y="2466292"/>
                  <a:pt x="848431" y="1977695"/>
                  <a:pt x="1016000" y="1804834"/>
                </a:cubicBezTo>
                <a:cubicBezTo>
                  <a:pt x="1183569" y="1631973"/>
                  <a:pt x="1322916" y="1861278"/>
                  <a:pt x="1576916" y="1561417"/>
                </a:cubicBezTo>
                <a:cubicBezTo>
                  <a:pt x="1830916" y="1261556"/>
                  <a:pt x="2132542" y="-98403"/>
                  <a:pt x="2540000" y="5667"/>
                </a:cubicBezTo>
                <a:cubicBezTo>
                  <a:pt x="2947458" y="109737"/>
                  <a:pt x="3563055" y="1741334"/>
                  <a:pt x="4021666" y="2185834"/>
                </a:cubicBezTo>
                <a:cubicBezTo>
                  <a:pt x="4480277" y="2630334"/>
                  <a:pt x="5058833" y="2584473"/>
                  <a:pt x="5291666" y="2672667"/>
                </a:cubicBezTo>
                <a:cubicBezTo>
                  <a:pt x="5524499" y="2760861"/>
                  <a:pt x="5418666" y="2715001"/>
                  <a:pt x="5418666" y="2715001"/>
                </a:cubicBezTo>
                <a:lnTo>
                  <a:pt x="5418666" y="2715001"/>
                </a:lnTo>
                <a:lnTo>
                  <a:pt x="5429250" y="2715001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3"/>
          <p:cNvSpPr txBox="1"/>
          <p:nvPr/>
        </p:nvSpPr>
        <p:spPr>
          <a:xfrm>
            <a:off x="2893483" y="4919663"/>
            <a:ext cx="1143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Calm</a:t>
            </a:r>
            <a:endParaRPr sz="2400"/>
          </a:p>
        </p:txBody>
      </p:sp>
      <p:sp>
        <p:nvSpPr>
          <p:cNvPr id="310" name="Google Shape;310;p43"/>
          <p:cNvSpPr txBox="1"/>
          <p:nvPr/>
        </p:nvSpPr>
        <p:spPr>
          <a:xfrm>
            <a:off x="4294716" y="4551363"/>
            <a:ext cx="11432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2400"/>
          </a:p>
        </p:txBody>
      </p:sp>
      <p:sp>
        <p:nvSpPr>
          <p:cNvPr id="311" name="Google Shape;311;p43"/>
          <p:cNvSpPr txBox="1"/>
          <p:nvPr/>
        </p:nvSpPr>
        <p:spPr>
          <a:xfrm>
            <a:off x="2893483" y="4181475"/>
            <a:ext cx="14688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Agitation</a:t>
            </a:r>
            <a:endParaRPr sz="2400"/>
          </a:p>
        </p:txBody>
      </p:sp>
      <p:sp>
        <p:nvSpPr>
          <p:cNvPr id="312" name="Google Shape;312;p43"/>
          <p:cNvSpPr txBox="1"/>
          <p:nvPr/>
        </p:nvSpPr>
        <p:spPr>
          <a:xfrm>
            <a:off x="3471333" y="3127375"/>
            <a:ext cx="1966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Acceleration</a:t>
            </a:r>
            <a:endParaRPr sz="2400"/>
          </a:p>
        </p:txBody>
      </p:sp>
      <p:sp>
        <p:nvSpPr>
          <p:cNvPr id="313" name="Google Shape;313;p43"/>
          <p:cNvSpPr txBox="1"/>
          <p:nvPr/>
        </p:nvSpPr>
        <p:spPr>
          <a:xfrm>
            <a:off x="5437716" y="2114551"/>
            <a:ext cx="1968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Peak</a:t>
            </a:r>
            <a:endParaRPr sz="2400"/>
          </a:p>
        </p:txBody>
      </p:sp>
      <p:sp>
        <p:nvSpPr>
          <p:cNvPr id="314" name="Google Shape;314;p43"/>
          <p:cNvSpPr txBox="1"/>
          <p:nvPr/>
        </p:nvSpPr>
        <p:spPr>
          <a:xfrm>
            <a:off x="8034867" y="3525837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De-escalation</a:t>
            </a:r>
            <a:endParaRPr sz="2400"/>
          </a:p>
        </p:txBody>
      </p:sp>
      <p:sp>
        <p:nvSpPr>
          <p:cNvPr id="315" name="Google Shape;315;p43"/>
          <p:cNvSpPr txBox="1"/>
          <p:nvPr/>
        </p:nvSpPr>
        <p:spPr>
          <a:xfrm>
            <a:off x="9616016" y="4735512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1456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4CF35-AE95-8449-8F48-E04B1DC12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De-escalation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CB9DA-9006-3B48-947C-1E218E6DF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Confusion</a:t>
            </a:r>
          </a:p>
          <a:p>
            <a:endParaRPr lang="en-US" dirty="0"/>
          </a:p>
          <a:p>
            <a:r>
              <a:rPr lang="en-US" dirty="0"/>
              <a:t>Denial</a:t>
            </a:r>
          </a:p>
          <a:p>
            <a:endParaRPr lang="en-US" dirty="0"/>
          </a:p>
          <a:p>
            <a:r>
              <a:rPr lang="en-US" dirty="0"/>
              <a:t>Embarrassment</a:t>
            </a:r>
          </a:p>
          <a:p>
            <a:endParaRPr lang="en-US" dirty="0"/>
          </a:p>
          <a:p>
            <a:r>
              <a:rPr lang="en-US" dirty="0" err="1"/>
              <a:t>Withdrawl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32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91AFF-C8C1-FC4D-99D9-658D8A6D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de-escalation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7AA2B-716F-0B4D-921D-AA2B333E8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excess attention</a:t>
            </a:r>
          </a:p>
          <a:p>
            <a:r>
              <a:rPr lang="en-US" dirty="0"/>
              <a:t>Allow privacy</a:t>
            </a:r>
          </a:p>
          <a:p>
            <a:r>
              <a:rPr lang="en-US" dirty="0"/>
              <a:t>Don’t ask for an apology</a:t>
            </a:r>
          </a:p>
          <a:p>
            <a:r>
              <a:rPr lang="en-US" dirty="0"/>
              <a:t>Emphasize starting anew</a:t>
            </a:r>
          </a:p>
          <a:p>
            <a:r>
              <a:rPr lang="en-US" dirty="0"/>
              <a:t>Use words like: maybe, perhaps, sometimes, what if, I wonder if….</a:t>
            </a:r>
          </a:p>
        </p:txBody>
      </p:sp>
    </p:spTree>
    <p:extLst>
      <p:ext uri="{BB962C8B-B14F-4D97-AF65-F5344CB8AC3E}">
        <p14:creationId xmlns:p14="http://schemas.microsoft.com/office/powerpoint/2010/main" val="3656441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Phases of Acting Out Behavior</a:t>
            </a:r>
            <a:endParaRPr/>
          </a:p>
        </p:txBody>
      </p:sp>
      <p:sp>
        <p:nvSpPr>
          <p:cNvPr id="334" name="Google Shape;334;p46"/>
          <p:cNvSpPr txBox="1"/>
          <p:nvPr/>
        </p:nvSpPr>
        <p:spPr>
          <a:xfrm>
            <a:off x="9271000" y="6275387"/>
            <a:ext cx="2311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Colvin, 2004</a:t>
            </a:r>
            <a:endParaRPr sz="2400" dirty="0"/>
          </a:p>
        </p:txBody>
      </p:sp>
      <p:cxnSp>
        <p:nvCxnSpPr>
          <p:cNvPr id="335" name="Google Shape;335;p46"/>
          <p:cNvCxnSpPr/>
          <p:nvPr/>
        </p:nvCxnSpPr>
        <p:spPr>
          <a:xfrm flipH="1">
            <a:off x="2652199" y="1946275"/>
            <a:ext cx="14800" cy="3608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cxnSp>
        <p:nvCxnSpPr>
          <p:cNvPr id="336" name="Google Shape;336;p46"/>
          <p:cNvCxnSpPr/>
          <p:nvPr/>
        </p:nvCxnSpPr>
        <p:spPr>
          <a:xfrm>
            <a:off x="2652183" y="5554663"/>
            <a:ext cx="767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sp>
        <p:nvSpPr>
          <p:cNvPr id="337" name="Google Shape;337;p46"/>
          <p:cNvSpPr txBox="1"/>
          <p:nvPr/>
        </p:nvSpPr>
        <p:spPr>
          <a:xfrm>
            <a:off x="762000" y="3311525"/>
            <a:ext cx="13400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</a:t>
            </a:r>
            <a:endParaRPr sz="2400"/>
          </a:p>
        </p:txBody>
      </p:sp>
      <p:sp>
        <p:nvSpPr>
          <p:cNvPr id="338" name="Google Shape;338;p46"/>
          <p:cNvSpPr txBox="1"/>
          <p:nvPr/>
        </p:nvSpPr>
        <p:spPr>
          <a:xfrm>
            <a:off x="5437716" y="5888037"/>
            <a:ext cx="1342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2400"/>
          </a:p>
        </p:txBody>
      </p:sp>
      <p:sp>
        <p:nvSpPr>
          <p:cNvPr id="339" name="Google Shape;339;p46"/>
          <p:cNvSpPr/>
          <p:nvPr/>
        </p:nvSpPr>
        <p:spPr>
          <a:xfrm>
            <a:off x="3073400" y="2562226"/>
            <a:ext cx="7256885" cy="2845085"/>
          </a:xfrm>
          <a:custGeom>
            <a:avLst/>
            <a:gdLst/>
            <a:ahLst/>
            <a:cxnLst/>
            <a:rect l="l" t="t" r="r" b="b"/>
            <a:pathLst>
              <a:path w="5442664" h="2726919" extrusionOk="0">
                <a:moveTo>
                  <a:pt x="0" y="2598584"/>
                </a:moveTo>
                <a:cubicBezTo>
                  <a:pt x="201083" y="2664730"/>
                  <a:pt x="402167" y="2730876"/>
                  <a:pt x="571500" y="2598584"/>
                </a:cubicBezTo>
                <a:cubicBezTo>
                  <a:pt x="740833" y="2466292"/>
                  <a:pt x="848431" y="1977695"/>
                  <a:pt x="1016000" y="1804834"/>
                </a:cubicBezTo>
                <a:cubicBezTo>
                  <a:pt x="1183569" y="1631973"/>
                  <a:pt x="1322916" y="1861278"/>
                  <a:pt x="1576916" y="1561417"/>
                </a:cubicBezTo>
                <a:cubicBezTo>
                  <a:pt x="1830916" y="1261556"/>
                  <a:pt x="2132542" y="-98403"/>
                  <a:pt x="2540000" y="5667"/>
                </a:cubicBezTo>
                <a:cubicBezTo>
                  <a:pt x="2947458" y="109737"/>
                  <a:pt x="3563055" y="1741334"/>
                  <a:pt x="4021666" y="2185834"/>
                </a:cubicBezTo>
                <a:cubicBezTo>
                  <a:pt x="4480277" y="2630334"/>
                  <a:pt x="5058833" y="2584473"/>
                  <a:pt x="5291666" y="2672667"/>
                </a:cubicBezTo>
                <a:cubicBezTo>
                  <a:pt x="5524499" y="2760861"/>
                  <a:pt x="5418666" y="2715001"/>
                  <a:pt x="5418666" y="2715001"/>
                </a:cubicBezTo>
                <a:lnTo>
                  <a:pt x="5418666" y="2715001"/>
                </a:lnTo>
                <a:lnTo>
                  <a:pt x="5429250" y="2715001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46"/>
          <p:cNvSpPr txBox="1"/>
          <p:nvPr/>
        </p:nvSpPr>
        <p:spPr>
          <a:xfrm>
            <a:off x="2893483" y="4919663"/>
            <a:ext cx="1143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Calm</a:t>
            </a:r>
            <a:endParaRPr sz="2400"/>
          </a:p>
        </p:txBody>
      </p:sp>
      <p:sp>
        <p:nvSpPr>
          <p:cNvPr id="341" name="Google Shape;341;p46"/>
          <p:cNvSpPr txBox="1"/>
          <p:nvPr/>
        </p:nvSpPr>
        <p:spPr>
          <a:xfrm>
            <a:off x="4294716" y="4551363"/>
            <a:ext cx="11432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2400"/>
          </a:p>
        </p:txBody>
      </p:sp>
      <p:sp>
        <p:nvSpPr>
          <p:cNvPr id="342" name="Google Shape;342;p46"/>
          <p:cNvSpPr txBox="1"/>
          <p:nvPr/>
        </p:nvSpPr>
        <p:spPr>
          <a:xfrm>
            <a:off x="2893483" y="4181475"/>
            <a:ext cx="14688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Agitation</a:t>
            </a:r>
            <a:endParaRPr sz="2400"/>
          </a:p>
        </p:txBody>
      </p:sp>
      <p:sp>
        <p:nvSpPr>
          <p:cNvPr id="343" name="Google Shape;343;p46"/>
          <p:cNvSpPr txBox="1"/>
          <p:nvPr/>
        </p:nvSpPr>
        <p:spPr>
          <a:xfrm>
            <a:off x="3471333" y="3127375"/>
            <a:ext cx="1966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Acceleration</a:t>
            </a:r>
            <a:endParaRPr sz="2400"/>
          </a:p>
        </p:txBody>
      </p:sp>
      <p:sp>
        <p:nvSpPr>
          <p:cNvPr id="344" name="Google Shape;344;p46"/>
          <p:cNvSpPr txBox="1"/>
          <p:nvPr/>
        </p:nvSpPr>
        <p:spPr>
          <a:xfrm>
            <a:off x="5437716" y="2114551"/>
            <a:ext cx="1968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Peak</a:t>
            </a:r>
            <a:endParaRPr sz="2400"/>
          </a:p>
        </p:txBody>
      </p:sp>
      <p:sp>
        <p:nvSpPr>
          <p:cNvPr id="345" name="Google Shape;345;p46"/>
          <p:cNvSpPr txBox="1"/>
          <p:nvPr/>
        </p:nvSpPr>
        <p:spPr>
          <a:xfrm>
            <a:off x="8034867" y="3525837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De-escalation</a:t>
            </a:r>
            <a:endParaRPr sz="2400"/>
          </a:p>
        </p:txBody>
      </p:sp>
      <p:sp>
        <p:nvSpPr>
          <p:cNvPr id="346" name="Google Shape;346;p46"/>
          <p:cNvSpPr txBox="1"/>
          <p:nvPr/>
        </p:nvSpPr>
        <p:spPr>
          <a:xfrm>
            <a:off x="9616016" y="4735512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632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617" y="654158"/>
            <a:ext cx="6018424" cy="5150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11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610C1-B7B9-814B-A5CE-6E31AAB3C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4D0DC-D957-2443-9F15-54F554D40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Defensiveness</a:t>
            </a:r>
          </a:p>
          <a:p>
            <a:endParaRPr lang="en-US" dirty="0"/>
          </a:p>
          <a:p>
            <a:r>
              <a:rPr lang="en-US" dirty="0"/>
              <a:t>Subdued behavior</a:t>
            </a:r>
          </a:p>
          <a:p>
            <a:endParaRPr lang="en-US" dirty="0"/>
          </a:p>
          <a:p>
            <a:r>
              <a:rPr lang="en-US" dirty="0"/>
              <a:t>May want to be alone/isolate</a:t>
            </a:r>
          </a:p>
          <a:p>
            <a:endParaRPr lang="en-US" dirty="0"/>
          </a:p>
          <a:p>
            <a:r>
              <a:rPr lang="en-US" dirty="0"/>
              <a:t>Desire to work independently</a:t>
            </a:r>
          </a:p>
        </p:txBody>
      </p:sp>
    </p:spTree>
    <p:extLst>
      <p:ext uri="{BB962C8B-B14F-4D97-AF65-F5344CB8AC3E}">
        <p14:creationId xmlns:p14="http://schemas.microsoft.com/office/powerpoint/2010/main" val="2175524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01B0-90E7-BC4B-92C3-1506EA945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8FA0C-F0AC-1544-BB78-C922B9695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Reinforce attempts at meeting expectations</a:t>
            </a:r>
          </a:p>
          <a:p>
            <a:endParaRPr lang="en-US" dirty="0"/>
          </a:p>
          <a:p>
            <a:r>
              <a:rPr lang="en-US" dirty="0"/>
              <a:t>Once calm, follow through with any consequences, if any are assigned (“You will have to clean up the things that you broke. I can help.” “Let's apologize to Mr. B and see what he needs from you. ” “You will have a detention on Tuesday.”)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84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Phases of Acting Out Behavior</a:t>
            </a:r>
            <a:endParaRPr/>
          </a:p>
        </p:txBody>
      </p:sp>
      <p:sp>
        <p:nvSpPr>
          <p:cNvPr id="365" name="Google Shape;365;p49"/>
          <p:cNvSpPr txBox="1"/>
          <p:nvPr/>
        </p:nvSpPr>
        <p:spPr>
          <a:xfrm>
            <a:off x="9271000" y="6275387"/>
            <a:ext cx="2311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Colvin, 2004</a:t>
            </a:r>
            <a:endParaRPr sz="2400" dirty="0"/>
          </a:p>
        </p:txBody>
      </p:sp>
      <p:cxnSp>
        <p:nvCxnSpPr>
          <p:cNvPr id="366" name="Google Shape;366;p49"/>
          <p:cNvCxnSpPr/>
          <p:nvPr/>
        </p:nvCxnSpPr>
        <p:spPr>
          <a:xfrm flipH="1">
            <a:off x="2652199" y="1946275"/>
            <a:ext cx="14800" cy="3608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cxnSp>
        <p:nvCxnSpPr>
          <p:cNvPr id="367" name="Google Shape;367;p49"/>
          <p:cNvCxnSpPr/>
          <p:nvPr/>
        </p:nvCxnSpPr>
        <p:spPr>
          <a:xfrm>
            <a:off x="2652183" y="5554663"/>
            <a:ext cx="767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sp>
        <p:nvSpPr>
          <p:cNvPr id="368" name="Google Shape;368;p49"/>
          <p:cNvSpPr txBox="1"/>
          <p:nvPr/>
        </p:nvSpPr>
        <p:spPr>
          <a:xfrm>
            <a:off x="762000" y="3311525"/>
            <a:ext cx="13400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</a:t>
            </a:r>
            <a:endParaRPr sz="2400"/>
          </a:p>
        </p:txBody>
      </p:sp>
      <p:sp>
        <p:nvSpPr>
          <p:cNvPr id="369" name="Google Shape;369;p49"/>
          <p:cNvSpPr txBox="1"/>
          <p:nvPr/>
        </p:nvSpPr>
        <p:spPr>
          <a:xfrm>
            <a:off x="5437716" y="5888037"/>
            <a:ext cx="1342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2400"/>
          </a:p>
        </p:txBody>
      </p:sp>
      <p:sp>
        <p:nvSpPr>
          <p:cNvPr id="370" name="Google Shape;370;p49"/>
          <p:cNvSpPr/>
          <p:nvPr/>
        </p:nvSpPr>
        <p:spPr>
          <a:xfrm>
            <a:off x="3073400" y="2562226"/>
            <a:ext cx="7256885" cy="2845085"/>
          </a:xfrm>
          <a:custGeom>
            <a:avLst/>
            <a:gdLst/>
            <a:ahLst/>
            <a:cxnLst/>
            <a:rect l="l" t="t" r="r" b="b"/>
            <a:pathLst>
              <a:path w="5442664" h="2726919" extrusionOk="0">
                <a:moveTo>
                  <a:pt x="0" y="2598584"/>
                </a:moveTo>
                <a:cubicBezTo>
                  <a:pt x="201083" y="2664730"/>
                  <a:pt x="402167" y="2730876"/>
                  <a:pt x="571500" y="2598584"/>
                </a:cubicBezTo>
                <a:cubicBezTo>
                  <a:pt x="740833" y="2466292"/>
                  <a:pt x="848431" y="1977695"/>
                  <a:pt x="1016000" y="1804834"/>
                </a:cubicBezTo>
                <a:cubicBezTo>
                  <a:pt x="1183569" y="1631973"/>
                  <a:pt x="1322916" y="1861278"/>
                  <a:pt x="1576916" y="1561417"/>
                </a:cubicBezTo>
                <a:cubicBezTo>
                  <a:pt x="1830916" y="1261556"/>
                  <a:pt x="2132542" y="-98403"/>
                  <a:pt x="2540000" y="5667"/>
                </a:cubicBezTo>
                <a:cubicBezTo>
                  <a:pt x="2947458" y="109737"/>
                  <a:pt x="3563055" y="1741334"/>
                  <a:pt x="4021666" y="2185834"/>
                </a:cubicBezTo>
                <a:cubicBezTo>
                  <a:pt x="4480277" y="2630334"/>
                  <a:pt x="5058833" y="2584473"/>
                  <a:pt x="5291666" y="2672667"/>
                </a:cubicBezTo>
                <a:cubicBezTo>
                  <a:pt x="5524499" y="2760861"/>
                  <a:pt x="5418666" y="2715001"/>
                  <a:pt x="5418666" y="2715001"/>
                </a:cubicBezTo>
                <a:lnTo>
                  <a:pt x="5418666" y="2715001"/>
                </a:lnTo>
                <a:lnTo>
                  <a:pt x="5429250" y="2715001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9"/>
          <p:cNvSpPr txBox="1"/>
          <p:nvPr/>
        </p:nvSpPr>
        <p:spPr>
          <a:xfrm>
            <a:off x="2893483" y="4919663"/>
            <a:ext cx="1143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Calm</a:t>
            </a:r>
            <a:endParaRPr sz="2400"/>
          </a:p>
        </p:txBody>
      </p:sp>
      <p:sp>
        <p:nvSpPr>
          <p:cNvPr id="372" name="Google Shape;372;p49"/>
          <p:cNvSpPr txBox="1"/>
          <p:nvPr/>
        </p:nvSpPr>
        <p:spPr>
          <a:xfrm>
            <a:off x="4294716" y="4551363"/>
            <a:ext cx="11432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2400"/>
          </a:p>
        </p:txBody>
      </p:sp>
      <p:sp>
        <p:nvSpPr>
          <p:cNvPr id="373" name="Google Shape;373;p49"/>
          <p:cNvSpPr txBox="1"/>
          <p:nvPr/>
        </p:nvSpPr>
        <p:spPr>
          <a:xfrm>
            <a:off x="2893483" y="4181475"/>
            <a:ext cx="14688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Agitation</a:t>
            </a:r>
            <a:endParaRPr sz="2400"/>
          </a:p>
        </p:txBody>
      </p:sp>
      <p:sp>
        <p:nvSpPr>
          <p:cNvPr id="374" name="Google Shape;374;p49"/>
          <p:cNvSpPr txBox="1"/>
          <p:nvPr/>
        </p:nvSpPr>
        <p:spPr>
          <a:xfrm>
            <a:off x="3471333" y="3127375"/>
            <a:ext cx="1966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Acceleration</a:t>
            </a:r>
            <a:endParaRPr sz="2400"/>
          </a:p>
        </p:txBody>
      </p:sp>
      <p:sp>
        <p:nvSpPr>
          <p:cNvPr id="375" name="Google Shape;375;p49"/>
          <p:cNvSpPr txBox="1"/>
          <p:nvPr/>
        </p:nvSpPr>
        <p:spPr>
          <a:xfrm>
            <a:off x="5437716" y="2114551"/>
            <a:ext cx="1968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Peak</a:t>
            </a:r>
            <a:endParaRPr sz="2400"/>
          </a:p>
        </p:txBody>
      </p:sp>
      <p:sp>
        <p:nvSpPr>
          <p:cNvPr id="376" name="Google Shape;376;p49"/>
          <p:cNvSpPr txBox="1"/>
          <p:nvPr/>
        </p:nvSpPr>
        <p:spPr>
          <a:xfrm>
            <a:off x="8034867" y="3525837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De-escalation</a:t>
            </a:r>
            <a:endParaRPr sz="2400"/>
          </a:p>
        </p:txBody>
      </p:sp>
      <p:sp>
        <p:nvSpPr>
          <p:cNvPr id="377" name="Google Shape;377;p49"/>
          <p:cNvSpPr txBox="1"/>
          <p:nvPr/>
        </p:nvSpPr>
        <p:spPr>
          <a:xfrm>
            <a:off x="9616016" y="4735512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46146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0DE27-F4A5-F543-A968-DA5ACCEB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debrief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7F782-B73A-BA44-90A4-C6FD904C0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What happened?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Why did it happen?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What could you have done instead?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Consider a Practice/Role-Play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42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" sz="5867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Times to Intervene</a:t>
            </a:r>
            <a:endParaRPr/>
          </a:p>
        </p:txBody>
      </p:sp>
      <p:sp>
        <p:nvSpPr>
          <p:cNvPr id="390" name="Google Shape;390;p51"/>
          <p:cNvSpPr txBox="1"/>
          <p:nvPr/>
        </p:nvSpPr>
        <p:spPr>
          <a:xfrm>
            <a:off x="9271000" y="6275387"/>
            <a:ext cx="2311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Colvin, 2004</a:t>
            </a:r>
            <a:endParaRPr sz="2400" dirty="0"/>
          </a:p>
        </p:txBody>
      </p:sp>
      <p:cxnSp>
        <p:nvCxnSpPr>
          <p:cNvPr id="391" name="Google Shape;391;p51"/>
          <p:cNvCxnSpPr/>
          <p:nvPr/>
        </p:nvCxnSpPr>
        <p:spPr>
          <a:xfrm flipH="1">
            <a:off x="2652199" y="1651000"/>
            <a:ext cx="14800" cy="36084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cxnSp>
        <p:nvCxnSpPr>
          <p:cNvPr id="392" name="Google Shape;392;p51"/>
          <p:cNvCxnSpPr/>
          <p:nvPr/>
        </p:nvCxnSpPr>
        <p:spPr>
          <a:xfrm>
            <a:off x="2652183" y="5259387"/>
            <a:ext cx="76772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sp>
        <p:nvSpPr>
          <p:cNvPr id="393" name="Google Shape;393;p51"/>
          <p:cNvSpPr txBox="1"/>
          <p:nvPr/>
        </p:nvSpPr>
        <p:spPr>
          <a:xfrm>
            <a:off x="762000" y="3016251"/>
            <a:ext cx="13400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</a:t>
            </a:r>
            <a:endParaRPr sz="2400"/>
          </a:p>
        </p:txBody>
      </p:sp>
      <p:sp>
        <p:nvSpPr>
          <p:cNvPr id="394" name="Google Shape;394;p51"/>
          <p:cNvSpPr txBox="1"/>
          <p:nvPr/>
        </p:nvSpPr>
        <p:spPr>
          <a:xfrm>
            <a:off x="5437716" y="5592763"/>
            <a:ext cx="1342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2400"/>
          </a:p>
        </p:txBody>
      </p:sp>
      <p:sp>
        <p:nvSpPr>
          <p:cNvPr id="395" name="Google Shape;395;p51"/>
          <p:cNvSpPr/>
          <p:nvPr/>
        </p:nvSpPr>
        <p:spPr>
          <a:xfrm>
            <a:off x="3073400" y="2266951"/>
            <a:ext cx="7256885" cy="2845085"/>
          </a:xfrm>
          <a:custGeom>
            <a:avLst/>
            <a:gdLst/>
            <a:ahLst/>
            <a:cxnLst/>
            <a:rect l="l" t="t" r="r" b="b"/>
            <a:pathLst>
              <a:path w="5442664" h="2726919" extrusionOk="0">
                <a:moveTo>
                  <a:pt x="0" y="2598584"/>
                </a:moveTo>
                <a:cubicBezTo>
                  <a:pt x="201083" y="2664730"/>
                  <a:pt x="402167" y="2730876"/>
                  <a:pt x="571500" y="2598584"/>
                </a:cubicBezTo>
                <a:cubicBezTo>
                  <a:pt x="740833" y="2466292"/>
                  <a:pt x="848431" y="1977695"/>
                  <a:pt x="1016000" y="1804834"/>
                </a:cubicBezTo>
                <a:cubicBezTo>
                  <a:pt x="1183569" y="1631973"/>
                  <a:pt x="1322916" y="1861278"/>
                  <a:pt x="1576916" y="1561417"/>
                </a:cubicBezTo>
                <a:cubicBezTo>
                  <a:pt x="1830916" y="1261556"/>
                  <a:pt x="2132542" y="-98403"/>
                  <a:pt x="2540000" y="5667"/>
                </a:cubicBezTo>
                <a:cubicBezTo>
                  <a:pt x="2947458" y="109737"/>
                  <a:pt x="3563055" y="1741334"/>
                  <a:pt x="4021666" y="2185834"/>
                </a:cubicBezTo>
                <a:cubicBezTo>
                  <a:pt x="4480277" y="2630334"/>
                  <a:pt x="5058833" y="2584473"/>
                  <a:pt x="5291666" y="2672667"/>
                </a:cubicBezTo>
                <a:cubicBezTo>
                  <a:pt x="5524499" y="2760861"/>
                  <a:pt x="5418666" y="2715001"/>
                  <a:pt x="5418666" y="2715001"/>
                </a:cubicBezTo>
                <a:lnTo>
                  <a:pt x="5418666" y="2715001"/>
                </a:lnTo>
                <a:lnTo>
                  <a:pt x="5429250" y="2715001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1"/>
          <p:cNvSpPr txBox="1"/>
          <p:nvPr/>
        </p:nvSpPr>
        <p:spPr>
          <a:xfrm>
            <a:off x="2893483" y="4624387"/>
            <a:ext cx="1143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C0504D"/>
              </a:buClr>
              <a:buSzPts val="1800"/>
            </a:pPr>
            <a:r>
              <a:rPr lang="en" sz="24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Calm</a:t>
            </a:r>
            <a:endParaRPr sz="2400"/>
          </a:p>
        </p:txBody>
      </p:sp>
      <p:sp>
        <p:nvSpPr>
          <p:cNvPr id="397" name="Google Shape;397;p51"/>
          <p:cNvSpPr txBox="1"/>
          <p:nvPr/>
        </p:nvSpPr>
        <p:spPr>
          <a:xfrm>
            <a:off x="4294716" y="4256087"/>
            <a:ext cx="11432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C0504D"/>
              </a:buClr>
              <a:buSzPts val="1800"/>
            </a:pPr>
            <a:r>
              <a:rPr lang="en" sz="24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2400"/>
          </a:p>
        </p:txBody>
      </p:sp>
      <p:sp>
        <p:nvSpPr>
          <p:cNvPr id="398" name="Google Shape;398;p51"/>
          <p:cNvSpPr txBox="1"/>
          <p:nvPr/>
        </p:nvSpPr>
        <p:spPr>
          <a:xfrm>
            <a:off x="2893483" y="3886200"/>
            <a:ext cx="14688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FF6600"/>
              </a:buClr>
              <a:buSzPts val="1800"/>
            </a:pPr>
            <a:r>
              <a:rPr lang="en" sz="2400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Agitation</a:t>
            </a:r>
            <a:endParaRPr sz="2400"/>
          </a:p>
        </p:txBody>
      </p:sp>
      <p:sp>
        <p:nvSpPr>
          <p:cNvPr id="399" name="Google Shape;399;p51"/>
          <p:cNvSpPr txBox="1"/>
          <p:nvPr/>
        </p:nvSpPr>
        <p:spPr>
          <a:xfrm>
            <a:off x="3471333" y="2832100"/>
            <a:ext cx="1966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Acceleration</a:t>
            </a:r>
            <a:endParaRPr sz="2400"/>
          </a:p>
        </p:txBody>
      </p:sp>
      <p:sp>
        <p:nvSpPr>
          <p:cNvPr id="400" name="Google Shape;400;p51"/>
          <p:cNvSpPr txBox="1"/>
          <p:nvPr/>
        </p:nvSpPr>
        <p:spPr>
          <a:xfrm>
            <a:off x="5437716" y="1819275"/>
            <a:ext cx="1968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Peak</a:t>
            </a:r>
            <a:endParaRPr sz="2400"/>
          </a:p>
        </p:txBody>
      </p:sp>
      <p:sp>
        <p:nvSpPr>
          <p:cNvPr id="401" name="Google Shape;401;p51"/>
          <p:cNvSpPr txBox="1"/>
          <p:nvPr/>
        </p:nvSpPr>
        <p:spPr>
          <a:xfrm>
            <a:off x="8034867" y="3230561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De-escalation</a:t>
            </a:r>
            <a:endParaRPr sz="2400"/>
          </a:p>
        </p:txBody>
      </p:sp>
      <p:sp>
        <p:nvSpPr>
          <p:cNvPr id="402" name="Google Shape;402;p51"/>
          <p:cNvSpPr txBox="1"/>
          <p:nvPr/>
        </p:nvSpPr>
        <p:spPr>
          <a:xfrm>
            <a:off x="9616016" y="4440237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C0504D"/>
              </a:buClr>
              <a:buSzPts val="1800"/>
            </a:pPr>
            <a:r>
              <a:rPr lang="en" sz="24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endParaRPr sz="2400"/>
          </a:p>
        </p:txBody>
      </p:sp>
      <p:sp>
        <p:nvSpPr>
          <p:cNvPr id="403" name="Google Shape;403;p51"/>
          <p:cNvSpPr/>
          <p:nvPr/>
        </p:nvSpPr>
        <p:spPr>
          <a:xfrm>
            <a:off x="2398184" y="3694112"/>
            <a:ext cx="4093633" cy="1565275"/>
          </a:xfrm>
          <a:custGeom>
            <a:avLst/>
            <a:gdLst/>
            <a:ahLst/>
            <a:cxnLst/>
            <a:rect l="l" t="t" r="r" b="b"/>
            <a:pathLst>
              <a:path w="3070225" h="1565275" extrusionOk="0">
                <a:moveTo>
                  <a:pt x="0" y="0"/>
                </a:moveTo>
                <a:lnTo>
                  <a:pt x="3070225" y="0"/>
                </a:lnTo>
                <a:lnTo>
                  <a:pt x="3070225" y="1565275"/>
                </a:lnTo>
                <a:lnTo>
                  <a:pt x="0" y="1565275"/>
                </a:lnTo>
                <a:lnTo>
                  <a:pt x="0" y="0"/>
                </a:lnTo>
                <a:close/>
                <a:moveTo>
                  <a:pt x="195659" y="195659"/>
                </a:moveTo>
                <a:lnTo>
                  <a:pt x="195659" y="1369616"/>
                </a:lnTo>
                <a:lnTo>
                  <a:pt x="2874566" y="1369616"/>
                </a:lnTo>
                <a:lnTo>
                  <a:pt x="2874566" y="195659"/>
                </a:lnTo>
                <a:lnTo>
                  <a:pt x="195659" y="195659"/>
                </a:lnTo>
                <a:close/>
              </a:path>
            </a:pathLst>
          </a:custGeom>
          <a:gradFill>
            <a:gsLst>
              <a:gs pos="0">
                <a:srgbClr val="BF0000"/>
              </a:gs>
              <a:gs pos="100000">
                <a:srgbClr val="9D2020"/>
              </a:gs>
            </a:gsLst>
            <a:lin ang="5400012" scaled="0"/>
          </a:gradFill>
          <a:ln w="127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399" dir="6599969" sx="101000" sy="101000">
              <a:srgbClr val="000000">
                <a:alpha val="749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1"/>
          <p:cNvSpPr/>
          <p:nvPr/>
        </p:nvSpPr>
        <p:spPr>
          <a:xfrm>
            <a:off x="7956550" y="3695701"/>
            <a:ext cx="4091516" cy="1566863"/>
          </a:xfrm>
          <a:custGeom>
            <a:avLst/>
            <a:gdLst/>
            <a:ahLst/>
            <a:cxnLst/>
            <a:rect l="l" t="t" r="r" b="b"/>
            <a:pathLst>
              <a:path w="3068637" h="1566863" extrusionOk="0">
                <a:moveTo>
                  <a:pt x="0" y="0"/>
                </a:moveTo>
                <a:lnTo>
                  <a:pt x="3068637" y="0"/>
                </a:lnTo>
                <a:lnTo>
                  <a:pt x="3068637" y="1566863"/>
                </a:lnTo>
                <a:lnTo>
                  <a:pt x="0" y="1566863"/>
                </a:lnTo>
                <a:lnTo>
                  <a:pt x="0" y="0"/>
                </a:lnTo>
                <a:close/>
                <a:moveTo>
                  <a:pt x="195858" y="195858"/>
                </a:moveTo>
                <a:lnTo>
                  <a:pt x="195858" y="1371005"/>
                </a:lnTo>
                <a:lnTo>
                  <a:pt x="2872779" y="1371005"/>
                </a:lnTo>
                <a:lnTo>
                  <a:pt x="2872779" y="195858"/>
                </a:lnTo>
                <a:lnTo>
                  <a:pt x="195858" y="195858"/>
                </a:lnTo>
                <a:close/>
              </a:path>
            </a:pathLst>
          </a:custGeom>
          <a:gradFill>
            <a:gsLst>
              <a:gs pos="0">
                <a:srgbClr val="BF0000"/>
              </a:gs>
              <a:gs pos="100000">
                <a:srgbClr val="9D2020"/>
              </a:gs>
            </a:gsLst>
            <a:lin ang="5400012" scaled="0"/>
          </a:gradFill>
          <a:ln w="127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25399" dir="6599969" sx="101000" sy="101000">
              <a:srgbClr val="000000">
                <a:alpha val="749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5415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EA5B-C55C-6D4F-9C49-EC0AACB7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</a:t>
            </a:r>
            <a:r>
              <a:rPr lang="en-US" dirty="0" err="1"/>
              <a:t>AWare</a:t>
            </a:r>
            <a:r>
              <a:rPr lang="en-US" dirty="0"/>
              <a:t> of your own triggers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CF5D6-A0AD-FF41-A077-AA46B21F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u="sng" dirty="0">
                <a:ea typeface="ＭＳ Ｐゴシック" panose="020B0600070205080204" pitchFamily="34" charset="-128"/>
              </a:rPr>
              <a:t>trigger</a:t>
            </a:r>
            <a:r>
              <a:rPr lang="en-US" altLang="en-US" dirty="0">
                <a:ea typeface="ＭＳ Ｐゴシック" panose="020B0600070205080204" pitchFamily="34" charset="-128"/>
              </a:rPr>
              <a:t> is anything a student does or says that causes you to have an emotional response.</a:t>
            </a:r>
            <a:endParaRPr lang="en-US" altLang="en-US" u="sng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It is important to be aware of your own triggers. Consider what gets you angry or frustrated.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Even when confronted with students who exhibit the behaviors that bother you most, it is important to stay outwardly calm and maintain a professional perspective.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/>
              </a:rPr>
              <a:t>It’s not your anger/frustration that will damage relationships, but </a:t>
            </a:r>
            <a:r>
              <a:rPr lang="en-US" altLang="en-US" b="1" i="1" dirty="0">
                <a:ea typeface="ＭＳ Ｐゴシック"/>
              </a:rPr>
              <a:t>how you act on that anger</a:t>
            </a:r>
            <a:r>
              <a:rPr lang="en-US" altLang="en-US" dirty="0">
                <a:ea typeface="ＭＳ Ｐゴシック"/>
              </a:rPr>
              <a:t> might.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20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B5C02-3141-394A-B0A5-149F43D9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your cool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0D94B-811C-D14F-8455-386574E7D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Take a deep breath, take a step back.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Count to five (silently), take a sip of water.</a:t>
            </a:r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Self-talk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n-US" altLang="en-US" dirty="0">
                <a:ea typeface="ＭＳ Ｐゴシック" panose="020B0600070205080204" pitchFamily="34" charset="-128"/>
              </a:rPr>
              <a:t> “OK, now I have to</a:t>
            </a:r>
            <a:r>
              <a:rPr lang="mr-IN" altLang="en-US" dirty="0">
                <a:ea typeface="ＭＳ Ｐゴシック" panose="020B0600070205080204" pitchFamily="34" charset="-128"/>
              </a:rPr>
              <a:t>…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REMEMBER….It’s ok to tap out if you are not in control of your emotions.</a:t>
            </a:r>
          </a:p>
          <a:p>
            <a:endParaRPr lang="en-US" altLang="en-US" dirty="0">
              <a:ea typeface="ＭＳ Ｐゴシック"/>
            </a:endParaRPr>
          </a:p>
          <a:p>
            <a:r>
              <a:rPr lang="en-US" altLang="en-US" dirty="0">
                <a:ea typeface="ＭＳ Ｐゴシック"/>
              </a:rPr>
              <a:t>Special educators are TRAINED to handle these issues, so call on them when needed!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99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38EF-2125-384D-81EE-F6D6155B1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questions (TCI)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A8831-92DD-5F4F-A03A-95D864C28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am I feeling now?</a:t>
            </a:r>
          </a:p>
          <a:p>
            <a:endParaRPr lang="en-US" dirty="0"/>
          </a:p>
          <a:p>
            <a:r>
              <a:rPr lang="en-US" dirty="0"/>
              <a:t>What does this student feel, need or want?</a:t>
            </a:r>
          </a:p>
          <a:p>
            <a:endParaRPr lang="en-US" dirty="0"/>
          </a:p>
          <a:p>
            <a:r>
              <a:rPr lang="en-US" dirty="0"/>
              <a:t>How is the environment affecting the young person?</a:t>
            </a:r>
          </a:p>
          <a:p>
            <a:endParaRPr lang="en-US" dirty="0"/>
          </a:p>
          <a:p>
            <a:r>
              <a:rPr lang="en-US" dirty="0"/>
              <a:t>How do I best respond?</a:t>
            </a:r>
          </a:p>
        </p:txBody>
      </p:sp>
    </p:spTree>
    <p:extLst>
      <p:ext uri="{BB962C8B-B14F-4D97-AF65-F5344CB8AC3E}">
        <p14:creationId xmlns:p14="http://schemas.microsoft.com/office/powerpoint/2010/main" val="728579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7B0C5-4A36-D848-8395-6BF3D89B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9BBCA-89DA-F045-90EA-46DE585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a student in your class who goes through the crisis cycle? </a:t>
            </a:r>
          </a:p>
          <a:p>
            <a:endParaRPr lang="en-US" dirty="0"/>
          </a:p>
          <a:p>
            <a:r>
              <a:rPr lang="en-US" dirty="0"/>
              <a:t>Can you observe/predict the behaviors in each phase? </a:t>
            </a:r>
          </a:p>
          <a:p>
            <a:endParaRPr lang="en-US" dirty="0"/>
          </a:p>
          <a:p>
            <a:r>
              <a:rPr lang="en-US" dirty="0"/>
              <a:t>How can this help you? </a:t>
            </a:r>
          </a:p>
        </p:txBody>
      </p:sp>
    </p:spTree>
    <p:extLst>
      <p:ext uri="{BB962C8B-B14F-4D97-AF65-F5344CB8AC3E}">
        <p14:creationId xmlns:p14="http://schemas.microsoft.com/office/powerpoint/2010/main" val="12788336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5F39-BCCB-464E-B0D0-3134AF86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5007F-CB4E-7E41-9BEA-970322429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have child in your class that goes through the crisis cycle? Are you able to observe/predict the behaviors in each phase? If so, how can this help you intervene?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C7138AE-4FB9-354F-AC0D-8857942DD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21" y="0"/>
            <a:ext cx="8993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7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2BA17-1367-4847-88BD-3FBF6B7D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200"/>
              <a:t>Pyramid model of behavior support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96141CD-A15D-184D-8364-E923B2C37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2731" y="640080"/>
            <a:ext cx="5980834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176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C416-2E6D-974C-A616-9AD379A1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5925310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dirty="0"/>
              <a:t>Questions?</a:t>
            </a:r>
          </a:p>
        </p:txBody>
      </p:sp>
      <p:pic>
        <p:nvPicPr>
          <p:cNvPr id="5" name="Content Placeholder 4" descr="Help">
            <a:extLst>
              <a:ext uri="{FF2B5EF4-FFF2-40B4-BE49-F238E27FC236}">
                <a16:creationId xmlns:a16="http://schemas.microsoft.com/office/drawing/2014/main" id="{98AD73F2-C880-BE47-B84D-7E6198B4A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0770" y="802766"/>
            <a:ext cx="3685031" cy="482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45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368A-2979-48F4-9F6B-C820BD7AD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F3216-E86B-4CEB-903C-199E68827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https://iris.peabody.vanderbilt.edu/module/beh1/#content</a:t>
            </a:r>
            <a:endParaRPr lang="en-US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4" name="Picture 4" descr="A picture containing text, orange, screenshot&#10;&#10;Description automatically generated">
            <a:extLst>
              <a:ext uri="{FF2B5EF4-FFF2-40B4-BE49-F238E27FC236}">
                <a16:creationId xmlns:a16="http://schemas.microsoft.com/office/drawing/2014/main" id="{25856CE4-87DD-4E74-BDEE-4569C6B5F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727" y="3249076"/>
            <a:ext cx="1773382" cy="2498068"/>
          </a:xfrm>
          <a:prstGeom prst="rect">
            <a:avLst/>
          </a:prstGeom>
        </p:spPr>
      </p:pic>
      <p:pic>
        <p:nvPicPr>
          <p:cNvPr id="5" name="Picture 5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C1D6FCE8-A2A9-4D72-8E47-59341AFC1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107" y="3196014"/>
            <a:ext cx="1805711" cy="2544156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8DF7A98C-D780-4732-A1AF-0304FC019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091" y="3195320"/>
            <a:ext cx="2170546" cy="25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B3494-75CF-DD4D-9ABC-9B46213D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 who engage in challenging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DF72F-E57E-7C46-9125-5DEF26ED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/>
              <a:t>Mental health</a:t>
            </a:r>
          </a:p>
          <a:p>
            <a:endParaRPr lang="en-US" dirty="0"/>
          </a:p>
          <a:p>
            <a:r>
              <a:rPr lang="en-US" dirty="0"/>
              <a:t>Simple changes in routines</a:t>
            </a:r>
          </a:p>
          <a:p>
            <a:endParaRPr lang="en-US" dirty="0"/>
          </a:p>
          <a:p>
            <a:r>
              <a:rPr lang="en-US" dirty="0"/>
              <a:t>Trauma</a:t>
            </a:r>
          </a:p>
          <a:p>
            <a:endParaRPr lang="en-US" dirty="0"/>
          </a:p>
          <a:p>
            <a:r>
              <a:rPr lang="en-US"/>
              <a:t>Disruption in school year due to COVID (think about all the lost opportunities to develop "soft skills")</a:t>
            </a:r>
            <a:endParaRPr lang="en-US" dirty="0"/>
          </a:p>
          <a:p>
            <a:endParaRPr lang="en-US" dirty="0"/>
          </a:p>
          <a:p>
            <a:r>
              <a:rPr lang="en-US" dirty="0"/>
              <a:t>Special education (emotional disability, behavior intervention plans, sensory needs)</a:t>
            </a:r>
          </a:p>
          <a:p>
            <a:endParaRPr lang="en-US" dirty="0"/>
          </a:p>
          <a:p>
            <a:r>
              <a:rPr lang="en-US" dirty="0"/>
              <a:t>BEHAVIOR IS A FORM OF COMMUNICATION (attention, escape, access to tangibles, sensory)</a:t>
            </a:r>
          </a:p>
        </p:txBody>
      </p:sp>
    </p:spTree>
    <p:extLst>
      <p:ext uri="{BB962C8B-B14F-4D97-AF65-F5344CB8AC3E}">
        <p14:creationId xmlns:p14="http://schemas.microsoft.com/office/powerpoint/2010/main" val="132457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Calm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Trigger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Agitation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Acceleration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Peak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De-escalation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Recovery</a:t>
            </a:r>
          </a:p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0C85AB-550A-2546-B5A3-613F51C6A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Colvin: phases of the crisis cycle</a:t>
            </a:r>
          </a:p>
        </p:txBody>
      </p:sp>
    </p:spTree>
    <p:extLst>
      <p:ext uri="{BB962C8B-B14F-4D97-AF65-F5344CB8AC3E}">
        <p14:creationId xmlns:p14="http://schemas.microsoft.com/office/powerpoint/2010/main" val="36882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" sz="5333" b="1" dirty="0">
                <a:solidFill>
                  <a:schemeClr val="dk1"/>
                </a:solidFill>
                <a:latin typeface="Century Gothic"/>
                <a:sym typeface="Century Gothic"/>
              </a:rPr>
              <a:t>Crisis cycle</a:t>
            </a:r>
            <a:endParaRPr dirty="0"/>
          </a:p>
        </p:txBody>
      </p:sp>
      <p:sp>
        <p:nvSpPr>
          <p:cNvPr id="148" name="Google Shape;148;p28"/>
          <p:cNvSpPr txBox="1"/>
          <p:nvPr/>
        </p:nvSpPr>
        <p:spPr>
          <a:xfrm>
            <a:off x="9271000" y="6275387"/>
            <a:ext cx="2311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Colvin, 2004</a:t>
            </a:r>
            <a:endParaRPr sz="2400" dirty="0"/>
          </a:p>
        </p:txBody>
      </p:sp>
      <p:cxnSp>
        <p:nvCxnSpPr>
          <p:cNvPr id="149" name="Google Shape;149;p28"/>
          <p:cNvCxnSpPr/>
          <p:nvPr/>
        </p:nvCxnSpPr>
        <p:spPr>
          <a:xfrm flipH="1">
            <a:off x="2652199" y="1946275"/>
            <a:ext cx="14800" cy="3608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cxnSp>
        <p:nvCxnSpPr>
          <p:cNvPr id="150" name="Google Shape;150;p28"/>
          <p:cNvCxnSpPr/>
          <p:nvPr/>
        </p:nvCxnSpPr>
        <p:spPr>
          <a:xfrm>
            <a:off x="2652183" y="5554663"/>
            <a:ext cx="76772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20000" dir="5400000">
              <a:srgbClr val="808080">
                <a:alpha val="37650"/>
              </a:srgbClr>
            </a:outerShdw>
          </a:effectLst>
        </p:spPr>
      </p:cxnSp>
      <p:sp>
        <p:nvSpPr>
          <p:cNvPr id="151" name="Google Shape;151;p28"/>
          <p:cNvSpPr txBox="1"/>
          <p:nvPr/>
        </p:nvSpPr>
        <p:spPr>
          <a:xfrm>
            <a:off x="762000" y="3311525"/>
            <a:ext cx="13400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</a:t>
            </a:r>
            <a:endParaRPr sz="2400"/>
          </a:p>
        </p:txBody>
      </p:sp>
      <p:sp>
        <p:nvSpPr>
          <p:cNvPr id="152" name="Google Shape;152;p28"/>
          <p:cNvSpPr txBox="1"/>
          <p:nvPr/>
        </p:nvSpPr>
        <p:spPr>
          <a:xfrm>
            <a:off x="5437716" y="5888037"/>
            <a:ext cx="13420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2400"/>
          </a:p>
        </p:txBody>
      </p:sp>
      <p:sp>
        <p:nvSpPr>
          <p:cNvPr id="153" name="Google Shape;153;p28"/>
          <p:cNvSpPr/>
          <p:nvPr/>
        </p:nvSpPr>
        <p:spPr>
          <a:xfrm>
            <a:off x="3073400" y="2562226"/>
            <a:ext cx="7256885" cy="2845085"/>
          </a:xfrm>
          <a:custGeom>
            <a:avLst/>
            <a:gdLst/>
            <a:ahLst/>
            <a:cxnLst/>
            <a:rect l="l" t="t" r="r" b="b"/>
            <a:pathLst>
              <a:path w="5442664" h="2726919" extrusionOk="0">
                <a:moveTo>
                  <a:pt x="0" y="2598584"/>
                </a:moveTo>
                <a:cubicBezTo>
                  <a:pt x="201083" y="2664730"/>
                  <a:pt x="402167" y="2730876"/>
                  <a:pt x="571500" y="2598584"/>
                </a:cubicBezTo>
                <a:cubicBezTo>
                  <a:pt x="740833" y="2466292"/>
                  <a:pt x="848431" y="1977695"/>
                  <a:pt x="1016000" y="1804834"/>
                </a:cubicBezTo>
                <a:cubicBezTo>
                  <a:pt x="1183569" y="1631973"/>
                  <a:pt x="1322916" y="1861278"/>
                  <a:pt x="1576916" y="1561417"/>
                </a:cubicBezTo>
                <a:cubicBezTo>
                  <a:pt x="1830916" y="1261556"/>
                  <a:pt x="2132542" y="-98403"/>
                  <a:pt x="2540000" y="5667"/>
                </a:cubicBezTo>
                <a:cubicBezTo>
                  <a:pt x="2947458" y="109737"/>
                  <a:pt x="3563055" y="1741334"/>
                  <a:pt x="4021666" y="2185834"/>
                </a:cubicBezTo>
                <a:cubicBezTo>
                  <a:pt x="4480277" y="2630334"/>
                  <a:pt x="5058833" y="2584473"/>
                  <a:pt x="5291666" y="2672667"/>
                </a:cubicBezTo>
                <a:cubicBezTo>
                  <a:pt x="5524499" y="2760861"/>
                  <a:pt x="5418666" y="2715001"/>
                  <a:pt x="5418666" y="2715001"/>
                </a:cubicBezTo>
                <a:lnTo>
                  <a:pt x="5418666" y="2715001"/>
                </a:lnTo>
                <a:lnTo>
                  <a:pt x="5429250" y="2715001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2893483" y="4919663"/>
            <a:ext cx="11432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Calm</a:t>
            </a:r>
            <a:endParaRPr sz="2400" dirty="0"/>
          </a:p>
        </p:txBody>
      </p:sp>
      <p:sp>
        <p:nvSpPr>
          <p:cNvPr id="155" name="Google Shape;155;p28"/>
          <p:cNvSpPr txBox="1"/>
          <p:nvPr/>
        </p:nvSpPr>
        <p:spPr>
          <a:xfrm>
            <a:off x="4294716" y="4551363"/>
            <a:ext cx="11432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2400"/>
          </a:p>
        </p:txBody>
      </p:sp>
      <p:sp>
        <p:nvSpPr>
          <p:cNvPr id="156" name="Google Shape;156;p28"/>
          <p:cNvSpPr txBox="1"/>
          <p:nvPr/>
        </p:nvSpPr>
        <p:spPr>
          <a:xfrm>
            <a:off x="2893483" y="4181475"/>
            <a:ext cx="14688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Agitation</a:t>
            </a:r>
            <a:endParaRPr sz="2400"/>
          </a:p>
        </p:txBody>
      </p:sp>
      <p:sp>
        <p:nvSpPr>
          <p:cNvPr id="157" name="Google Shape;157;p28"/>
          <p:cNvSpPr txBox="1"/>
          <p:nvPr/>
        </p:nvSpPr>
        <p:spPr>
          <a:xfrm>
            <a:off x="3471333" y="3127375"/>
            <a:ext cx="19664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Acceleration</a:t>
            </a:r>
            <a:endParaRPr sz="2400"/>
          </a:p>
        </p:txBody>
      </p:sp>
      <p:sp>
        <p:nvSpPr>
          <p:cNvPr id="158" name="Google Shape;158;p28"/>
          <p:cNvSpPr txBox="1"/>
          <p:nvPr/>
        </p:nvSpPr>
        <p:spPr>
          <a:xfrm>
            <a:off x="5437716" y="2114551"/>
            <a:ext cx="1968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Peak</a:t>
            </a:r>
            <a:endParaRPr sz="2400"/>
          </a:p>
        </p:txBody>
      </p:sp>
      <p:sp>
        <p:nvSpPr>
          <p:cNvPr id="159" name="Google Shape;159;p28"/>
          <p:cNvSpPr txBox="1"/>
          <p:nvPr/>
        </p:nvSpPr>
        <p:spPr>
          <a:xfrm>
            <a:off x="8034867" y="3525837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De-escalation</a:t>
            </a:r>
            <a:endParaRPr sz="2400"/>
          </a:p>
        </p:txBody>
      </p:sp>
      <p:sp>
        <p:nvSpPr>
          <p:cNvPr id="160" name="Google Shape;160;p28"/>
          <p:cNvSpPr txBox="1"/>
          <p:nvPr/>
        </p:nvSpPr>
        <p:spPr>
          <a:xfrm>
            <a:off x="9616016" y="4735512"/>
            <a:ext cx="1966400" cy="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20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9E2F-F2FB-9041-8B0D-B9269C5E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44EB0-BB35-9E46-9C3E-E264CBD37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task</a:t>
            </a:r>
          </a:p>
          <a:p>
            <a:r>
              <a:rPr lang="en-US" dirty="0"/>
              <a:t>Following rules</a:t>
            </a:r>
          </a:p>
          <a:p>
            <a:r>
              <a:rPr lang="en-US" dirty="0"/>
              <a:t>Responsive</a:t>
            </a:r>
          </a:p>
          <a:p>
            <a:r>
              <a:rPr lang="en-US" dirty="0"/>
              <a:t>Goal-oriented</a:t>
            </a:r>
          </a:p>
          <a:p>
            <a:r>
              <a:rPr lang="en-US" dirty="0"/>
              <a:t>Able to handle all kinds of work (group, independent, interactive,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8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122CA-B68A-044A-93F7-52EEA8DE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During calm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73B75-9FAA-B548-8C5C-321E48A36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Optimal time to proactively intervene</a:t>
            </a:r>
          </a:p>
          <a:p>
            <a:r>
              <a:rPr lang="en-US" dirty="0"/>
              <a:t>Reiterate expectations and responsibilities</a:t>
            </a:r>
          </a:p>
          <a:p>
            <a:r>
              <a:rPr lang="en-US" dirty="0"/>
              <a:t>High amounts of feedback </a:t>
            </a:r>
          </a:p>
          <a:p>
            <a:r>
              <a:rPr lang="en-US" dirty="0"/>
              <a:t>Time to teach new skills or introduce new content </a:t>
            </a:r>
          </a:p>
          <a:p>
            <a:r>
              <a:rPr lang="en-US" dirty="0"/>
              <a:t>Student will be receptive to trying new things</a:t>
            </a:r>
          </a:p>
        </p:txBody>
      </p:sp>
    </p:spTree>
    <p:extLst>
      <p:ext uri="{BB962C8B-B14F-4D97-AF65-F5344CB8AC3E}">
        <p14:creationId xmlns:p14="http://schemas.microsoft.com/office/powerpoint/2010/main" val="191275926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1098</Words>
  <Application>Microsoft Office PowerPoint</Application>
  <PresentationFormat>Widescreen</PresentationFormat>
  <Paragraphs>315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Century Gothic</vt:lpstr>
      <vt:lpstr>Corbel</vt:lpstr>
      <vt:lpstr>Gill Sans MT</vt:lpstr>
      <vt:lpstr>Parcel</vt:lpstr>
      <vt:lpstr>The crisis cycle</vt:lpstr>
      <vt:lpstr>agenda</vt:lpstr>
      <vt:lpstr>PowerPoint Presentation</vt:lpstr>
      <vt:lpstr>Pyramid model of behavior support</vt:lpstr>
      <vt:lpstr>Students who engage in challenging behavior</vt:lpstr>
      <vt:lpstr>Colvin: phases of the crisis cycle</vt:lpstr>
      <vt:lpstr>Crisis cycle</vt:lpstr>
      <vt:lpstr>calm</vt:lpstr>
      <vt:lpstr>During calm</vt:lpstr>
      <vt:lpstr>Proactive strategies for maintaining calm</vt:lpstr>
      <vt:lpstr>Phases of Acting Out Behavior</vt:lpstr>
      <vt:lpstr>Triggering EVent</vt:lpstr>
      <vt:lpstr>Triggering Event</vt:lpstr>
      <vt:lpstr>Universal techniques</vt:lpstr>
      <vt:lpstr>Phases of Acting Out Behavior</vt:lpstr>
      <vt:lpstr>This is your opportunity to make some decisions</vt:lpstr>
      <vt:lpstr>agitation</vt:lpstr>
      <vt:lpstr>During agitation</vt:lpstr>
      <vt:lpstr>Phases of Acting Out Behavior</vt:lpstr>
      <vt:lpstr>Acceleration</vt:lpstr>
      <vt:lpstr>During acceleration</vt:lpstr>
      <vt:lpstr>Tips for managing acceleration</vt:lpstr>
      <vt:lpstr>Phases of Acting Out Behavior</vt:lpstr>
      <vt:lpstr>Peak</vt:lpstr>
      <vt:lpstr>During peak</vt:lpstr>
      <vt:lpstr>Phases of Acting Out Behavior</vt:lpstr>
      <vt:lpstr>De-escalation</vt:lpstr>
      <vt:lpstr>During de-escalation</vt:lpstr>
      <vt:lpstr>Phases of Acting Out Behavior</vt:lpstr>
      <vt:lpstr>recovery</vt:lpstr>
      <vt:lpstr>During recovery</vt:lpstr>
      <vt:lpstr>Phases of Acting Out Behavior</vt:lpstr>
      <vt:lpstr>debrief</vt:lpstr>
      <vt:lpstr>Times to Intervene</vt:lpstr>
      <vt:lpstr>BE AWare of your own triggers</vt:lpstr>
      <vt:lpstr>Keep your cool</vt:lpstr>
      <vt:lpstr>The four questions (TCI)</vt:lpstr>
      <vt:lpstr>activity</vt:lpstr>
      <vt:lpstr>Activity</vt:lpstr>
      <vt:lpstr>Questions?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Teaching Orientation</dc:title>
  <dc:creator>Talbott, Susan J</dc:creator>
  <cp:lastModifiedBy>Galardy, Danielle Musiala</cp:lastModifiedBy>
  <cp:revision>148</cp:revision>
  <dcterms:created xsi:type="dcterms:W3CDTF">2020-10-26T17:38:22Z</dcterms:created>
  <dcterms:modified xsi:type="dcterms:W3CDTF">2021-10-22T18:05:56Z</dcterms:modified>
</cp:coreProperties>
</file>