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1" r:id="rId1"/>
    <p:sldMasterId id="2147483672" r:id="rId2"/>
    <p:sldMasterId id="2147483673" r:id="rId3"/>
  </p:sldMasterIdLst>
  <p:notesMasterIdLst>
    <p:notesMasterId r:id="rId25"/>
  </p:notesMasterIdLst>
  <p:sldIdLst>
    <p:sldId id="256" r:id="rId4"/>
    <p:sldId id="257" r:id="rId5"/>
    <p:sldId id="258" r:id="rId6"/>
    <p:sldId id="259" r:id="rId7"/>
    <p:sldId id="260" r:id="rId8"/>
    <p:sldId id="261" r:id="rId9"/>
    <p:sldId id="263" r:id="rId10"/>
    <p:sldId id="262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5143500" type="screen16x9"/>
  <p:notesSz cx="6858000" cy="9144000"/>
  <p:embeddedFontLst>
    <p:embeddedFont>
      <p:font typeface="Gill Sans" panose="020B0604020202020204" charset="0"/>
      <p:regular r:id="rId26"/>
      <p:bold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7FFF36E-9047-4EAB-93C7-4AE0E88B70E5}" v="15" dt="2025-08-04T21:20:59.93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7"/>
    <p:restoredTop sz="94694"/>
  </p:normalViewPr>
  <p:slideViewPr>
    <p:cSldViewPr snapToGrid="0">
      <p:cViewPr varScale="1">
        <p:scale>
          <a:sx n="161" d="100"/>
          <a:sy n="161" d="100"/>
        </p:scale>
        <p:origin x="480" y="20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font" Target="fonts/font1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microsoft.com/office/2016/11/relationships/changesInfo" Target="changesInfos/changesInfo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presProps" Target="presProps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font" Target="fonts/font2.fntdata"/><Relationship Id="rId30" Type="http://schemas.openxmlformats.org/officeDocument/2006/relationships/theme" Target="theme/theme1.xml"/><Relationship Id="rId8" Type="http://schemas.openxmlformats.org/officeDocument/2006/relationships/slide" Target="slides/slide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ara Knox Gutzmer" userId="Vsv46+9Z8VBbTUzyGxy0vmA9N5c4RpU6iVcZ6i6Sngc=" providerId="None" clId="Web-{8B19AF8F-555D-4E9B-8D38-01C26C036048}"/>
    <pc:docChg chg="modSld sldOrd">
      <pc:chgData name="Cara Knox Gutzmer" userId="Vsv46+9Z8VBbTUzyGxy0vmA9N5c4RpU6iVcZ6i6Sngc=" providerId="None" clId="Web-{8B19AF8F-555D-4E9B-8D38-01C26C036048}" dt="2024-08-05T22:03:35.374" v="11" actId="1076"/>
      <pc:docMkLst>
        <pc:docMk/>
      </pc:docMkLst>
      <pc:sldChg chg="modSp">
        <pc:chgData name="Cara Knox Gutzmer" userId="Vsv46+9Z8VBbTUzyGxy0vmA9N5c4RpU6iVcZ6i6Sngc=" providerId="None" clId="Web-{8B19AF8F-555D-4E9B-8D38-01C26C036048}" dt="2024-08-05T22:03:35.374" v="11" actId="1076"/>
        <pc:sldMkLst>
          <pc:docMk/>
          <pc:sldMk cId="0" sldId="256"/>
        </pc:sldMkLst>
      </pc:sldChg>
      <pc:sldChg chg="modSp">
        <pc:chgData name="Cara Knox Gutzmer" userId="Vsv46+9Z8VBbTUzyGxy0vmA9N5c4RpU6iVcZ6i6Sngc=" providerId="None" clId="Web-{8B19AF8F-555D-4E9B-8D38-01C26C036048}" dt="2024-08-05T20:52:56.262" v="2" actId="20577"/>
        <pc:sldMkLst>
          <pc:docMk/>
          <pc:sldMk cId="0" sldId="261"/>
        </pc:sldMkLst>
      </pc:sldChg>
      <pc:sldChg chg="ord">
        <pc:chgData name="Cara Knox Gutzmer" userId="Vsv46+9Z8VBbTUzyGxy0vmA9N5c4RpU6iVcZ6i6Sngc=" providerId="None" clId="Web-{8B19AF8F-555D-4E9B-8D38-01C26C036048}" dt="2024-08-05T21:51:18.568" v="10"/>
        <pc:sldMkLst>
          <pc:docMk/>
          <pc:sldMk cId="0" sldId="263"/>
        </pc:sldMkLst>
      </pc:sldChg>
      <pc:sldChg chg="modSp">
        <pc:chgData name="Cara Knox Gutzmer" userId="Vsv46+9Z8VBbTUzyGxy0vmA9N5c4RpU6iVcZ6i6Sngc=" providerId="None" clId="Web-{8B19AF8F-555D-4E9B-8D38-01C26C036048}" dt="2024-08-05T20:53:48.560" v="9" actId="14100"/>
        <pc:sldMkLst>
          <pc:docMk/>
          <pc:sldMk cId="0" sldId="274"/>
        </pc:sldMkLst>
      </pc:sldChg>
    </pc:docChg>
  </pc:docChgLst>
  <pc:docChgLst>
    <pc:chgData name="Cara Knox Gutzmer" userId="Vsv46+9Z8VBbTUzyGxy0vmA9N5c4RpU6iVcZ6i6Sngc=" providerId="None" clId="Web-{A7FFF36E-9047-4EAB-93C7-4AE0E88B70E5}"/>
    <pc:docChg chg="modSld">
      <pc:chgData name="Cara Knox Gutzmer" userId="Vsv46+9Z8VBbTUzyGxy0vmA9N5c4RpU6iVcZ6i6Sngc=" providerId="None" clId="Web-{A7FFF36E-9047-4EAB-93C7-4AE0E88B70E5}" dt="2025-08-04T21:20:54.729" v="13" actId="20577"/>
      <pc:docMkLst>
        <pc:docMk/>
      </pc:docMkLst>
      <pc:sldChg chg="modSp">
        <pc:chgData name="Cara Knox Gutzmer" userId="Vsv46+9Z8VBbTUzyGxy0vmA9N5c4RpU6iVcZ6i6Sngc=" providerId="None" clId="Web-{A7FFF36E-9047-4EAB-93C7-4AE0E88B70E5}" dt="2025-08-04T21:20:54.729" v="13" actId="20577"/>
        <pc:sldMkLst>
          <pc:docMk/>
          <pc:sldMk cId="0" sldId="261"/>
        </pc:sldMkLst>
        <pc:spChg chg="mod">
          <ac:chgData name="Cara Knox Gutzmer" userId="Vsv46+9Z8VBbTUzyGxy0vmA9N5c4RpU6iVcZ6i6Sngc=" providerId="None" clId="Web-{A7FFF36E-9047-4EAB-93C7-4AE0E88B70E5}" dt="2025-08-04T21:20:54.729" v="13" actId="20577"/>
          <ac:spMkLst>
            <pc:docMk/>
            <pc:sldMk cId="0" sldId="261"/>
            <ac:spMk id="199" creationId="{00000000-0000-0000-0000-000000000000}"/>
          </ac:spMkLst>
        </pc:spChg>
      </pc:sldChg>
      <pc:sldChg chg="modSp">
        <pc:chgData name="Cara Knox Gutzmer" userId="Vsv46+9Z8VBbTUzyGxy0vmA9N5c4RpU6iVcZ6i6Sngc=" providerId="None" clId="Web-{A7FFF36E-9047-4EAB-93C7-4AE0E88B70E5}" dt="2025-08-04T21:20:21.415" v="12" actId="20577"/>
        <pc:sldMkLst>
          <pc:docMk/>
          <pc:sldMk cId="0" sldId="274"/>
        </pc:sldMkLst>
        <pc:spChg chg="mod">
          <ac:chgData name="Cara Knox Gutzmer" userId="Vsv46+9Z8VBbTUzyGxy0vmA9N5c4RpU6iVcZ6i6Sngc=" providerId="None" clId="Web-{A7FFF36E-9047-4EAB-93C7-4AE0E88B70E5}" dt="2025-08-04T21:20:21.415" v="12" actId="20577"/>
          <ac:spMkLst>
            <pc:docMk/>
            <pc:sldMk cId="0" sldId="274"/>
            <ac:spMk id="275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1452ed197af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g1452ed197af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g1452ed197af_2_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g1452ed197af_2_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1452ed197af_2_1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6" name="Google Shape;226;g1452ed197af_2_1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Google Shape;231;g1452ed197af_2_1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2" name="Google Shape;232;g1452ed197af_2_1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g1452ed197af_2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1452ed197af_2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1452ed197af_2_17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3" name="Google Shape;243;g1452ed197af_2_17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1452ed197af_2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9" name="Google Shape;249;g1452ed197af_2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g1452ed197af_2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g1452ed197af_2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g1452ed197af_2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g1452ed197af_2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1452ed197af_2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6" name="Google Shape;266;g1452ed197af_2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143e07cec5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g143e07cec5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g1452ed197af_2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1452ed197af_2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g1452ed197af_2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g1452ed197af_2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g1452ed197af_2_2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4" name="Google Shape;284;g1452ed197af_2_2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1452ed197af_2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1452ed197af_2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1452ed197af_2_1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g1452ed197af_2_1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1452ed197af_2_1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g1452ed197af_2_1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1452ed197af_2_1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g1452ed197af_2_1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g1452ed197af_2_1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g1452ed197af_2_1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1452ed197af_2_1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g1452ed197af_2_1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g1452ed197af_2_1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g1452ed197af_2_1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2"/>
          </p:nvPr>
        </p:nvSpPr>
        <p:spPr>
          <a:xfrm>
            <a:off x="1187577" y="2357438"/>
            <a:ext cx="3202686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3"/>
          </p:nvPr>
        </p:nvSpPr>
        <p:spPr>
          <a:xfrm>
            <a:off x="4753737" y="2357438"/>
            <a:ext cx="3190113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body" idx="4"/>
          </p:nvPr>
        </p:nvSpPr>
        <p:spPr>
          <a:xfrm>
            <a:off x="475373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0" cap="none">
                <a:solidFill>
                  <a:srgbClr val="6B8890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 b="1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5pPr>
            <a:lvl6pPr marL="274320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6pPr>
            <a:lvl7pPr marL="320040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7pPr>
            <a:lvl8pPr marL="365760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7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7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8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8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accent2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19"/>
          <p:cNvSpPr txBox="1"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9"/>
          <p:cNvSpPr txBox="1">
            <a:spLocks noGrp="1"/>
          </p:cNvSpPr>
          <p:nvPr>
            <p:ph type="subTitle" idx="1"/>
          </p:nvPr>
        </p:nvSpPr>
        <p:spPr>
          <a:xfrm>
            <a:off x="2021396" y="3264408"/>
            <a:ext cx="5101209" cy="92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rgbClr val="FEFEFE"/>
                </a:solidFill>
              </a:defRPr>
            </a:lvl1pPr>
            <a:lvl2pPr lvl="1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/>
            </a:lvl2pPr>
            <a:lvl3pPr lvl="2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/>
            </a:lvl3pPr>
            <a:lvl4pPr lvl="3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4pPr>
            <a:lvl5pPr lvl="4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5pPr>
            <a:lvl6pPr lvl="5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6pPr>
            <a:lvl7pPr lvl="6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7pPr>
            <a:lvl8pPr lvl="7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8pPr>
            <a:lvl9pPr lvl="8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90" name="Google Shape;90;p19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accent1"/>
        </a:solidFill>
        <a:effectLst/>
      </p:bgPr>
    </p:bg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0"/>
          <p:cNvSpPr txBox="1">
            <a:spLocks noGrp="1"/>
          </p:cNvSpPr>
          <p:nvPr>
            <p:ph type="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  <a:defRPr sz="29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0"/>
          <p:cNvSpPr txBox="1">
            <a:spLocks noGrp="1"/>
          </p:cNvSpPr>
          <p:nvPr>
            <p:ph type="body" idx="1"/>
          </p:nvPr>
        </p:nvSpPr>
        <p:spPr>
          <a:xfrm>
            <a:off x="2021396" y="3264349"/>
            <a:ext cx="5101209" cy="9488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1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  <a:defRPr sz="1500">
                <a:solidFill>
                  <a:schemeClr val="lt1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lt1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1186434" y="1978533"/>
            <a:ext cx="3203828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4753736" y="1978533"/>
            <a:ext cx="3202685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2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3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3"/>
          <p:cNvSpPr txBox="1">
            <a:spLocks noGrp="1"/>
          </p:cNvSpPr>
          <p:nvPr>
            <p:ph type="title"/>
          </p:nvPr>
        </p:nvSpPr>
        <p:spPr>
          <a:xfrm>
            <a:off x="603504" y="1682871"/>
            <a:ext cx="3364992" cy="856123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1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Gill Sans"/>
              <a:buNone/>
              <a:defRPr sz="17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23"/>
          <p:cNvSpPr txBox="1">
            <a:spLocks noGrp="1"/>
          </p:cNvSpPr>
          <p:nvPr>
            <p:ph type="body" idx="1"/>
          </p:nvPr>
        </p:nvSpPr>
        <p:spPr>
          <a:xfrm>
            <a:off x="5052060" y="603504"/>
            <a:ext cx="3611880" cy="39364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 sz="1400">
                <a:solidFill>
                  <a:schemeClr val="dk1"/>
                </a:solidFill>
              </a:defRPr>
            </a:lvl1pPr>
            <a:lvl2pPr marL="914400" lvl="1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2pPr>
            <a:lvl3pPr marL="1371600" lvl="2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3pPr>
            <a:lvl4pPr marL="1828800" lvl="3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4pPr>
            <a:lvl5pPr marL="2286000" lvl="4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>
                <a:solidFill>
                  <a:schemeClr val="dk1"/>
                </a:solidFill>
              </a:defRPr>
            </a:lvl5pPr>
            <a:lvl6pPr marL="2743200" lvl="5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6pPr>
            <a:lvl7pPr marL="3200400" lvl="6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7pPr>
            <a:lvl8pPr marL="3657600" lvl="7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8pPr>
            <a:lvl9pPr marL="4114800" lvl="8" indent="-3048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  <a:defRPr sz="1200"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2"/>
          </p:nvPr>
        </p:nvSpPr>
        <p:spPr>
          <a:xfrm>
            <a:off x="836676" y="2662439"/>
            <a:ext cx="2846070" cy="1645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marL="320040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marL="365760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603504" y="4677156"/>
            <a:ext cx="3843598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/>
          <p:nvPr/>
        </p:nvSpPr>
        <p:spPr>
          <a:xfrm>
            <a:off x="0" y="0"/>
            <a:ext cx="4571999" cy="51435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title"/>
          </p:nvPr>
        </p:nvSpPr>
        <p:spPr>
          <a:xfrm>
            <a:off x="606392" y="1682871"/>
            <a:ext cx="3371249" cy="85098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1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700"/>
              <a:buFont typeface="Gill Sans"/>
              <a:buNone/>
              <a:defRPr sz="1700">
                <a:solidFill>
                  <a:srgbClr val="26262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>
            <a:spLocks noGrp="1"/>
          </p:cNvSpPr>
          <p:nvPr>
            <p:ph type="pic" idx="2"/>
          </p:nvPr>
        </p:nvSpPr>
        <p:spPr>
          <a:xfrm>
            <a:off x="4571999" y="0"/>
            <a:ext cx="4576573" cy="51435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123" name="Google Shape;123;p24"/>
          <p:cNvSpPr txBox="1">
            <a:spLocks noGrp="1"/>
          </p:cNvSpPr>
          <p:nvPr>
            <p:ph type="body" idx="1"/>
          </p:nvPr>
        </p:nvSpPr>
        <p:spPr>
          <a:xfrm>
            <a:off x="836676" y="2662439"/>
            <a:ext cx="2846070" cy="1645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1">
            <a:normAutofit/>
          </a:bodyPr>
          <a:lstStyle>
            <a:lvl1pPr marL="457200" lvl="0" indent="-228600" algn="ctr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>
                <a:solidFill>
                  <a:srgbClr val="FFFFFF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  <a:defRPr sz="1100"/>
            </a:lvl2pPr>
            <a:lvl3pPr marL="1371600" lvl="2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900"/>
              <a:buNone/>
              <a:defRPr sz="900"/>
            </a:lvl3pPr>
            <a:lvl4pPr marL="1828800" lvl="3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4pPr>
            <a:lvl5pPr marL="2286000" lvl="4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5pPr>
            <a:lvl6pPr marL="2743200" lvl="5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6pPr>
            <a:lvl7pPr marL="3200400" lvl="6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7pPr>
            <a:lvl8pPr marL="3657600" lvl="7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8pPr>
            <a:lvl9pPr marL="4114800" lvl="8" indent="-2286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24"/>
          <p:cNvSpPr txBox="1">
            <a:spLocks noGrp="1"/>
          </p:cNvSpPr>
          <p:nvPr>
            <p:ph type="ftr" idx="11"/>
          </p:nvPr>
        </p:nvSpPr>
        <p:spPr>
          <a:xfrm>
            <a:off x="603504" y="4677156"/>
            <a:ext cx="3843598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solidFill>
                  <a:srgbClr val="FFFFFF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24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25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1"/>
          </p:nvPr>
        </p:nvSpPr>
        <p:spPr>
          <a:xfrm rot="5400000">
            <a:off x="3408756" y="243129"/>
            <a:ext cx="2326487" cy="57972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25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25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title"/>
          </p:nvPr>
        </p:nvSpPr>
        <p:spPr>
          <a:xfrm rot="5400000">
            <a:off x="5108007" y="2084772"/>
            <a:ext cx="3737610" cy="973956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1"/>
          </p:nvPr>
        </p:nvSpPr>
        <p:spPr>
          <a:xfrm rot="5400000">
            <a:off x="2128980" y="247317"/>
            <a:ext cx="3737610" cy="46488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1pPr>
            <a:lvl2pPr marL="914400" lvl="1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2pPr>
            <a:lvl3pPr marL="1371600" lvl="2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3pPr>
            <a:lvl4pPr marL="1828800" lvl="3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algn="l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26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  <a:defRPr sz="21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FEFEFE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lt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  <a:defRPr sz="21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175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914400" marR="0" lvl="1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1371600" marR="0" lvl="2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1828800" marR="0" lvl="3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2286000" marR="0" lvl="4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262626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2743200" marR="0" lvl="5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3200400" marR="0" lvl="6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3657600" marR="0" lvl="7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4114800" marR="0" lvl="8" indent="-304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chemeClr val="accent2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5866072" y="4679112"/>
            <a:ext cx="2065310" cy="24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1200150" y="4677156"/>
            <a:ext cx="4425892" cy="240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8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endParaRPr/>
          </a:p>
        </p:txBody>
      </p:sp>
      <p:sp>
        <p:nvSpPr>
          <p:cNvPr id="67" name="Google Shape;67;p15"/>
          <p:cNvSpPr>
            <a:spLocks noGrp="1"/>
          </p:cNvSpPr>
          <p:nvPr>
            <p:ph type="sldNum" idx="12"/>
          </p:nvPr>
        </p:nvSpPr>
        <p:spPr>
          <a:xfrm>
            <a:off x="8069192" y="4663440"/>
            <a:ext cx="274320" cy="274320"/>
          </a:xfrm>
          <a:prstGeom prst="ellipse">
            <a:avLst/>
          </a:prstGeom>
          <a:solidFill>
            <a:srgbClr val="1D1D1D">
              <a:alpha val="69803"/>
            </a:srgbClr>
          </a:solidFill>
          <a:ln>
            <a:noFill/>
          </a:ln>
        </p:spPr>
        <p:txBody>
          <a:bodyPr spcFirstLastPara="1" wrap="square" lIns="13700" tIns="34275" rIns="13700" bIns="34275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1pPr>
            <a:lvl2pPr marL="0" marR="0" lvl="1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2pPr>
            <a:lvl3pPr marL="0" marR="0" lvl="2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3pPr>
            <a:lvl4pPr marL="0" marR="0" lvl="3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4pPr>
            <a:lvl5pPr marL="0" marR="0" lvl="4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5pPr>
            <a:lvl6pPr marL="0" marR="0" lvl="5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marL="0" marR="0" lvl="6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marL="0" marR="0" lvl="7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marL="0" marR="0" lvl="8" indent="0" algn="ctr" rtl="0">
              <a:spcBef>
                <a:spcPts val="0"/>
              </a:spcBef>
              <a:buNone/>
              <a:defRPr sz="800" b="0" i="0" u="none" strike="noStrike" cap="none">
                <a:solidFill>
                  <a:srgbClr val="FFFFFF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te.illinois.edu/cote-portal-access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mailto:cote-waivers@illinois.edu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ls9@illinois.edu" TargetMode="External"/><Relationship Id="rId5" Type="http://schemas.openxmlformats.org/officeDocument/2006/relationships/hyperlink" Target="mailto:jrooseve@illinois.edu" TargetMode="External"/><Relationship Id="rId4" Type="http://schemas.openxmlformats.org/officeDocument/2006/relationships/hyperlink" Target="https://cote.illinois.edu/cooperating-personnel-supervisors/cp-tuition-fee-waiver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Relationship Id="rId6" Type="http://schemas.openxmlformats.org/officeDocument/2006/relationships/hyperlink" Target="mailto:sce@education.illinois.edu" TargetMode="External"/><Relationship Id="rId5" Type="http://schemas.openxmlformats.org/officeDocument/2006/relationships/hyperlink" Target="mailto:caraknox@illinois.edu" TargetMode="External"/><Relationship Id="rId4" Type="http://schemas.openxmlformats.org/officeDocument/2006/relationships/hyperlink" Target="https://cote.illinois.edu/cote-portal-access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cooperating-teachers/prospective-cooperating-teachers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5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6czZ0oHbQAJv2D9yekMQ4iqjgh29E7SBU1ZyFy9Z_pM/edit?usp=sharing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sce.education.illinois.edu/" TargetMode="External"/><Relationship Id="rId4" Type="http://schemas.openxmlformats.org/officeDocument/2006/relationships/hyperlink" Target="https://sce.education.illinois.edu/docs/librariesprovider33/default-document-library/ci-403-progression-of-classroom-engagement---fall-2024.pdf?sfvrsn=d7c74b8f_1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ce.education.illinois.edu/docs/librariesprovider33/default-document-library/ci-403-progression-of-classroom-engagement---fall-2023.pdf?sfvrsn=b5e99108_1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ctrTitle"/>
          </p:nvPr>
        </p:nvSpPr>
        <p:spPr>
          <a:xfrm>
            <a:off x="1200150" y="1790058"/>
            <a:ext cx="6743700" cy="1234440"/>
          </a:xfrm>
          <a:prstGeom prst="rect">
            <a:avLst/>
          </a:prstGeom>
          <a:solidFill>
            <a:srgbClr val="FFFFFF"/>
          </a:solidFill>
          <a:ln w="38100" cap="flat" cmpd="sng">
            <a:solidFill>
              <a:srgbClr val="4040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205725" tIns="137150" rIns="205725" bIns="137150" anchor="ctr" anchorCtr="1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900"/>
              <a:buFont typeface="Gill Sans"/>
              <a:buNone/>
            </a:pPr>
            <a:r>
              <a:rPr lang="en"/>
              <a:t>COOPERATING TEACHER ORIENTATION</a:t>
            </a:r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subTitle" idx="1"/>
          </p:nvPr>
        </p:nvSpPr>
        <p:spPr>
          <a:xfrm>
            <a:off x="2035684" y="3264408"/>
            <a:ext cx="5101209" cy="9299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" dirty="0"/>
              <a:t>CI 403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500"/>
              <a:buNone/>
            </a:pPr>
            <a:r>
              <a:rPr lang="en" dirty="0"/>
              <a:t>Year 2 Candidates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36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CHARACTERISTICS OF FEEDBACK</a:t>
            </a:r>
            <a:br>
              <a:rPr lang="en"/>
            </a:br>
            <a:r>
              <a:rPr lang="en"/>
              <a:t>(POSITIVE AND CORRECTIVE) </a:t>
            </a:r>
            <a:endParaRPr/>
          </a:p>
        </p:txBody>
      </p:sp>
      <p:sp>
        <p:nvSpPr>
          <p:cNvPr id="223" name="Google Shape;223;p36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Descriptive rather than evaluative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Similar to “evidence” on the Danielson, based on observations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Specific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Actionable</a:t>
            </a: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7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UNEXPECTED NEGATIVE FEEDBACK</a:t>
            </a:r>
            <a:br>
              <a:rPr lang="en"/>
            </a:br>
            <a:r>
              <a:rPr lang="en"/>
              <a:t>(IT'S AWKWARD FOR EVERYONE)</a:t>
            </a:r>
            <a:endParaRPr/>
          </a:p>
        </p:txBody>
      </p:sp>
      <p:sp>
        <p:nvSpPr>
          <p:cNvPr id="229" name="Google Shape;229;p37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"I have some feedback for you, and it may be uncomfortable. I feel a bit uncomfortable myself, but I care about you and your development more than I care about how uncomfortable I feel. So, if you're feeling a little unsure about what to expect here, we are in this together. Can we talk a bit about _____________ ?"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4" name="Google Shape;234;p38" descr="Tab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83822" y="229023"/>
            <a:ext cx="7494814" cy="478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9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EVALUATIONS</a:t>
            </a:r>
            <a:endParaRPr/>
          </a:p>
        </p:txBody>
      </p:sp>
      <p:sp>
        <p:nvSpPr>
          <p:cNvPr id="240" name="Google Shape;240;p39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Observation feedback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Weekly feedback to supervisor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Midterm/Final</a:t>
            </a:r>
            <a:endParaRPr/>
          </a:p>
          <a:p>
            <a:pPr marL="342900" lvl="1" indent="-165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Portal: 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https://cote.illinois.edu/cote-portal-access</a:t>
            </a: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Support plans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40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SUPPORTS</a:t>
            </a:r>
            <a:endParaRPr/>
          </a:p>
        </p:txBody>
      </p:sp>
      <p:sp>
        <p:nvSpPr>
          <p:cNvPr id="246" name="Google Shape;246;p40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Disposition Concern Form- please contact your student’s supervisor early if concerns arise</a:t>
            </a: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Remediation Plan</a:t>
            </a: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Professional Growth Plan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1" name="Google Shape;251;p41" descr="Diagram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319504" y="238843"/>
            <a:ext cx="7064828" cy="478633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42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IMMEDIATE ACTIONS TO WELCOME YOUR CANDIDATE</a:t>
            </a:r>
            <a:endParaRPr/>
          </a:p>
        </p:txBody>
      </p:sp>
      <p:sp>
        <p:nvSpPr>
          <p:cNvPr id="257" name="Google Shape;257;p42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177800" lvl="0" indent="-1771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Exchange contact information (set boundaries!)</a:t>
            </a:r>
            <a:endParaRPr/>
          </a:p>
          <a:p>
            <a:pPr marL="177800" lvl="0" indent="-17716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Show them where to put their belongings</a:t>
            </a:r>
            <a:endParaRPr/>
          </a:p>
          <a:p>
            <a:pPr marL="177800" lvl="0" indent="-17716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Tour the school</a:t>
            </a:r>
            <a:endParaRPr/>
          </a:p>
          <a:p>
            <a:pPr marL="177800" lvl="0" indent="-17716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Introduce them to staff</a:t>
            </a:r>
            <a:endParaRPr/>
          </a:p>
          <a:p>
            <a:pPr marL="177800" lvl="0" indent="-17716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Teach them to access your online curriculum and classroom</a:t>
            </a:r>
            <a:endParaRPr/>
          </a:p>
          <a:p>
            <a:pPr marL="177800" lvl="0" indent="-17716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Ask them to plan to introduce themselves to the students in a creative way</a:t>
            </a:r>
            <a:endParaRPr/>
          </a:p>
          <a:p>
            <a:pPr marL="177800" lvl="0" indent="-17716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Post their name on the board</a:t>
            </a:r>
            <a:endParaRPr/>
          </a:p>
          <a:p>
            <a:pPr marL="177800" lvl="0" indent="-160654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" sz="1329"/>
              <a:t>Explain the expectations for dress, cell phones, etc. </a:t>
            </a:r>
            <a:endParaRPr sz="929"/>
          </a:p>
          <a:p>
            <a:pPr marL="177800" lvl="0" indent="-17716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Be clear and specific about what you would like them to do the first few days and weeks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43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TUITION WAIVERS</a:t>
            </a:r>
            <a:endParaRPr/>
          </a:p>
        </p:txBody>
      </p:sp>
      <p:sp>
        <p:nvSpPr>
          <p:cNvPr id="263" name="Google Shape;263;p43"/>
          <p:cNvSpPr txBox="1">
            <a:spLocks noGrp="1"/>
          </p:cNvSpPr>
          <p:nvPr>
            <p:ph type="body" idx="1"/>
          </p:nvPr>
        </p:nvSpPr>
        <p:spPr>
          <a:xfrm>
            <a:off x="1673350" y="1978522"/>
            <a:ext cx="5797200" cy="310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228600" lvl="0" indent="-200623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089"/>
              <a:buChar char="•"/>
            </a:pPr>
            <a:r>
              <a:rPr lang="en" sz="1089"/>
              <a:t>Non-degree vs. Master’s/Endorsement/Doctoral</a:t>
            </a:r>
            <a:endParaRPr sz="1089"/>
          </a:p>
          <a:p>
            <a:pPr marL="228600" lvl="0" indent="-1314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089"/>
          </a:p>
          <a:p>
            <a:pPr marL="228600" lvl="0" indent="-20062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89"/>
              <a:buChar char="•"/>
            </a:pPr>
            <a:r>
              <a:rPr lang="en" sz="1089"/>
              <a:t>Contact Council on Teacher Education with questions! </a:t>
            </a:r>
            <a:endParaRPr sz="1089"/>
          </a:p>
          <a:p>
            <a:pPr marL="457200" lvl="1" indent="-20824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39"/>
              <a:buChar char="•"/>
            </a:pPr>
            <a:r>
              <a:rPr lang="en" sz="1039" u="sng">
                <a:solidFill>
                  <a:schemeClr val="hlink"/>
                </a:solidFill>
                <a:hlinkClick r:id="rId3"/>
              </a:rPr>
              <a:t>cote-waivers@illinois.edu</a:t>
            </a:r>
            <a:endParaRPr sz="1039"/>
          </a:p>
          <a:p>
            <a:pPr marL="457200" lvl="1" indent="-20824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39"/>
              <a:buChar char="•"/>
            </a:pPr>
            <a:r>
              <a:rPr lang="en" sz="1039" u="sng">
                <a:solidFill>
                  <a:schemeClr val="hlink"/>
                </a:solidFill>
                <a:hlinkClick r:id="rId4"/>
              </a:rPr>
              <a:t>https://cote.illinois.edu/cooperating-personnel-supervisors/cp-tuition-fee-waivers</a:t>
            </a:r>
            <a:endParaRPr sz="1039" u="sng"/>
          </a:p>
          <a:p>
            <a:pPr marL="457200" lvl="1" indent="-14224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75"/>
              <a:buFont typeface="Arial"/>
              <a:buNone/>
            </a:pPr>
            <a:endParaRPr sz="1039"/>
          </a:p>
          <a:p>
            <a:pPr marL="228600" lvl="0" indent="-20062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089"/>
              <a:buChar char="•"/>
            </a:pPr>
            <a:r>
              <a:rPr lang="en" sz="1089" b="1"/>
              <a:t>Waiver Information (from SCE website)</a:t>
            </a:r>
            <a:endParaRPr sz="1089"/>
          </a:p>
          <a:p>
            <a:pPr marL="457200" lvl="1" indent="-215863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989"/>
              <a:buChar char="•"/>
            </a:pPr>
            <a:r>
              <a:rPr lang="en" sz="989">
                <a:solidFill>
                  <a:srgbClr val="252525"/>
                </a:solidFill>
              </a:rPr>
              <a:t>If you are intending to use a Cooperating Teacher Waiver to complete an online degree through the College of Education, you must contact both Jena Pfoff (</a:t>
            </a:r>
            <a:r>
              <a:rPr lang="en" sz="989" u="sng">
                <a:solidFill>
                  <a:schemeClr val="hlink"/>
                </a:solidFill>
                <a:hlinkClick r:id="rId5"/>
              </a:rPr>
              <a:t>jrooseve@illinois.edu</a:t>
            </a:r>
            <a:r>
              <a:rPr lang="en" sz="989">
                <a:solidFill>
                  <a:srgbClr val="252525"/>
                </a:solidFill>
              </a:rPr>
              <a:t>) and Linda Stimson (</a:t>
            </a:r>
            <a:r>
              <a:rPr lang="en" sz="989" u="sng">
                <a:solidFill>
                  <a:schemeClr val="hlink"/>
                </a:solidFill>
                <a:hlinkClick r:id="rId6"/>
              </a:rPr>
              <a:t>ls9@illinois.edu</a:t>
            </a:r>
            <a:r>
              <a:rPr lang="en" sz="989">
                <a:solidFill>
                  <a:srgbClr val="252525"/>
                </a:solidFill>
              </a:rPr>
              <a:t>) after submitting your application to the Graduate College in order to utilize the Cooperating Teacher Waiver. Your subject line should read, “Cooperating Teacher Waiver – Online Program."</a:t>
            </a:r>
            <a:endParaRPr sz="1039"/>
          </a:p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275"/>
              <a:buNone/>
            </a:pPr>
            <a:endParaRPr sz="450"/>
          </a:p>
          <a:p>
            <a:pPr marL="177800" lvl="0" indent="-88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350"/>
              <a:buNone/>
            </a:pPr>
            <a:endParaRPr sz="45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44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RESOURCES</a:t>
            </a:r>
            <a:endParaRPr/>
          </a:p>
        </p:txBody>
      </p:sp>
      <p:sp>
        <p:nvSpPr>
          <p:cNvPr id="269" name="Google Shape;269;p44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177800" lvl="0" indent="-1711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SCE: </a:t>
            </a:r>
            <a:r>
              <a:rPr lang="en" u="sng">
                <a:solidFill>
                  <a:schemeClr val="hlink"/>
                </a:solidFill>
                <a:hlinkClick r:id="rId3"/>
              </a:rPr>
              <a:t>https://sce.education.illinois.edu/</a:t>
            </a:r>
            <a:endParaRPr/>
          </a:p>
          <a:p>
            <a:pPr marL="177800" lvl="0" indent="-17113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Portal: </a:t>
            </a:r>
            <a:r>
              <a:rPr lang="en" u="sng">
                <a:solidFill>
                  <a:schemeClr val="hlink"/>
                </a:solidFill>
                <a:hlinkClick r:id="rId4"/>
              </a:rPr>
              <a:t>https://cote.illinois.edu/cote-portal-access</a:t>
            </a:r>
            <a:endParaRPr/>
          </a:p>
          <a:p>
            <a:pPr marL="177800" lvl="0" indent="-17113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Email Cara or SCE directly: </a:t>
            </a:r>
            <a:endParaRPr/>
          </a:p>
          <a:p>
            <a:pPr marL="342900" lvl="1" indent="-15938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u="sng">
                <a:solidFill>
                  <a:schemeClr val="hlink"/>
                </a:solidFill>
                <a:hlinkClick r:id="rId5"/>
              </a:rPr>
              <a:t>caraknox@illinois.edu</a:t>
            </a:r>
            <a:endParaRPr/>
          </a:p>
          <a:p>
            <a:pPr marL="342900" lvl="1" indent="-15938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u="sng">
                <a:solidFill>
                  <a:schemeClr val="hlink"/>
                </a:solidFill>
                <a:hlinkClick r:id="rId6"/>
              </a:rPr>
              <a:t>sce@education.illinois.edu</a:t>
            </a:r>
            <a:endParaRPr/>
          </a:p>
          <a:p>
            <a:pPr marL="342900" lvl="1" indent="-17113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16666"/>
              <a:buChar char="•"/>
            </a:pPr>
            <a:endParaRPr/>
          </a:p>
          <a:p>
            <a:pPr marL="342900" lvl="1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45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00" cy="89160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Still Recruiting for Spring!</a:t>
            </a:r>
            <a:endParaRPr/>
          </a:p>
        </p:txBody>
      </p:sp>
      <p:sp>
        <p:nvSpPr>
          <p:cNvPr id="275" name="Google Shape;275;p45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00" cy="23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indent="0">
              <a:spcBef>
                <a:spcPts val="0"/>
              </a:spcBef>
              <a:buNone/>
            </a:pPr>
            <a:r>
              <a:rPr lang="en" sz="1200" dirty="0"/>
              <a:t>We are in need of a few cooperating teachers for spring, especially those who teach Social Studies, English and Science. Please talk to your colleagues and send them my way!</a:t>
            </a:r>
            <a:endParaRPr sz="1200" dirty="0"/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u="sng" dirty="0">
                <a:solidFill>
                  <a:schemeClr val="hlink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https://sce.education.illinois.edu/cooperating-teachers/prospective-cooperating-teachers</a:t>
            </a:r>
            <a:endParaRPr sz="1200" dirty="0">
              <a:solidFill>
                <a:schemeClr val="hlink"/>
              </a:solidFill>
            </a:endParaRPr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342900" lvl="1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None/>
            </a:pP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pic>
        <p:nvPicPr>
          <p:cNvPr id="276" name="Google Shape;276;p45" descr="A picture containing graphical user interface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846500" y="2745925"/>
            <a:ext cx="5086669" cy="2135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8"/>
          <p:cNvSpPr/>
          <p:nvPr/>
        </p:nvSpPr>
        <p:spPr>
          <a:xfrm>
            <a:off x="0" y="0"/>
            <a:ext cx="9143999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0" name="Google Shape;150;p28"/>
          <p:cNvSpPr/>
          <p:nvPr/>
        </p:nvSpPr>
        <p:spPr>
          <a:xfrm>
            <a:off x="0" y="0"/>
            <a:ext cx="3490722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 b="0" i="0" u="none" strike="noStrike" cap="none">
              <a:solidFill>
                <a:schemeClr val="lt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28"/>
          <p:cNvSpPr>
            <a:spLocks noGrp="1"/>
          </p:cNvSpPr>
          <p:nvPr>
            <p:ph type="title"/>
          </p:nvPr>
        </p:nvSpPr>
        <p:spPr>
          <a:xfrm>
            <a:off x="482600" y="2010827"/>
            <a:ext cx="2522981" cy="1121846"/>
          </a:xfrm>
          <a:prstGeom prst="ellipse">
            <a:avLst/>
          </a:prstGeom>
          <a:noFill/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Font typeface="Gill Sans"/>
              <a:buNone/>
            </a:pPr>
            <a:r>
              <a:rPr lang="en">
                <a:solidFill>
                  <a:schemeClr val="lt1"/>
                </a:solidFill>
              </a:rPr>
              <a:t>AGENDA</a:t>
            </a:r>
            <a:endParaRPr/>
          </a:p>
        </p:txBody>
      </p:sp>
      <p:grpSp>
        <p:nvGrpSpPr>
          <p:cNvPr id="152" name="Google Shape;152;p28"/>
          <p:cNvGrpSpPr/>
          <p:nvPr/>
        </p:nvGrpSpPr>
        <p:grpSpPr>
          <a:xfrm>
            <a:off x="4214813" y="783269"/>
            <a:ext cx="4205288" cy="3576961"/>
            <a:chOff x="0" y="79159"/>
            <a:chExt cx="5607050" cy="4769281"/>
          </a:xfrm>
        </p:grpSpPr>
        <p:sp>
          <p:nvSpPr>
            <p:cNvPr id="153" name="Google Shape;153;p28"/>
            <p:cNvSpPr/>
            <p:nvPr/>
          </p:nvSpPr>
          <p:spPr>
            <a:xfrm>
              <a:off x="0" y="79159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A2B4B9"/>
                </a:gs>
                <a:gs pos="50000">
                  <a:srgbClr val="99AFB5"/>
                </a:gs>
                <a:gs pos="100000">
                  <a:srgbClr val="91A7AE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28"/>
            <p:cNvSpPr txBox="1"/>
            <p:nvPr/>
          </p:nvSpPr>
          <p:spPr>
            <a:xfrm>
              <a:off x="26273" y="10543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725" tIns="65725" rIns="65725" bIns="6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Welcome</a:t>
              </a:r>
              <a:endParaRPr sz="1100"/>
            </a:p>
          </p:txBody>
        </p:sp>
        <p:sp>
          <p:nvSpPr>
            <p:cNvPr id="155" name="Google Shape;155;p28"/>
            <p:cNvSpPr/>
            <p:nvPr/>
          </p:nvSpPr>
          <p:spPr>
            <a:xfrm>
              <a:off x="0" y="683599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95B9B1"/>
                </a:gs>
                <a:gs pos="50000">
                  <a:srgbClr val="8CB5AD"/>
                </a:gs>
                <a:gs pos="100000">
                  <a:srgbClr val="84AEA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28"/>
            <p:cNvSpPr txBox="1"/>
            <p:nvPr/>
          </p:nvSpPr>
          <p:spPr>
            <a:xfrm>
              <a:off x="26273" y="70987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725" tIns="65725" rIns="65725" bIns="6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Course sequence</a:t>
              </a:r>
              <a:endParaRPr sz="1100"/>
            </a:p>
          </p:txBody>
        </p:sp>
        <p:sp>
          <p:nvSpPr>
            <p:cNvPr id="157" name="Google Shape;157;p28"/>
            <p:cNvSpPr/>
            <p:nvPr/>
          </p:nvSpPr>
          <p:spPr>
            <a:xfrm>
              <a:off x="0" y="1288039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8BC9B"/>
                </a:gs>
                <a:gs pos="50000">
                  <a:srgbClr val="7DB793"/>
                </a:gs>
                <a:gs pos="100000">
                  <a:srgbClr val="75B18C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28"/>
            <p:cNvSpPr txBox="1"/>
            <p:nvPr/>
          </p:nvSpPr>
          <p:spPr>
            <a:xfrm>
              <a:off x="26273" y="1314312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725" tIns="65725" rIns="65725" bIns="6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Expectations – Professionalism</a:t>
              </a:r>
              <a:endParaRPr sz="1100"/>
            </a:p>
          </p:txBody>
        </p:sp>
        <p:sp>
          <p:nvSpPr>
            <p:cNvPr id="159" name="Google Shape;159;p28"/>
            <p:cNvSpPr/>
            <p:nvPr/>
          </p:nvSpPr>
          <p:spPr>
            <a:xfrm>
              <a:off x="0" y="189248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7CBD7C"/>
                </a:gs>
                <a:gs pos="50000">
                  <a:srgbClr val="6EBA6E"/>
                </a:gs>
                <a:gs pos="100000">
                  <a:srgbClr val="66B46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28"/>
            <p:cNvSpPr txBox="1"/>
            <p:nvPr/>
          </p:nvSpPr>
          <p:spPr>
            <a:xfrm>
              <a:off x="26273" y="191875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725" tIns="65725" rIns="65725" bIns="6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Expectations – Academic</a:t>
              </a:r>
              <a:endParaRPr sz="1100"/>
            </a:p>
          </p:txBody>
        </p:sp>
        <p:sp>
          <p:nvSpPr>
            <p:cNvPr id="161" name="Google Shape;161;p28"/>
            <p:cNvSpPr/>
            <p:nvPr/>
          </p:nvSpPr>
          <p:spPr>
            <a:xfrm>
              <a:off x="0" y="249692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8DBF6E"/>
                </a:gs>
                <a:gs pos="50000">
                  <a:srgbClr val="83BD5E"/>
                </a:gs>
                <a:gs pos="100000">
                  <a:srgbClr val="7CB85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28"/>
            <p:cNvSpPr txBox="1"/>
            <p:nvPr/>
          </p:nvSpPr>
          <p:spPr>
            <a:xfrm>
              <a:off x="26273" y="252319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725" tIns="65725" rIns="65725" bIns="6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Giving feedback</a:t>
              </a:r>
              <a:endParaRPr sz="1100"/>
            </a:p>
          </p:txBody>
        </p:sp>
        <p:sp>
          <p:nvSpPr>
            <p:cNvPr id="163" name="Google Shape;163;p28"/>
            <p:cNvSpPr/>
            <p:nvPr/>
          </p:nvSpPr>
          <p:spPr>
            <a:xfrm>
              <a:off x="0" y="310136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B0C35F"/>
                </a:gs>
                <a:gs pos="50000">
                  <a:srgbClr val="ACC14D"/>
                </a:gs>
                <a:gs pos="100000">
                  <a:srgbClr val="A7BD4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28"/>
            <p:cNvSpPr txBox="1"/>
            <p:nvPr/>
          </p:nvSpPr>
          <p:spPr>
            <a:xfrm>
              <a:off x="26273" y="312763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725" tIns="65725" rIns="65725" bIns="6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Evaluations</a:t>
              </a:r>
              <a:endParaRPr sz="1100"/>
            </a:p>
          </p:txBody>
        </p:sp>
        <p:sp>
          <p:nvSpPr>
            <p:cNvPr id="165" name="Google Shape;165;p28"/>
            <p:cNvSpPr/>
            <p:nvPr/>
          </p:nvSpPr>
          <p:spPr>
            <a:xfrm>
              <a:off x="0" y="370580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8A752"/>
                </a:gs>
                <a:gs pos="50000">
                  <a:srgbClr val="C8A13C"/>
                </a:gs>
                <a:gs pos="100000">
                  <a:srgbClr val="C39B34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8"/>
            <p:cNvSpPr txBox="1"/>
            <p:nvPr/>
          </p:nvSpPr>
          <p:spPr>
            <a:xfrm>
              <a:off x="26273" y="373207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725" tIns="65725" rIns="65725" bIns="6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Tuition waivers</a:t>
              </a:r>
              <a:endParaRPr sz="1100"/>
            </a:p>
          </p:txBody>
        </p:sp>
        <p:sp>
          <p:nvSpPr>
            <p:cNvPr id="167" name="Google Shape;167;p28"/>
            <p:cNvSpPr/>
            <p:nvPr/>
          </p:nvSpPr>
          <p:spPr>
            <a:xfrm>
              <a:off x="0" y="4310240"/>
              <a:ext cx="5607050" cy="538200"/>
            </a:xfrm>
            <a:prstGeom prst="roundRect">
              <a:avLst>
                <a:gd name="adj" fmla="val 16667"/>
              </a:avLst>
            </a:prstGeom>
            <a:gradFill>
              <a:gsLst>
                <a:gs pos="0">
                  <a:srgbClr val="C97149"/>
                </a:gs>
                <a:gs pos="50000">
                  <a:srgbClr val="C9642D"/>
                </a:gs>
                <a:gs pos="100000">
                  <a:srgbClr val="C55D26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8"/>
            <p:cNvSpPr txBox="1"/>
            <p:nvPr/>
          </p:nvSpPr>
          <p:spPr>
            <a:xfrm>
              <a:off x="26273" y="4336513"/>
              <a:ext cx="5554504" cy="485654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65725" tIns="65725" rIns="65725" bIns="65725" anchor="ctr" anchorCtr="0">
              <a:noAutofit/>
            </a:bodyPr>
            <a:lstStyle/>
            <a:p>
              <a:pPr marL="0" marR="0" lvl="0" indent="0" algn="l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1700"/>
                <a:buFont typeface="Gill Sans"/>
                <a:buNone/>
              </a:pPr>
              <a:r>
                <a:rPr lang="en" sz="1700" b="0" i="0" u="none" strike="noStrike" cap="none">
                  <a:solidFill>
                    <a:schemeClr val="lt1"/>
                  </a:solidFill>
                  <a:latin typeface="Gill Sans"/>
                  <a:ea typeface="Gill Sans"/>
                  <a:cs typeface="Gill Sans"/>
                  <a:sym typeface="Gill Sans"/>
                </a:rPr>
                <a:t>Questions? </a:t>
              </a:r>
              <a:endParaRPr sz="1100"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1" name="Google Shape;281;p46" descr="Text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00175" y="1081088"/>
            <a:ext cx="6343650" cy="29813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47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QUESTIONS?</a:t>
            </a:r>
            <a:endParaRPr/>
          </a:p>
        </p:txBody>
      </p:sp>
      <p:pic>
        <p:nvPicPr>
          <p:cNvPr id="287" name="Google Shape;287;p47" descr="Help with solid fill"/>
          <p:cNvPicPr preferRelativeResize="0">
            <a:picLocks noGrp="1"/>
          </p:cNvPicPr>
          <p:nvPr>
            <p:ph type="body" idx="1"/>
          </p:nvPr>
        </p:nvPicPr>
        <p:blipFill rotWithShape="1">
          <a:blip r:embed="rId3">
            <a:alphaModFix/>
          </a:blip>
          <a:srcRect/>
          <a:stretch/>
        </p:blipFill>
        <p:spPr>
          <a:xfrm>
            <a:off x="3534341" y="1959156"/>
            <a:ext cx="2071851" cy="207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9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WELCOME!</a:t>
            </a:r>
            <a:endParaRPr/>
          </a:p>
        </p:txBody>
      </p:sp>
      <p:sp>
        <p:nvSpPr>
          <p:cNvPr id="174" name="Google Shape;174;p29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85000" lnSpcReduction="20000"/>
          </a:bodyPr>
          <a:lstStyle/>
          <a:p>
            <a:pPr marL="177800" lvl="0" indent="-186055" algn="l" rtl="0"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1800"/>
              <a:t>Introductions/People to Know</a:t>
            </a:r>
            <a:endParaRPr sz="1800"/>
          </a:p>
          <a:p>
            <a:pPr marL="342900" lvl="1" indent="-17526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" sz="1600"/>
              <a:t>Dr. Cara Gutzmer, Director of School and Community Experiences</a:t>
            </a:r>
            <a:endParaRPr sz="1600"/>
          </a:p>
          <a:p>
            <a:pPr marL="342900" lvl="1" indent="-175260" algn="l" rtl="0">
              <a:spcBef>
                <a:spcPts val="1000"/>
              </a:spcBef>
              <a:spcAft>
                <a:spcPts val="0"/>
              </a:spcAft>
              <a:buSzPct val="100000"/>
              <a:buChar char="•"/>
            </a:pPr>
            <a:r>
              <a:rPr lang="en" sz="1600"/>
              <a:t>Sue Talbott, Clinical Experiences Specialist</a:t>
            </a:r>
            <a:endParaRPr sz="1600"/>
          </a:p>
          <a:p>
            <a:pPr marL="342900" lvl="1" indent="-186055" algn="l" rtl="0">
              <a:spcBef>
                <a:spcPts val="1000"/>
              </a:spcBef>
              <a:spcAft>
                <a:spcPts val="0"/>
              </a:spcAft>
              <a:buSzPct val="112500"/>
              <a:buChar char="•"/>
            </a:pPr>
            <a:r>
              <a:rPr lang="en" sz="1600"/>
              <a:t>Danielle Galardy, Office Manager</a:t>
            </a:r>
            <a:endParaRPr/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7800" lvl="0" indent="-1644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Share some summer fun in the chat</a:t>
            </a:r>
            <a:endParaRPr/>
          </a:p>
          <a:p>
            <a:pPr marL="177800" lvl="0" indent="-16446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Share a story about an amazing candidate you hosted in the past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30"/>
          <p:cNvSpPr txBox="1"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COURSES</a:t>
            </a:r>
            <a:endParaRPr/>
          </a:p>
        </p:txBody>
      </p:sp>
      <p:sp>
        <p:nvSpPr>
          <p:cNvPr id="180" name="Google Shape;180;p30"/>
          <p:cNvSpPr txBox="1">
            <a:spLocks noGrp="1"/>
          </p:cNvSpPr>
          <p:nvPr>
            <p:ph type="body" idx="2"/>
          </p:nvPr>
        </p:nvSpPr>
        <p:spPr>
          <a:xfrm>
            <a:off x="1187577" y="2357438"/>
            <a:ext cx="3202686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en">
                <a:solidFill>
                  <a:srgbClr val="3F3F3F"/>
                </a:solidFill>
              </a:rPr>
              <a:t>Introduction to teaching in a Diverse Society</a:t>
            </a:r>
            <a:endParaRPr>
              <a:solidFill>
                <a:srgbClr val="3F3F3F"/>
              </a:solidFill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en">
                <a:solidFill>
                  <a:srgbClr val="3F3F3F"/>
                </a:solidFill>
              </a:rPr>
              <a:t>Disciplinary literacy</a:t>
            </a:r>
            <a:endParaRPr>
              <a:solidFill>
                <a:srgbClr val="3F3F3F"/>
              </a:solidFill>
            </a:endParaRPr>
          </a:p>
          <a:p>
            <a:pPr marL="520700" lvl="2" indent="-101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sz="1400">
              <a:solidFill>
                <a:srgbClr val="3F3F3F"/>
              </a:solidFill>
            </a:endParaRPr>
          </a:p>
        </p:txBody>
      </p:sp>
      <p:sp>
        <p:nvSpPr>
          <p:cNvPr id="181" name="Google Shape;181;p30"/>
          <p:cNvSpPr txBox="1">
            <a:spLocks noGrp="1"/>
          </p:cNvSpPr>
          <p:nvPr>
            <p:ph type="body" idx="3"/>
          </p:nvPr>
        </p:nvSpPr>
        <p:spPr>
          <a:xfrm>
            <a:off x="4753737" y="2357438"/>
            <a:ext cx="3190113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Spring</a:t>
            </a:r>
            <a:endParaRPr/>
          </a:p>
          <a:p>
            <a:pPr marL="342900" lvl="1" indent="-1651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200"/>
              <a:buChar char="•"/>
            </a:pPr>
            <a:r>
              <a:rPr lang="en"/>
              <a:t>3 hours per week</a:t>
            </a:r>
            <a:endParaRPr/>
          </a:p>
        </p:txBody>
      </p:sp>
      <p:sp>
        <p:nvSpPr>
          <p:cNvPr id="182" name="Google Shape;182;p30"/>
          <p:cNvSpPr txBox="1">
            <a:spLocks noGrp="1"/>
          </p:cNvSpPr>
          <p:nvPr>
            <p:ph type="body" idx="4"/>
          </p:nvPr>
        </p:nvSpPr>
        <p:spPr>
          <a:xfrm>
            <a:off x="475373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PLACEMENTS</a:t>
            </a:r>
            <a:endParaRPr/>
          </a:p>
        </p:txBody>
      </p:sp>
      <p:sp>
        <p:nvSpPr>
          <p:cNvPr id="183" name="Google Shape;183;p30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lang="en" sz="2400">
                <a:solidFill>
                  <a:srgbClr val="FFFFFF"/>
                </a:solidFill>
              </a:rPr>
              <a:t>COURSE SEQUENCE –YEAR 1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2F2"/>
        </a:solid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31"/>
          <p:cNvSpPr txBox="1">
            <a:spLocks noGrp="1"/>
          </p:cNvSpPr>
          <p:nvPr>
            <p:ph type="body" idx="1"/>
          </p:nvPr>
        </p:nvSpPr>
        <p:spPr>
          <a:xfrm>
            <a:off x="118757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COURSES</a:t>
            </a:r>
            <a:endParaRPr/>
          </a:p>
        </p:txBody>
      </p:sp>
      <p:sp>
        <p:nvSpPr>
          <p:cNvPr id="189" name="Google Shape;189;p31"/>
          <p:cNvSpPr txBox="1">
            <a:spLocks noGrp="1"/>
          </p:cNvSpPr>
          <p:nvPr>
            <p:ph type="body" idx="2"/>
          </p:nvPr>
        </p:nvSpPr>
        <p:spPr>
          <a:xfrm>
            <a:off x="1187577" y="2357438"/>
            <a:ext cx="3202686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/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3F3F3F"/>
                </a:solidFill>
              </a:rPr>
              <a:t>Special Education</a:t>
            </a:r>
            <a:endParaRPr>
              <a:solidFill>
                <a:srgbClr val="3F3F3F"/>
              </a:solidFill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3F3F3F"/>
              </a:buClr>
              <a:buSzPts val="1400"/>
              <a:buChar char="•"/>
            </a:pPr>
            <a:r>
              <a:rPr lang="en">
                <a:solidFill>
                  <a:srgbClr val="3F3F3F"/>
                </a:solidFill>
              </a:rPr>
              <a:t>Teaching Diverse High School Students</a:t>
            </a:r>
            <a:endParaRPr>
              <a:solidFill>
                <a:srgbClr val="3F3F3F"/>
              </a:solidFill>
            </a:endParaRPr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3F3F3F"/>
                </a:solidFill>
              </a:rPr>
              <a:t>Assessing Student performance</a:t>
            </a:r>
            <a:endParaRPr sz="1700"/>
          </a:p>
          <a:p>
            <a:pPr marL="177800" lvl="0" indent="-1778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>
                <a:solidFill>
                  <a:srgbClr val="3F3F3F"/>
                </a:solidFill>
              </a:rPr>
              <a:t>Seminar</a:t>
            </a:r>
            <a:endParaRPr>
              <a:solidFill>
                <a:srgbClr val="3F3F3F"/>
              </a:solidFill>
            </a:endParaRPr>
          </a:p>
          <a:p>
            <a:pPr marL="520700" lvl="2" indent="-101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SzPts val="1100"/>
              <a:buNone/>
            </a:pPr>
            <a:endParaRPr sz="1100">
              <a:solidFill>
                <a:srgbClr val="3F3F3F"/>
              </a:solidFill>
            </a:endParaRPr>
          </a:p>
        </p:txBody>
      </p:sp>
      <p:sp>
        <p:nvSpPr>
          <p:cNvPr id="190" name="Google Shape;190;p31"/>
          <p:cNvSpPr txBox="1">
            <a:spLocks noGrp="1"/>
          </p:cNvSpPr>
          <p:nvPr>
            <p:ph type="body" idx="3"/>
          </p:nvPr>
        </p:nvSpPr>
        <p:spPr>
          <a:xfrm>
            <a:off x="4753737" y="2357438"/>
            <a:ext cx="3190113" cy="19475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92500" lnSpcReduction="20000"/>
          </a:bodyPr>
          <a:lstStyle/>
          <a:p>
            <a:pPr marL="177800" lvl="0" indent="-17113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Fall</a:t>
            </a:r>
            <a:endParaRPr/>
          </a:p>
          <a:p>
            <a:pPr marL="342900" lvl="1" indent="-17113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1400"/>
              <a:t>6 hours/week </a:t>
            </a:r>
            <a:endParaRPr sz="1400"/>
          </a:p>
          <a:p>
            <a:pPr marL="342900" lvl="1" indent="-17113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1400"/>
              <a:t>3 hours on Thursday and 3 hours arranged with the cooperating teacher</a:t>
            </a:r>
            <a:endParaRPr sz="1400"/>
          </a:p>
          <a:p>
            <a:pPr marL="177800" lvl="0" indent="-171132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Spring</a:t>
            </a:r>
            <a:endParaRPr/>
          </a:p>
          <a:p>
            <a:pPr marL="342900" lvl="1" indent="-159385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/>
              <a:t>STUDENT TEACHING </a:t>
            </a:r>
            <a:endParaRPr/>
          </a:p>
          <a:p>
            <a:pPr marL="342900" lvl="1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342900" lvl="1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  <p:sp>
        <p:nvSpPr>
          <p:cNvPr id="191" name="Google Shape;191;p31"/>
          <p:cNvSpPr txBox="1">
            <a:spLocks noGrp="1"/>
          </p:cNvSpPr>
          <p:nvPr>
            <p:ph type="body" idx="4"/>
          </p:nvPr>
        </p:nvSpPr>
        <p:spPr>
          <a:xfrm>
            <a:off x="4753737" y="1735075"/>
            <a:ext cx="3202686" cy="528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1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"/>
              <a:t>PLACEMENTS</a:t>
            </a:r>
            <a:endParaRPr/>
          </a:p>
        </p:txBody>
      </p:sp>
      <p:sp>
        <p:nvSpPr>
          <p:cNvPr id="192" name="Google Shape;192;p31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chemeClr val="accent2"/>
          </a:solidFill>
          <a:ln w="190500" cap="sq" cmpd="thinThick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400"/>
              <a:buFont typeface="Gill Sans"/>
              <a:buNone/>
            </a:pPr>
            <a:r>
              <a:rPr lang="en" sz="2400">
                <a:solidFill>
                  <a:srgbClr val="FFFFFF"/>
                </a:solidFill>
              </a:rPr>
              <a:t>COURSE SEQUENCE – YEAR 2</a:t>
            </a:r>
            <a:endParaRPr/>
          </a:p>
        </p:txBody>
      </p:sp>
      <p:pic>
        <p:nvPicPr>
          <p:cNvPr id="193" name="Google Shape;193;p31" descr="Fireworks with solid fill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007100" y="3960283"/>
            <a:ext cx="685800" cy="685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2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PROFESSIONAL EXPECTATIONS</a:t>
            </a:r>
            <a:endParaRPr/>
          </a:p>
        </p:txBody>
      </p:sp>
      <p:sp>
        <p:nvSpPr>
          <p:cNvPr id="199" name="Google Shape;199;p32">
            <a:hlinkClick r:id="rId3"/>
          </p:cNvPr>
          <p:cNvSpPr txBox="1">
            <a:spLocks noGrp="1"/>
          </p:cNvSpPr>
          <p:nvPr>
            <p:ph type="body" idx="1"/>
          </p:nvPr>
        </p:nvSpPr>
        <p:spPr>
          <a:xfrm>
            <a:off x="1673350" y="1978524"/>
            <a:ext cx="5838600" cy="2727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fontScale="40000" lnSpcReduction="20000"/>
          </a:bodyPr>
          <a:lstStyle/>
          <a:p>
            <a:pPr marL="177800" lvl="0" indent="-1600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•"/>
            </a:pPr>
            <a:r>
              <a:rPr lang="en" sz="2800" dirty="0"/>
              <a:t>Promptness</a:t>
            </a:r>
            <a:endParaRPr lang="en-US" sz="2800" dirty="0"/>
          </a:p>
          <a:p>
            <a:pPr marL="177800" lvl="0" indent="-1600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2800" dirty="0"/>
              <a:t>Mature and appropriate attire and hygiene</a:t>
            </a:r>
            <a:endParaRPr sz="2800" dirty="0"/>
          </a:p>
          <a:p>
            <a:pPr marL="177800" lvl="0" indent="-1600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2800" dirty="0"/>
              <a:t>Communication</a:t>
            </a:r>
            <a:endParaRPr sz="2800" dirty="0"/>
          </a:p>
          <a:p>
            <a:pPr marL="177800" lvl="0" indent="-1600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2800" dirty="0">
                <a:hlinkClick r:id="rId4"/>
              </a:rPr>
              <a:t>Engagement</a:t>
            </a:r>
            <a:endParaRPr sz="2810"/>
          </a:p>
          <a:p>
            <a:pPr marL="177800" lvl="0" indent="-16002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Char char="•"/>
            </a:pPr>
            <a:r>
              <a:rPr lang="en" sz="2800" dirty="0"/>
              <a:t>Have a meeting with your candidate to discuss dress code, cell phone use, arrival/departure times, etc.</a:t>
            </a:r>
            <a:endParaRPr sz="2800" dirty="0"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49812"/>
              <a:buNone/>
            </a:pPr>
            <a:endParaRPr sz="281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52643"/>
              <a:buNone/>
            </a:pPr>
            <a:r>
              <a:rPr lang="en" sz="2050" b="1" dirty="0"/>
              <a:t>***Candidates are given 3 hours excused for illness. Absences in excess must be made up.***</a:t>
            </a:r>
            <a:endParaRPr sz="2050" b="1" dirty="0"/>
          </a:p>
          <a:p>
            <a:pPr marL="0" indent="0" algn="ctr">
              <a:buSzPct val="52643"/>
              <a:buNone/>
            </a:pPr>
            <a:r>
              <a:rPr lang="en" sz="2050" b="1" dirty="0"/>
              <a:t>***Career Day is also an excused absence. ***</a:t>
            </a:r>
            <a:endParaRPr sz="2050" b="1" dirty="0"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1100" b="1"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endParaRPr/>
          </a:p>
          <a:p>
            <a:pPr marL="0" lvl="0" indent="0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48718"/>
              <a:buNone/>
            </a:pPr>
            <a:r>
              <a:rPr lang="en" sz="2850" b="1" u="sng" dirty="0">
                <a:solidFill>
                  <a:schemeClr val="hlink"/>
                </a:solidFill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PROFESSIONAL BEHAVIOR CHECKLIST</a:t>
            </a:r>
            <a:endParaRPr sz="2850" dirty="0">
              <a:solidFill>
                <a:schemeClr val="hlink"/>
              </a:solidFill>
            </a:endParaRPr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ct val="100000"/>
              <a:buNone/>
            </a:pP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34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THE SUPERVISOR</a:t>
            </a:r>
            <a:endParaRPr/>
          </a:p>
        </p:txBody>
      </p:sp>
      <p:sp>
        <p:nvSpPr>
          <p:cNvPr id="211" name="Google Shape;211;p34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Role, responsibility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Communication- please email them feedback weekly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33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ACADEMIC EXPECTATIONS</a:t>
            </a:r>
            <a:endParaRPr/>
          </a:p>
        </p:txBody>
      </p:sp>
      <p:sp>
        <p:nvSpPr>
          <p:cNvPr id="205" name="Google Shape;205;p33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 lnSpcReduction="10000"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78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Two observations by University Supervisor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Midterm/Final evaluation and conference with supervisor, student and cooperating teacher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Course assignments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 u="sng">
                <a:solidFill>
                  <a:schemeClr val="hlink"/>
                </a:solidFill>
                <a:hlinkClick r:id="rId3"/>
              </a:rPr>
              <a:t>Classroom Engagement</a:t>
            </a: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Content test</a:t>
            </a: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35"/>
          <p:cNvSpPr txBox="1">
            <a:spLocks noGrp="1"/>
          </p:cNvSpPr>
          <p:nvPr>
            <p:ph type="title"/>
          </p:nvPr>
        </p:nvSpPr>
        <p:spPr>
          <a:xfrm>
            <a:off x="1673352" y="723519"/>
            <a:ext cx="5797296" cy="891540"/>
          </a:xfrm>
          <a:prstGeom prst="rect">
            <a:avLst/>
          </a:prstGeom>
          <a:solidFill>
            <a:srgbClr val="FFFFFF"/>
          </a:solidFill>
          <a:ln w="31750" cap="sq" cmpd="sng">
            <a:solidFill>
              <a:srgbClr val="40404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137150" tIns="137150" rIns="137150" bIns="13715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2100"/>
              <a:buFont typeface="Gill Sans"/>
              <a:buNone/>
            </a:pPr>
            <a:r>
              <a:rPr lang="en"/>
              <a:t>GIVING FEEDBACK</a:t>
            </a:r>
            <a:endParaRPr/>
          </a:p>
        </p:txBody>
      </p:sp>
      <p:sp>
        <p:nvSpPr>
          <p:cNvPr id="217" name="Google Shape;217;p35"/>
          <p:cNvSpPr txBox="1">
            <a:spLocks noGrp="1"/>
          </p:cNvSpPr>
          <p:nvPr>
            <p:ph type="body" idx="1"/>
          </p:nvPr>
        </p:nvSpPr>
        <p:spPr>
          <a:xfrm>
            <a:off x="1673352" y="1978533"/>
            <a:ext cx="5797296" cy="2326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177800" lvl="0" indent="-177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How do you reinforce?</a:t>
            </a: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177800" lvl="0" indent="-1778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•"/>
            </a:pPr>
            <a:r>
              <a:rPr lang="en"/>
              <a:t>How do you correct and shape? </a:t>
            </a: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  <a:p>
            <a:pPr marL="177800" lvl="0" indent="-8890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691</Words>
  <Application>Microsoft Office PowerPoint</Application>
  <PresentationFormat>On-screen Show (16:9)</PresentationFormat>
  <Paragraphs>125</Paragraphs>
  <Slides>21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21</vt:i4>
      </vt:variant>
    </vt:vector>
  </HeadingPairs>
  <TitlesOfParts>
    <vt:vector size="24" baseType="lpstr">
      <vt:lpstr>Simple Light</vt:lpstr>
      <vt:lpstr>Parcel</vt:lpstr>
      <vt:lpstr>Parcel</vt:lpstr>
      <vt:lpstr>COOPERATING TEACHER ORIENTATION</vt:lpstr>
      <vt:lpstr>AGENDA</vt:lpstr>
      <vt:lpstr>WELCOME!</vt:lpstr>
      <vt:lpstr>COURSE SEQUENCE –YEAR 1</vt:lpstr>
      <vt:lpstr>COURSE SEQUENCE – YEAR 2</vt:lpstr>
      <vt:lpstr>PROFESSIONAL EXPECTATIONS</vt:lpstr>
      <vt:lpstr>THE SUPERVISOR</vt:lpstr>
      <vt:lpstr>ACADEMIC EXPECTATIONS</vt:lpstr>
      <vt:lpstr>GIVING FEEDBACK</vt:lpstr>
      <vt:lpstr>CHARACTERISTICS OF FEEDBACK (POSITIVE AND CORRECTIVE) </vt:lpstr>
      <vt:lpstr>UNEXPECTED NEGATIVE FEEDBACK (IT'S AWKWARD FOR EVERYONE)</vt:lpstr>
      <vt:lpstr>PowerPoint Presentation</vt:lpstr>
      <vt:lpstr>EVALUATIONS</vt:lpstr>
      <vt:lpstr>SUPPORTS</vt:lpstr>
      <vt:lpstr>PowerPoint Presentation</vt:lpstr>
      <vt:lpstr>IMMEDIATE ACTIONS TO WELCOME YOUR CANDIDATE</vt:lpstr>
      <vt:lpstr>TUITION WAIVERS</vt:lpstr>
      <vt:lpstr>RESOURCES</vt:lpstr>
      <vt:lpstr>Still Recruiting for Spring!</vt:lpstr>
      <vt:lpstr>PowerPoint Presentation</vt:lpstr>
      <vt:lpstr>QUESTIONS?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COOPERATING TEACHER ORIENTATION</dc:title>
  <cp:lastModifiedBy>Gutzmer, Cara</cp:lastModifiedBy>
  <cp:revision>14</cp:revision>
  <dcterms:modified xsi:type="dcterms:W3CDTF">2025-08-04T21:21:05Z</dcterms:modified>
</cp:coreProperties>
</file>