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 type="screen16x9"/>
  <p:notesSz cx="6858000" cy="9144000"/>
  <p:embeddedFontLst>
    <p:embeddedFont>
      <p:font typeface="Gill Sans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9AF8F-555D-4E9B-8D38-01C26C036048}" v="13" dt="2024-08-05T22:03:35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61" d="100"/>
          <a:sy n="161" d="100"/>
        </p:scale>
        <p:origin x="48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Knox Gutzmer" userId="Vsv46+9Z8VBbTUzyGxy0vmA9N5c4RpU6iVcZ6i6Sngc=" providerId="None" clId="Web-{8B19AF8F-555D-4E9B-8D38-01C26C036048}"/>
    <pc:docChg chg="modSld sldOrd">
      <pc:chgData name="Cara Knox Gutzmer" userId="Vsv46+9Z8VBbTUzyGxy0vmA9N5c4RpU6iVcZ6i6Sngc=" providerId="None" clId="Web-{8B19AF8F-555D-4E9B-8D38-01C26C036048}" dt="2024-08-05T22:03:35.374" v="11" actId="1076"/>
      <pc:docMkLst>
        <pc:docMk/>
      </pc:docMkLst>
      <pc:sldChg chg="modSp">
        <pc:chgData name="Cara Knox Gutzmer" userId="Vsv46+9Z8VBbTUzyGxy0vmA9N5c4RpU6iVcZ6i6Sngc=" providerId="None" clId="Web-{8B19AF8F-555D-4E9B-8D38-01C26C036048}" dt="2024-08-05T22:03:35.374" v="11" actId="1076"/>
        <pc:sldMkLst>
          <pc:docMk/>
          <pc:sldMk cId="0" sldId="256"/>
        </pc:sldMkLst>
        <pc:spChg chg="mod">
          <ac:chgData name="Cara Knox Gutzmer" userId="Vsv46+9Z8VBbTUzyGxy0vmA9N5c4RpU6iVcZ6i6Sngc=" providerId="None" clId="Web-{8B19AF8F-555D-4E9B-8D38-01C26C036048}" dt="2024-08-05T22:03:35.374" v="11" actId="1076"/>
          <ac:spMkLst>
            <pc:docMk/>
            <pc:sldMk cId="0" sldId="256"/>
            <ac:spMk id="144" creationId="{00000000-0000-0000-0000-000000000000}"/>
          </ac:spMkLst>
        </pc:spChg>
      </pc:sldChg>
      <pc:sldChg chg="modSp">
        <pc:chgData name="Cara Knox Gutzmer" userId="Vsv46+9Z8VBbTUzyGxy0vmA9N5c4RpU6iVcZ6i6Sngc=" providerId="None" clId="Web-{8B19AF8F-555D-4E9B-8D38-01C26C036048}" dt="2024-08-05T20:52:56.262" v="2" actId="20577"/>
        <pc:sldMkLst>
          <pc:docMk/>
          <pc:sldMk cId="0" sldId="261"/>
        </pc:sldMkLst>
        <pc:spChg chg="mod">
          <ac:chgData name="Cara Knox Gutzmer" userId="Vsv46+9Z8VBbTUzyGxy0vmA9N5c4RpU6iVcZ6i6Sngc=" providerId="None" clId="Web-{8B19AF8F-555D-4E9B-8D38-01C26C036048}" dt="2024-08-05T20:52:56.262" v="2" actId="20577"/>
          <ac:spMkLst>
            <pc:docMk/>
            <pc:sldMk cId="0" sldId="261"/>
            <ac:spMk id="199" creationId="{00000000-0000-0000-0000-000000000000}"/>
          </ac:spMkLst>
        </pc:spChg>
      </pc:sldChg>
      <pc:sldChg chg="ord">
        <pc:chgData name="Cara Knox Gutzmer" userId="Vsv46+9Z8VBbTUzyGxy0vmA9N5c4RpU6iVcZ6i6Sngc=" providerId="None" clId="Web-{8B19AF8F-555D-4E9B-8D38-01C26C036048}" dt="2024-08-05T21:51:18.568" v="10"/>
        <pc:sldMkLst>
          <pc:docMk/>
          <pc:sldMk cId="0" sldId="263"/>
        </pc:sldMkLst>
      </pc:sldChg>
      <pc:sldChg chg="modSp">
        <pc:chgData name="Cara Knox Gutzmer" userId="Vsv46+9Z8VBbTUzyGxy0vmA9N5c4RpU6iVcZ6i6Sngc=" providerId="None" clId="Web-{8B19AF8F-555D-4E9B-8D38-01C26C036048}" dt="2024-08-05T20:53:48.560" v="9" actId="14100"/>
        <pc:sldMkLst>
          <pc:docMk/>
          <pc:sldMk cId="0" sldId="274"/>
        </pc:sldMkLst>
        <pc:spChg chg="mod">
          <ac:chgData name="Cara Knox Gutzmer" userId="Vsv46+9Z8VBbTUzyGxy0vmA9N5c4RpU6iVcZ6i6Sngc=" providerId="None" clId="Web-{8B19AF8F-555D-4E9B-8D38-01C26C036048}" dt="2024-08-05T20:53:41.185" v="8" actId="20577"/>
          <ac:spMkLst>
            <pc:docMk/>
            <pc:sldMk cId="0" sldId="274"/>
            <ac:spMk id="275" creationId="{00000000-0000-0000-0000-000000000000}"/>
          </ac:spMkLst>
        </pc:spChg>
        <pc:picChg chg="mod">
          <ac:chgData name="Cara Knox Gutzmer" userId="Vsv46+9Z8VBbTUzyGxy0vmA9N5c4RpU6iVcZ6i6Sngc=" providerId="None" clId="Web-{8B19AF8F-555D-4E9B-8D38-01C26C036048}" dt="2024-08-05T20:53:48.560" v="9" actId="14100"/>
          <ac:picMkLst>
            <pc:docMk/>
            <pc:sldMk cId="0" sldId="274"/>
            <ac:picMk id="27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52ed197af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452ed197af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52ed197af_2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452ed197af_2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52ed197af_2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452ed197af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452ed197af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452ed197af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452ed197af_2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452ed197af_2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52ed197af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452ed197af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452ed197af_2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1452ed197af_2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452ed197af_2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452ed197af_2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452ed197af_2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452ed197af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452ed197af_2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452ed197af_2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43e07cec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143e07cec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452ed197af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452ed197af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452ed197af_2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1452ed197af_2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52ed197af_2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1452ed197af_2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52ed197af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452ed197af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52ed197af_2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452ed197af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52ed197af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452ed197af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452ed197af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1452ed197af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452ed197af_2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452ed197af_2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52ed197af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452ed197af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452ed197af_2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452ed197af_2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3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4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186434" y="1978533"/>
            <a:ext cx="3203828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753736" y="1978533"/>
            <a:ext cx="3202685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03504" y="1682871"/>
            <a:ext cx="3364992" cy="85612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ill Sans"/>
              <a:buNone/>
              <a:defRPr sz="17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5052060" y="603504"/>
            <a:ext cx="3611880" cy="393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836676" y="2662439"/>
            <a:ext cx="2846070" cy="164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/>
          <p:nvPr/>
        </p:nvSpPr>
        <p:spPr>
          <a:xfrm>
            <a:off x="0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606392" y="1682871"/>
            <a:ext cx="3371249" cy="8509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ill Sans"/>
              <a:buNone/>
              <a:defRPr sz="17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>
            <a:spLocks noGrp="1"/>
          </p:cNvSpPr>
          <p:nvPr>
            <p:ph type="pic" idx="2"/>
          </p:nvPr>
        </p:nvSpPr>
        <p:spPr>
          <a:xfrm>
            <a:off x="4571999" y="0"/>
            <a:ext cx="4576573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836676" y="2662439"/>
            <a:ext cx="2846070" cy="164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 rot="5400000">
            <a:off x="3408756" y="243129"/>
            <a:ext cx="2326487" cy="579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 rot="5400000">
            <a:off x="5108007" y="2084772"/>
            <a:ext cx="3737610" cy="973956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 rot="5400000">
            <a:off x="2128980" y="247317"/>
            <a:ext cx="3737610" cy="464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sz="21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sz="21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te.illinois.edu/cote-portal-acces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te-waivers@illinois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ls9@illinois.edu" TargetMode="External"/><Relationship Id="rId5" Type="http://schemas.openxmlformats.org/officeDocument/2006/relationships/hyperlink" Target="mailto:jrooseve@illinois.edu" TargetMode="External"/><Relationship Id="rId4" Type="http://schemas.openxmlformats.org/officeDocument/2006/relationships/hyperlink" Target="https://cote.illinois.edu/cooperating-personnel-supervisors/cp-tuition-fee-waiver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sce@education.illinois.edu" TargetMode="External"/><Relationship Id="rId5" Type="http://schemas.openxmlformats.org/officeDocument/2006/relationships/hyperlink" Target="mailto:caraknox@illinois.edu" TargetMode="External"/><Relationship Id="rId4" Type="http://schemas.openxmlformats.org/officeDocument/2006/relationships/hyperlink" Target="https://cote.illinois.edu/cote-portal-acces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cooperating-teachers/prospective-cooperating-teacher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6czZ0oHbQAJv2D9yekMQ4iqjgh29E7SBU1ZyFy9Z_pM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ce.education.illinois.edu/" TargetMode="External"/><Relationship Id="rId4" Type="http://schemas.openxmlformats.org/officeDocument/2006/relationships/hyperlink" Target="https://sce.education.illinois.edu/docs/librariesprovider33/default-document-library/ci-403-progression-of-classroom-engagement---fall-2024.pdf?sfvrsn=d7c74b8f_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docs/librariesprovider33/default-document-library/ci-403-progression-of-classroom-engagement---fall-2023.pdf?sfvrsn=b5e99108_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</a:pPr>
            <a:r>
              <a:rPr lang="en"/>
              <a:t>COOPERATING TEACHER ORIENTATION</a:t>
            </a: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ubTitle" idx="1"/>
          </p:nvPr>
        </p:nvSpPr>
        <p:spPr>
          <a:xfrm>
            <a:off x="2035684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dirty="0"/>
              <a:t>CI 403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dirty="0"/>
              <a:t>Year 2 Candidates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CHARACTERISTICS OF FEEDBACK</a:t>
            </a:r>
            <a:br>
              <a:rPr lang="en"/>
            </a:br>
            <a:r>
              <a:rPr lang="en"/>
              <a:t>(POSITIVE AND CORRECTIVE) </a:t>
            </a: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Descriptive rather than evaluative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Similar to “evidence” on the Danielson, based on observations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Specific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Actionable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UNEXPECTED NEGATIVE FEEDBACK</a:t>
            </a:r>
            <a:br>
              <a:rPr lang="en"/>
            </a:br>
            <a:r>
              <a:rPr lang="en"/>
              <a:t>(IT'S AWKWARD FOR EVERYONE)</a:t>
            </a:r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"I have some feedback for you, and it may be uncomfortable. I feel a bit uncomfortable myself, but I care about you and your development more than I care about how uncomfortable I feel. So, if you're feeling a little unsure about what to expect here, we are in this together. Can we talk a bit about _____________ ?"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8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822" y="229023"/>
            <a:ext cx="7494814" cy="47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EVALUATIONS</a:t>
            </a:r>
            <a:endParaRPr/>
          </a:p>
        </p:txBody>
      </p:sp>
      <p:sp>
        <p:nvSpPr>
          <p:cNvPr id="240" name="Google Shape;240;p39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Observation feedback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Weekly feedback to supervisor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Midterm/Final</a:t>
            </a:r>
            <a:endParaRPr/>
          </a:p>
          <a:p>
            <a:pPr marL="34290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Portal: 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https://cote.illinois.edu/cote-portal-access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Support plans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SUPPORTS</a:t>
            </a:r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Disposition Concern Form- please contact your student’s supervisor early if concerns arise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Remediation Plan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Professional Growth Plan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1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504" y="238843"/>
            <a:ext cx="7064828" cy="478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IMMEDIATE ACTIONS TO WELCOME YOUR CANDIDATE</a:t>
            </a:r>
            <a:endParaRPr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177800" lvl="0" indent="-1771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Exchange contact information (set boundaries!)</a:t>
            </a:r>
            <a:endParaRPr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Show them where to put their belongings</a:t>
            </a:r>
            <a:endParaRPr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Tour the school</a:t>
            </a:r>
            <a:endParaRPr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Introduce them to staff</a:t>
            </a:r>
            <a:endParaRPr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Teach them to access your online curriculum and classroom</a:t>
            </a:r>
            <a:endParaRPr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Ask them to plan to introduce themselves to the students in a creative way</a:t>
            </a:r>
            <a:endParaRPr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Post their name on the board</a:t>
            </a:r>
            <a:endParaRPr/>
          </a:p>
          <a:p>
            <a:pPr marL="177800" lvl="0" indent="-160654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" sz="1329"/>
              <a:t>Explain the expectations for dress, cell phones, etc. </a:t>
            </a:r>
            <a:endParaRPr sz="929"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Be clear and specific about what you would like them to do the first few days and weeks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TUITION WAIVERS</a:t>
            </a:r>
            <a:endParaRPr/>
          </a:p>
        </p:txBody>
      </p:sp>
      <p:sp>
        <p:nvSpPr>
          <p:cNvPr id="263" name="Google Shape;263;p43"/>
          <p:cNvSpPr txBox="1">
            <a:spLocks noGrp="1"/>
          </p:cNvSpPr>
          <p:nvPr>
            <p:ph type="body" idx="1"/>
          </p:nvPr>
        </p:nvSpPr>
        <p:spPr>
          <a:xfrm>
            <a:off x="1673350" y="1978522"/>
            <a:ext cx="5797200" cy="31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lvl="0" indent="-2006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9"/>
              <a:buChar char="•"/>
            </a:pPr>
            <a:r>
              <a:rPr lang="en" sz="1089"/>
              <a:t>Non-degree vs. Master’s/Endorsement/Doctoral</a:t>
            </a:r>
            <a:endParaRPr sz="1089"/>
          </a:p>
          <a:p>
            <a:pPr marL="228600" lvl="0" indent="-1314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089"/>
          </a:p>
          <a:p>
            <a:pPr marL="228600" lvl="0" indent="-20062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89"/>
              <a:buChar char="•"/>
            </a:pPr>
            <a:r>
              <a:rPr lang="en" sz="1089"/>
              <a:t>Contact Council on Teacher Education with questions! </a:t>
            </a:r>
            <a:endParaRPr sz="1089"/>
          </a:p>
          <a:p>
            <a:pPr marL="457200" lvl="1" indent="-20824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9"/>
              <a:buChar char="•"/>
            </a:pPr>
            <a:r>
              <a:rPr lang="en" sz="1039" u="sng">
                <a:solidFill>
                  <a:schemeClr val="hlink"/>
                </a:solidFill>
                <a:hlinkClick r:id="rId3"/>
              </a:rPr>
              <a:t>cote-waivers@illinois.edu</a:t>
            </a:r>
            <a:endParaRPr sz="1039"/>
          </a:p>
          <a:p>
            <a:pPr marL="457200" lvl="1" indent="-20824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9"/>
              <a:buChar char="•"/>
            </a:pPr>
            <a:r>
              <a:rPr lang="en" sz="1039" u="sng">
                <a:solidFill>
                  <a:schemeClr val="hlink"/>
                </a:solidFill>
                <a:hlinkClick r:id="rId4"/>
              </a:rPr>
              <a:t>https://cote.illinois.edu/cooperating-personnel-supervisors/cp-tuition-fee-waivers</a:t>
            </a:r>
            <a:endParaRPr sz="1039" u="sng"/>
          </a:p>
          <a:p>
            <a:pPr marL="457200" lvl="1" indent="-1422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039"/>
          </a:p>
          <a:p>
            <a:pPr marL="228600" lvl="0" indent="-20062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89"/>
              <a:buChar char="•"/>
            </a:pPr>
            <a:r>
              <a:rPr lang="en" sz="1089" b="1"/>
              <a:t>Waiver Information (from SCE website)</a:t>
            </a:r>
            <a:endParaRPr sz="1089"/>
          </a:p>
          <a:p>
            <a:pPr marL="457200" lvl="1" indent="-2158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89"/>
              <a:buChar char="•"/>
            </a:pPr>
            <a:r>
              <a:rPr lang="en" sz="989">
                <a:solidFill>
                  <a:srgbClr val="252525"/>
                </a:solidFill>
              </a:rPr>
              <a:t>If you are intending to use a Cooperating Teacher Waiver to complete an online degree through the College of Education, you must contact both Jena Pfoff (</a:t>
            </a:r>
            <a:r>
              <a:rPr lang="en" sz="989" u="sng">
                <a:solidFill>
                  <a:schemeClr val="hlink"/>
                </a:solidFill>
                <a:hlinkClick r:id="rId5"/>
              </a:rPr>
              <a:t>jrooseve@illinois.edu</a:t>
            </a:r>
            <a:r>
              <a:rPr lang="en" sz="989">
                <a:solidFill>
                  <a:srgbClr val="252525"/>
                </a:solidFill>
              </a:rPr>
              <a:t>) and Linda Stimson (</a:t>
            </a:r>
            <a:r>
              <a:rPr lang="en" sz="989" u="sng">
                <a:solidFill>
                  <a:schemeClr val="hlink"/>
                </a:solidFill>
                <a:hlinkClick r:id="rId6"/>
              </a:rPr>
              <a:t>ls9@illinois.edu</a:t>
            </a:r>
            <a:r>
              <a:rPr lang="en" sz="989">
                <a:solidFill>
                  <a:srgbClr val="252525"/>
                </a:solidFill>
              </a:rPr>
              <a:t>) after submitting your application to the Graduate College in order to utilize the Cooperating Teacher Waiver. Your subject line should read, “Cooperating Teacher Waiver – Online Program."</a:t>
            </a:r>
            <a:endParaRPr sz="1039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5"/>
              <a:buNone/>
            </a:pPr>
            <a:endParaRPr sz="450"/>
          </a:p>
          <a:p>
            <a:pPr marL="177800" lvl="0" indent="-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50"/>
              <a:buNone/>
            </a:pPr>
            <a:endParaRPr sz="4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69" name="Google Shape;269;p44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177800" lvl="0" indent="-1711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SCE: 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https://sce.education.illinois.edu/</a:t>
            </a:r>
            <a:endParaRPr/>
          </a:p>
          <a:p>
            <a:pPr marL="177800" lvl="0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Portal: 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https://cote.illinois.edu/cote-portal-access</a:t>
            </a:r>
            <a:endParaRPr/>
          </a:p>
          <a:p>
            <a:pPr marL="177800" lvl="0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Email Cara or SCE directly: </a:t>
            </a:r>
            <a:endParaRPr/>
          </a:p>
          <a:p>
            <a:pPr marL="342900" lvl="1" indent="-15938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u="sng">
                <a:solidFill>
                  <a:schemeClr val="hlink"/>
                </a:solidFill>
                <a:hlinkClick r:id="rId5"/>
              </a:rPr>
              <a:t>caraknox@illinois.edu</a:t>
            </a:r>
            <a:endParaRPr/>
          </a:p>
          <a:p>
            <a:pPr marL="342900" lvl="1" indent="-15938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u="sng">
                <a:solidFill>
                  <a:schemeClr val="hlink"/>
                </a:solidFill>
                <a:hlinkClick r:id="rId6"/>
              </a:rPr>
              <a:t>sce@education.illinois.edu</a:t>
            </a:r>
            <a:endParaRPr/>
          </a:p>
          <a:p>
            <a:pPr marL="342900" lvl="1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16666"/>
              <a:buChar char="•"/>
            </a:pPr>
            <a:endParaRPr/>
          </a:p>
          <a:p>
            <a:pPr marL="342900" lvl="1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Still Recruiting for Spring!</a:t>
            </a:r>
            <a:endParaRPr/>
          </a:p>
        </p:txBody>
      </p:sp>
      <p:sp>
        <p:nvSpPr>
          <p:cNvPr id="275" name="Google Shape;275;p45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indent="0">
              <a:spcBef>
                <a:spcPts val="0"/>
              </a:spcBef>
              <a:buNone/>
            </a:pPr>
            <a:r>
              <a:rPr lang="en" sz="1200" dirty="0"/>
              <a:t>We are in need of several cooperating teachers for spring, especially those who teach Social Studies, English and Science. Please talk to your colleagues and send them my way!</a:t>
            </a:r>
            <a:endParaRPr sz="1200" dirty="0"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https://sce.education.illinois.edu/cooperating-teachers/prospective-cooperating-teachers</a:t>
            </a:r>
            <a:endParaRPr sz="1200" dirty="0">
              <a:solidFill>
                <a:schemeClr val="hlink"/>
              </a:solidFill>
            </a:endParaRPr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76" name="Google Shape;276;p45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6500" y="2745925"/>
            <a:ext cx="5086669" cy="21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28"/>
          <p:cNvSpPr>
            <a:spLocks noGrp="1"/>
          </p:cNvSpPr>
          <p:nvPr>
            <p:ph type="title"/>
          </p:nvPr>
        </p:nvSpPr>
        <p:spPr>
          <a:xfrm>
            <a:off x="482600" y="2010827"/>
            <a:ext cx="2522981" cy="1121846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ill Sans"/>
              <a:buNone/>
            </a:pPr>
            <a:r>
              <a:rPr lang="en">
                <a:solidFill>
                  <a:schemeClr val="lt1"/>
                </a:solidFill>
              </a:rPr>
              <a:t>AGENDA</a:t>
            </a:r>
            <a:endParaRPr/>
          </a:p>
        </p:txBody>
      </p:sp>
      <p:grpSp>
        <p:nvGrpSpPr>
          <p:cNvPr id="152" name="Google Shape;152;p28"/>
          <p:cNvGrpSpPr/>
          <p:nvPr/>
        </p:nvGrpSpPr>
        <p:grpSpPr>
          <a:xfrm>
            <a:off x="4214813" y="783269"/>
            <a:ext cx="4205288" cy="3576961"/>
            <a:chOff x="0" y="79159"/>
            <a:chExt cx="5607050" cy="4769281"/>
          </a:xfrm>
        </p:grpSpPr>
        <p:sp>
          <p:nvSpPr>
            <p:cNvPr id="153" name="Google Shape;153;p28"/>
            <p:cNvSpPr/>
            <p:nvPr/>
          </p:nvSpPr>
          <p:spPr>
            <a:xfrm>
              <a:off x="0" y="7915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2B4B9"/>
                </a:gs>
                <a:gs pos="50000">
                  <a:srgbClr val="99AFB5"/>
                </a:gs>
                <a:gs pos="100000">
                  <a:srgbClr val="91A7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 txBox="1"/>
            <p:nvPr/>
          </p:nvSpPr>
          <p:spPr>
            <a:xfrm>
              <a:off x="26273" y="10543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Welcome</a:t>
              </a:r>
              <a:endParaRPr sz="1100"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0" y="68359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5B9B1"/>
                </a:gs>
                <a:gs pos="50000">
                  <a:srgbClr val="8CB5AD"/>
                </a:gs>
                <a:gs pos="100000">
                  <a:srgbClr val="84AEA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 txBox="1"/>
            <p:nvPr/>
          </p:nvSpPr>
          <p:spPr>
            <a:xfrm>
              <a:off x="26273" y="70987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Course sequence</a:t>
              </a:r>
              <a:endParaRPr sz="1100"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0" y="128803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8BC9B"/>
                </a:gs>
                <a:gs pos="50000">
                  <a:srgbClr val="7DB793"/>
                </a:gs>
                <a:gs pos="100000">
                  <a:srgbClr val="75B18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 txBox="1"/>
            <p:nvPr/>
          </p:nvSpPr>
          <p:spPr>
            <a:xfrm>
              <a:off x="26273" y="131431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Professionalism</a:t>
              </a:r>
              <a:endParaRPr sz="1100"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0" y="189248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CBD7C"/>
                </a:gs>
                <a:gs pos="50000">
                  <a:srgbClr val="6EBA6E"/>
                </a:gs>
                <a:gs pos="100000">
                  <a:srgbClr val="66B4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 txBox="1"/>
            <p:nvPr/>
          </p:nvSpPr>
          <p:spPr>
            <a:xfrm>
              <a:off x="26273" y="191875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Academic</a:t>
              </a:r>
              <a:endParaRPr sz="1100"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0" y="249692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DBF6E"/>
                </a:gs>
                <a:gs pos="50000">
                  <a:srgbClr val="83BD5E"/>
                </a:gs>
                <a:gs pos="100000">
                  <a:srgbClr val="7CB85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 txBox="1"/>
            <p:nvPr/>
          </p:nvSpPr>
          <p:spPr>
            <a:xfrm>
              <a:off x="26273" y="252319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Giving feedback</a:t>
              </a:r>
              <a:endParaRPr sz="1100"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0" y="310136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0C35F"/>
                </a:gs>
                <a:gs pos="50000">
                  <a:srgbClr val="ACC14D"/>
                </a:gs>
                <a:gs pos="100000">
                  <a:srgbClr val="A7BD4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 txBox="1"/>
            <p:nvPr/>
          </p:nvSpPr>
          <p:spPr>
            <a:xfrm>
              <a:off x="26273" y="312763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Evaluations</a:t>
              </a:r>
              <a:endParaRPr sz="1100"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0" y="370580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8A752"/>
                </a:gs>
                <a:gs pos="50000">
                  <a:srgbClr val="C8A13C"/>
                </a:gs>
                <a:gs pos="100000">
                  <a:srgbClr val="C39B3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 txBox="1"/>
            <p:nvPr/>
          </p:nvSpPr>
          <p:spPr>
            <a:xfrm>
              <a:off x="26273" y="373207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Tuition waivers</a:t>
              </a:r>
              <a:endParaRPr sz="1100"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0" y="431024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97149"/>
                </a:gs>
                <a:gs pos="50000">
                  <a:srgbClr val="C9642D"/>
                </a:gs>
                <a:gs pos="100000">
                  <a:srgbClr val="C55D2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 txBox="1"/>
            <p:nvPr/>
          </p:nvSpPr>
          <p:spPr>
            <a:xfrm>
              <a:off x="26273" y="433651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Questions? </a:t>
              </a:r>
              <a:endParaRPr sz="11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6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175" y="1081088"/>
            <a:ext cx="634365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287" name="Google Shape;287;p47" descr="Help with solid fi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34341" y="1959156"/>
            <a:ext cx="2071851" cy="207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WELCOME!</a:t>
            </a: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177800" lvl="0" indent="-1860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/>
              <a:t>Introductions/People to Know</a:t>
            </a:r>
            <a:endParaRPr sz="1800"/>
          </a:p>
          <a:p>
            <a:pPr marL="342900" lvl="1" indent="-17526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" sz="1600"/>
              <a:t>Dr. Cara Gutzmer, Director of School and Community Experiences</a:t>
            </a:r>
            <a:endParaRPr sz="1600"/>
          </a:p>
          <a:p>
            <a:pPr marL="342900" lvl="1" indent="-17526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" sz="1600"/>
              <a:t>Sue Talbott, Clinical Experiences Specialist</a:t>
            </a:r>
            <a:endParaRPr sz="1600"/>
          </a:p>
          <a:p>
            <a:pPr marL="342900" lvl="1" indent="-186055" algn="l" rtl="0">
              <a:spcBef>
                <a:spcPts val="1000"/>
              </a:spcBef>
              <a:spcAft>
                <a:spcPts val="0"/>
              </a:spcAft>
              <a:buSzPct val="112500"/>
              <a:buChar char="•"/>
            </a:pPr>
            <a:r>
              <a:rPr lang="en" sz="1600"/>
              <a:t>Danielle Galardy, Office Manager</a:t>
            </a:r>
            <a:endParaRPr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-164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Share some summer fun in the chat</a:t>
            </a:r>
            <a:endParaRPr/>
          </a:p>
          <a:p>
            <a:pPr marL="177800" lvl="0" indent="-1644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Share a story about an amazing candidate you hosted in the past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COURSES</a:t>
            </a: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2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Introduction to teaching in a Diverse Society</a:t>
            </a:r>
            <a:endParaRPr>
              <a:solidFill>
                <a:srgbClr val="3F3F3F"/>
              </a:solidFill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Disciplinary literacy</a:t>
            </a:r>
            <a:endParaRPr>
              <a:solidFill>
                <a:srgbClr val="3F3F3F"/>
              </a:solidFill>
            </a:endParaRPr>
          </a:p>
          <a:p>
            <a:pPr marL="520700" lvl="2" indent="-101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rgbClr val="3F3F3F"/>
              </a:solidFill>
            </a:endParaRPr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3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Spring</a:t>
            </a:r>
            <a:endParaRPr/>
          </a:p>
          <a:p>
            <a:pPr marL="34290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3 hours per week</a:t>
            </a:r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4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PLACEMENTS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lang="en" sz="2400">
                <a:solidFill>
                  <a:srgbClr val="FFFFFF"/>
                </a:solidFill>
              </a:rPr>
              <a:t>COURSE SEQUENCE –YEAR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COURSES</a:t>
            </a:r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2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Special Education</a:t>
            </a:r>
            <a:endParaRPr>
              <a:solidFill>
                <a:srgbClr val="3F3F3F"/>
              </a:solidFill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Teaching Diverse High School Students</a:t>
            </a:r>
            <a:endParaRPr>
              <a:solidFill>
                <a:srgbClr val="3F3F3F"/>
              </a:solidFill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Assessing Student performance</a:t>
            </a:r>
            <a:endParaRPr sz="17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Seminar</a:t>
            </a:r>
            <a:endParaRPr>
              <a:solidFill>
                <a:srgbClr val="3F3F3F"/>
              </a:solidFill>
            </a:endParaRPr>
          </a:p>
          <a:p>
            <a:pPr marL="520700" lvl="2" indent="-101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100">
              <a:solidFill>
                <a:srgbClr val="3F3F3F"/>
              </a:solidFill>
            </a:endParaRPr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3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177800" lvl="0" indent="-1711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Fall</a:t>
            </a:r>
            <a:endParaRPr/>
          </a:p>
          <a:p>
            <a:pPr marL="342900" lvl="1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1400"/>
              <a:t>6 hours/week </a:t>
            </a:r>
            <a:endParaRPr sz="1400"/>
          </a:p>
          <a:p>
            <a:pPr marL="342900" lvl="1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1400"/>
              <a:t>3 hours on Thursday and 3 hours arranged with the cooperating teacher</a:t>
            </a:r>
            <a:endParaRPr sz="1400"/>
          </a:p>
          <a:p>
            <a:pPr marL="177800" lvl="0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Spring</a:t>
            </a:r>
            <a:endParaRPr/>
          </a:p>
          <a:p>
            <a:pPr marL="342900" lvl="1" indent="-15938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STUDENT TEACHING </a:t>
            </a:r>
            <a:endParaRPr/>
          </a:p>
          <a:p>
            <a:pPr marL="342900" lvl="1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342900" lvl="1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4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PLACEMENTS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lang="en" sz="2400">
                <a:solidFill>
                  <a:srgbClr val="FFFFFF"/>
                </a:solidFill>
              </a:rPr>
              <a:t>COURSE SEQUENCE – YEAR 2</a:t>
            </a:r>
            <a:endParaRPr/>
          </a:p>
        </p:txBody>
      </p:sp>
      <p:pic>
        <p:nvPicPr>
          <p:cNvPr id="193" name="Google Shape;193;p31" descr="Firework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7100" y="3960283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PROFESSIONAL EXPECTATIONS</a:t>
            </a:r>
            <a:endParaRPr/>
          </a:p>
        </p:txBody>
      </p:sp>
      <p:sp>
        <p:nvSpPr>
          <p:cNvPr id="199" name="Google Shape;199;p32">
            <a:hlinkClick r:id="rId3"/>
          </p:cNvPr>
          <p:cNvSpPr txBox="1">
            <a:spLocks noGrp="1"/>
          </p:cNvSpPr>
          <p:nvPr>
            <p:ph type="body" idx="1"/>
          </p:nvPr>
        </p:nvSpPr>
        <p:spPr>
          <a:xfrm>
            <a:off x="1673350" y="1978524"/>
            <a:ext cx="58386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40000" lnSpcReduction="20000"/>
          </a:bodyPr>
          <a:lstStyle/>
          <a:p>
            <a:pPr marL="177800" lvl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800" dirty="0"/>
              <a:t>Promptness</a:t>
            </a:r>
            <a:endParaRPr lang="en-US" sz="2800" dirty="0"/>
          </a:p>
          <a:p>
            <a:pPr marL="177800" lvl="0" indent="-1600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00" dirty="0"/>
              <a:t>Mature and appropriate attire and hygiene</a:t>
            </a:r>
            <a:endParaRPr sz="2800" dirty="0"/>
          </a:p>
          <a:p>
            <a:pPr marL="177800" lvl="0" indent="-1600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00" dirty="0"/>
              <a:t>Communication</a:t>
            </a:r>
            <a:endParaRPr sz="2800" dirty="0"/>
          </a:p>
          <a:p>
            <a:pPr marL="177800" lvl="0" indent="-1600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00" dirty="0">
                <a:hlinkClick r:id="rId4"/>
              </a:rPr>
              <a:t>Engagement</a:t>
            </a:r>
            <a:endParaRPr sz="2810"/>
          </a:p>
          <a:p>
            <a:pPr marL="177800" lvl="0" indent="-1600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00" dirty="0"/>
              <a:t>Have a meeting with your candidate to discuss dress code, cell phone use, arrival/departure times, etc.</a:t>
            </a:r>
            <a:endParaRPr sz="2800" dirty="0"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49812"/>
              <a:buNone/>
            </a:pPr>
            <a:endParaRPr sz="281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52643"/>
              <a:buNone/>
            </a:pPr>
            <a:r>
              <a:rPr lang="en" sz="2050" b="1" dirty="0"/>
              <a:t>***Candidates are given 3 hours excused for illness. Absences in excess must be made up.***</a:t>
            </a:r>
            <a:endParaRPr sz="2050" b="1" dirty="0"/>
          </a:p>
          <a:p>
            <a:pPr marL="0" indent="0" algn="ctr">
              <a:buSzPct val="52643"/>
              <a:buNone/>
            </a:pPr>
            <a:r>
              <a:rPr lang="en" sz="2050" b="1" dirty="0"/>
              <a:t>***Career Day is Thursday, November 7 – also an excused absence. ***</a:t>
            </a:r>
            <a:endParaRPr sz="2050" b="1"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100" b="1"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48718"/>
              <a:buNone/>
            </a:pPr>
            <a:r>
              <a:rPr lang="en" sz="2850" b="1" u="sng" dirty="0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PROFESSIONAL BEHAVIOR CHECKLIST</a:t>
            </a:r>
            <a:endParaRPr sz="2850" dirty="0">
              <a:solidFill>
                <a:schemeClr val="hlink"/>
              </a:solidFill>
            </a:endParaRPr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THE SUPERVISOR</a:t>
            </a: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Role, responsibility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Communication- please email them feedback weekly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ACADEMIC EXPECTATIONS</a:t>
            </a:r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Two observations by University Supervisor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Midterm/Final evaluation and conference with supervisor, student and cooperating teacher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Course assignments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Classroom Engagement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Content test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GIVING FEEDBACK</a:t>
            </a:r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How do you reinforce?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How do you correct and shape? 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On-screen Show (16:9)</PresentationFormat>
  <Paragraphs>125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Simple Light</vt:lpstr>
      <vt:lpstr>Parcel</vt:lpstr>
      <vt:lpstr>Parcel</vt:lpstr>
      <vt:lpstr>COOPERATING TEACHER ORIENTATION</vt:lpstr>
      <vt:lpstr>AGENDA</vt:lpstr>
      <vt:lpstr>WELCOME!</vt:lpstr>
      <vt:lpstr>COURSE SEQUENCE –YEAR 1</vt:lpstr>
      <vt:lpstr>COURSE SEQUENCE – YEAR 2</vt:lpstr>
      <vt:lpstr>PROFESSIONAL EXPECTATIONS</vt:lpstr>
      <vt:lpstr>THE SUPERVISOR</vt:lpstr>
      <vt:lpstr>ACADEMIC EXPECTATIONS</vt:lpstr>
      <vt:lpstr>GIVING FEEDBACK</vt:lpstr>
      <vt:lpstr>CHARACTERISTICS OF FEEDBACK (POSITIVE AND CORRECTIVE) </vt:lpstr>
      <vt:lpstr>UNEXPECTED NEGATIVE FEEDBACK (IT'S AWKWARD FOR EVERYONE)</vt:lpstr>
      <vt:lpstr>PowerPoint Presentation</vt:lpstr>
      <vt:lpstr>EVALUATIONS</vt:lpstr>
      <vt:lpstr>SUPPORTS</vt:lpstr>
      <vt:lpstr>PowerPoint Presentation</vt:lpstr>
      <vt:lpstr>IMMEDIATE ACTIONS TO WELCOME YOUR CANDIDATE</vt:lpstr>
      <vt:lpstr>TUITION WAIVERS</vt:lpstr>
      <vt:lpstr>RESOURCES</vt:lpstr>
      <vt:lpstr>Still Recruiting for Spring!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COOPERATING TEACHER ORIENTATION</dc:title>
  <cp:lastModifiedBy>Gutzmer, Cara</cp:lastModifiedBy>
  <cp:revision>9</cp:revision>
  <dcterms:modified xsi:type="dcterms:W3CDTF">2024-08-05T22:03:35Z</dcterms:modified>
</cp:coreProperties>
</file>