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Gill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GillSans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52ed197af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452ed197af_2_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52ed197af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452ed197af_2_1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52ed197af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452ed197af_2_1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52ed197af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452ed197af_2_1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52ed197af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452ed197af_2_1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52ed197af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452ed197af_2_1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52ed197af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452ed197af_2_1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52ed197af_2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452ed197af_2_1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52ed197af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452ed197af_2_1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52ed197af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452ed197af_2_2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3e07cec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43e07cec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52ed197af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452ed197af_2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52ed197af_2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452ed197af_2_2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52ed197af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452ed197af_2_2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52ed197af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452ed197af_2_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52ed197af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452ed197af_2_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52ed197af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452ed197af_2_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52ed197af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452ed197af_2_1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52ed197af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452ed197af_2_1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52ed197af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452ed197af_2_1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52ed197af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452ed197af_2_1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4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body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4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subTitle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2021396" y="3264349"/>
            <a:ext cx="5101209" cy="948811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753736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/>
          <p:nvPr/>
        </p:nvSpPr>
        <p:spPr>
          <a:xfrm>
            <a:off x="0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137150" spcFirstLastPara="1" rIns="137150" wrap="square" tIns="1371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/>
          <p:nvPr>
            <p:ph idx="2" type="pic"/>
          </p:nvPr>
        </p:nvSpPr>
        <p:spPr>
          <a:xfrm>
            <a:off x="4571999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 rot="5400000">
            <a:off x="3408756" y="243129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 rot="5400000">
            <a:off x="2128980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5" name="Google Shape;55;p13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7" name="Google Shape;67;p15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te.illinois.edu/cote-portal-acces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cote-waivers@illinois.edu" TargetMode="External"/><Relationship Id="rId4" Type="http://schemas.openxmlformats.org/officeDocument/2006/relationships/hyperlink" Target="https://cote.illinois.edu/cooperating-personnel-supervisors/cp-tuition-fee-waivers" TargetMode="External"/><Relationship Id="rId5" Type="http://schemas.openxmlformats.org/officeDocument/2006/relationships/hyperlink" Target="mailto:jrooseve@illinois.edu" TargetMode="External"/><Relationship Id="rId6" Type="http://schemas.openxmlformats.org/officeDocument/2006/relationships/hyperlink" Target="mailto:ls9@illinois.ed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ce.education.illinois.edu/" TargetMode="External"/><Relationship Id="rId4" Type="http://schemas.openxmlformats.org/officeDocument/2006/relationships/hyperlink" Target="https://cote.illinois.edu/cote-portal-access" TargetMode="External"/><Relationship Id="rId5" Type="http://schemas.openxmlformats.org/officeDocument/2006/relationships/hyperlink" Target="mailto:caraknox@illinois.edu" TargetMode="External"/><Relationship Id="rId6" Type="http://schemas.openxmlformats.org/officeDocument/2006/relationships/hyperlink" Target="mailto:sce@education.illinois.ed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ce.education.illinois.edu/cooperating-teachers/prospective-cooperating-teachers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6czZ0oHbQAJv2D9yekMQ4iqjgh29E7SBU1ZyFy9Z_pM/edit?usp=sharing" TargetMode="External"/><Relationship Id="rId4" Type="http://schemas.openxmlformats.org/officeDocument/2006/relationships/hyperlink" Target="https://sce.education.illinois.ed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ce.education.illinois.edu/docs/librariesprovider33/default-document-library/ci-403-progression-of-classroom-engagement---fall-2023.pdf?sfvrsn=b5e99108_1" TargetMode="External"/><Relationship Id="rId4" Type="http://schemas.openxmlformats.org/officeDocument/2006/relationships/hyperlink" Target="https://sce.education.illinois.edu/docs/librariesprovider33/default-document-library/ci-403-progression-of-classroom-engagement---fall-2023.pdf?sfvrsn=b5e99108_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</a:pPr>
            <a:r>
              <a:rPr lang="en"/>
              <a:t>COOPERATING TEACHER ORIENTATION</a:t>
            </a:r>
            <a:endParaRPr/>
          </a:p>
        </p:txBody>
      </p:sp>
      <p:sp>
        <p:nvSpPr>
          <p:cNvPr id="144" name="Google Shape;144;p27"/>
          <p:cNvSpPr txBox="1"/>
          <p:nvPr>
            <p:ph idx="1" type="subTitle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Fall 2023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/>
              <a:t>CI 403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/>
              <a:t>Year 2 Candidates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CHARACTERISTICS OF FEEDBACK</a:t>
            </a:r>
            <a:br>
              <a:rPr lang="en"/>
            </a:br>
            <a:r>
              <a:rPr lang="en"/>
              <a:t>(POSITIVE AND CORRECTIVE) </a:t>
            </a:r>
            <a:endParaRPr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Descriptive rather than evaluative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Similar to “evidence” on the Danielson, based on observations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Specific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Actionable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UNEXPECTED NEGATIVE FEEDBACK</a:t>
            </a:r>
            <a:br>
              <a:rPr lang="en"/>
            </a:br>
            <a:r>
              <a:rPr lang="en"/>
              <a:t>(IT'S AWKWARD FOR EVERYONE)</a:t>
            </a:r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234" name="Google Shape;2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822" y="229023"/>
            <a:ext cx="7494814" cy="47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EVALUATIONS</a:t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Observation feedback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Weekly feedback to supervisor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Midterm/Final</a:t>
            </a:r>
            <a:endParaRPr/>
          </a:p>
          <a:p>
            <a:pPr indent="-165100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Portal: 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Support plans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SUPPORTS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Disposition Concern Form- please contact your student’s supervisor early if concerns arise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Remediation Plan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251" name="Google Shape;2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504" y="238843"/>
            <a:ext cx="7064828" cy="478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IMMEDIATE ACTIONS TO WELCOME YOUR CANDIDATE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177165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Exchange contact information (set boundaries!)</a:t>
            </a:r>
            <a:endParaRPr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Show them where to put their belongings</a:t>
            </a:r>
            <a:endParaRPr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Tour the school</a:t>
            </a:r>
            <a:endParaRPr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Introduce them to staff</a:t>
            </a:r>
            <a:endParaRPr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Teach them to access your online curriculum and classroom</a:t>
            </a:r>
            <a:endParaRPr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Ask them to plan to introduce themselves to the students in a creative way</a:t>
            </a:r>
            <a:endParaRPr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Post their name on the board</a:t>
            </a:r>
            <a:endParaRPr/>
          </a:p>
          <a:p>
            <a:pPr indent="-160654" lvl="0" marL="1778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329"/>
              <a:t>Explain the expectations for dress, cell phones, etc. </a:t>
            </a:r>
            <a:endParaRPr sz="929"/>
          </a:p>
          <a:p>
            <a:pPr indent="-1771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Be clear and specific about what you would like them to do the first few days and weeks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TUITION WAIVERS</a:t>
            </a:r>
            <a:endParaRPr/>
          </a:p>
        </p:txBody>
      </p:sp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1673350" y="1978522"/>
            <a:ext cx="5797200" cy="3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0623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9"/>
              <a:buChar char="•"/>
            </a:pPr>
            <a:r>
              <a:rPr lang="en" sz="1089"/>
              <a:t>Non-degree vs. Master’s/Endorsement/Doctoral</a:t>
            </a:r>
            <a:endParaRPr sz="1089"/>
          </a:p>
          <a:p>
            <a:pPr indent="-1314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089"/>
          </a:p>
          <a:p>
            <a:pPr indent="-200623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89"/>
              <a:buChar char="•"/>
            </a:pPr>
            <a:r>
              <a:rPr lang="en" sz="1089"/>
              <a:t>Contact Council on Teacher Education with questions! </a:t>
            </a:r>
            <a:endParaRPr sz="1089"/>
          </a:p>
          <a:p>
            <a:pPr indent="-208243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9"/>
              <a:buChar char="•"/>
            </a:pPr>
            <a:r>
              <a:rPr lang="en" sz="1039" u="sng">
                <a:solidFill>
                  <a:schemeClr val="hlink"/>
                </a:solidFill>
                <a:hlinkClick r:id="rId3"/>
              </a:rPr>
              <a:t>cote-waivers@illinois.edu</a:t>
            </a:r>
            <a:endParaRPr sz="1039"/>
          </a:p>
          <a:p>
            <a:pPr indent="-208243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9"/>
              <a:buChar char="•"/>
            </a:pPr>
            <a:r>
              <a:rPr lang="en" sz="1039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sz="1039" u="sng"/>
          </a:p>
          <a:p>
            <a:pPr indent="-14224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039"/>
          </a:p>
          <a:p>
            <a:pPr indent="-200623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89"/>
              <a:buChar char="•"/>
            </a:pPr>
            <a:r>
              <a:rPr b="1" lang="en" sz="1089"/>
              <a:t>Waiver Information (from SCE website)</a:t>
            </a:r>
            <a:endParaRPr sz="1089"/>
          </a:p>
          <a:p>
            <a:pPr indent="-215863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89"/>
              <a:buChar char="•"/>
            </a:pPr>
            <a:r>
              <a:rPr lang="en" sz="989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" sz="989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" sz="989">
                <a:solidFill>
                  <a:srgbClr val="252525"/>
                </a:solidFill>
              </a:rPr>
              <a:t>) and Linda Stimson (</a:t>
            </a:r>
            <a:r>
              <a:rPr lang="en" sz="989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" sz="989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 sz="1039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5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50"/>
              <a:buNone/>
            </a:pPr>
            <a:r>
              <a:t/>
            </a:r>
            <a:endParaRPr sz="4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1132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SCE: 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indent="-171132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Portal: 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indent="-171132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Email Cara or SCE directly: </a:t>
            </a:r>
            <a:endParaRPr/>
          </a:p>
          <a:p>
            <a:pPr indent="-159385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indent="-159385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indent="-171132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16666"/>
              <a:buChar char="•"/>
            </a:pPr>
            <a:r>
              <a:t/>
            </a:r>
            <a:endParaRPr/>
          </a:p>
          <a:p>
            <a:pPr indent="-88900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Still Recruiting for Spring!</a:t>
            </a:r>
            <a:endParaRPr/>
          </a:p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1673352" y="1978533"/>
            <a:ext cx="57972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are in need of several cooperating teachers for spring, especially those who teach Social Studies and English. Please talk to your colleagues and send them my way!</a:t>
            </a:r>
            <a:endParaRPr sz="1200"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https://sce.education.illinois.edu/cooperating-teachers/prospective-cooperating-teachers</a:t>
            </a:r>
            <a:endParaRPr sz="1200"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A picture containing graphical user interface&#10;&#10;Description automatically generated" id="276" name="Google Shape;2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6500" y="2745925"/>
            <a:ext cx="5451000" cy="26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28"/>
          <p:cNvSpPr/>
          <p:nvPr>
            <p:ph type="title"/>
          </p:nvPr>
        </p:nvSpPr>
        <p:spPr>
          <a:xfrm>
            <a:off x="482600" y="2010827"/>
            <a:ext cx="2522981" cy="112184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52" name="Google Shape;152;p28"/>
          <p:cNvGrpSpPr/>
          <p:nvPr/>
        </p:nvGrpSpPr>
        <p:grpSpPr>
          <a:xfrm>
            <a:off x="4214813" y="783269"/>
            <a:ext cx="4205288" cy="3576961"/>
            <a:chOff x="0" y="79159"/>
            <a:chExt cx="5607050" cy="4769281"/>
          </a:xfrm>
        </p:grpSpPr>
        <p:sp>
          <p:nvSpPr>
            <p:cNvPr id="153" name="Google Shape;153;p28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8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 sz="1100"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8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 sz="1100"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8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 sz="1100"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8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 sz="1100"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8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 sz="110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8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 sz="1100"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8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 sz="1100"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8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 sz="11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281" name="Google Shape;2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0175" y="1081088"/>
            <a:ext cx="63436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descr="Help with solid fill" id="287" name="Google Shape;287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4341" y="1959156"/>
            <a:ext cx="2071851" cy="20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186055" lvl="0" marL="1778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/>
              <a:t>Introductions/People to Know</a:t>
            </a:r>
            <a:endParaRPr sz="1800"/>
          </a:p>
          <a:p>
            <a:pPr indent="-175260" lvl="1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600"/>
              <a:t>Dr. Cara Gutzmer, Director of School and Community Experiences</a:t>
            </a:r>
            <a:endParaRPr sz="1600"/>
          </a:p>
          <a:p>
            <a:pPr indent="-175260" lvl="1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600"/>
              <a:t>Sue Talbott, Clinical Experiences Specialist</a:t>
            </a:r>
            <a:endParaRPr sz="1600"/>
          </a:p>
          <a:p>
            <a:pPr indent="-186055" lvl="1" marL="342900" rtl="0" algn="l">
              <a:spcBef>
                <a:spcPts val="1000"/>
              </a:spcBef>
              <a:spcAft>
                <a:spcPts val="0"/>
              </a:spcAft>
              <a:buSzPct val="112500"/>
              <a:buChar char="•"/>
            </a:pPr>
            <a:r>
              <a:rPr lang="en" sz="1600"/>
              <a:t>Danielle Galardy, Office Manager</a:t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4465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Share some summer fun in the chat</a:t>
            </a:r>
            <a:endParaRPr/>
          </a:p>
          <a:p>
            <a:pPr indent="-16446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Share a story about an amazing candidate you hosted in the past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Introduction to teaching in a Diverse Society</a:t>
            </a:r>
            <a:endParaRPr>
              <a:solidFill>
                <a:srgbClr val="3F3F3F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Disciplinary literacy</a:t>
            </a:r>
            <a:endParaRPr>
              <a:solidFill>
                <a:srgbClr val="3F3F3F"/>
              </a:solidFill>
            </a:endParaRPr>
          </a:p>
          <a:p>
            <a:pPr indent="-101600" lvl="2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rgbClr val="3F3F3F"/>
              </a:solidFill>
            </a:endParaRPr>
          </a:p>
        </p:txBody>
      </p:sp>
      <p:sp>
        <p:nvSpPr>
          <p:cNvPr id="181" name="Google Shape;181;p30"/>
          <p:cNvSpPr txBox="1"/>
          <p:nvPr>
            <p:ph idx="3" type="body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Spring</a:t>
            </a:r>
            <a:endParaRPr/>
          </a:p>
          <a:p>
            <a:pPr indent="-165100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3 hours per week</a:t>
            </a:r>
            <a:endParaRPr/>
          </a:p>
        </p:txBody>
      </p:sp>
      <p:sp>
        <p:nvSpPr>
          <p:cNvPr id="182" name="Google Shape;182;p30"/>
          <p:cNvSpPr txBox="1"/>
          <p:nvPr>
            <p:ph idx="4" type="body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PLACEMENTS</a:t>
            </a:r>
            <a:endParaRPr/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accent2"/>
          </a:solidFill>
          <a:ln cap="sq" cmpd="thinThick" w="190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89" name="Google Shape;189;p31"/>
          <p:cNvSpPr txBox="1"/>
          <p:nvPr>
            <p:ph idx="2" type="body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Special Education</a:t>
            </a:r>
            <a:endParaRPr>
              <a:solidFill>
                <a:srgbClr val="3F3F3F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Teaching Diverse High School Students</a:t>
            </a:r>
            <a:endParaRPr>
              <a:solidFill>
                <a:srgbClr val="3F3F3F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Assessing Student performance</a:t>
            </a:r>
            <a:endParaRPr sz="1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Seminar</a:t>
            </a:r>
            <a:endParaRPr>
              <a:solidFill>
                <a:srgbClr val="3F3F3F"/>
              </a:solidFill>
            </a:endParaRPr>
          </a:p>
          <a:p>
            <a:pPr indent="-101600" lvl="2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3F3F3F"/>
              </a:solidFill>
            </a:endParaRPr>
          </a:p>
        </p:txBody>
      </p:sp>
      <p:sp>
        <p:nvSpPr>
          <p:cNvPr id="190" name="Google Shape;190;p31"/>
          <p:cNvSpPr txBox="1"/>
          <p:nvPr>
            <p:ph idx="3" type="body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1132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Fall</a:t>
            </a:r>
            <a:endParaRPr/>
          </a:p>
          <a:p>
            <a:pPr indent="-171132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00"/>
              <a:t>6 hours/week </a:t>
            </a:r>
            <a:endParaRPr sz="1400"/>
          </a:p>
          <a:p>
            <a:pPr indent="-171132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00"/>
              <a:t>3 hours on Thursday and 3 hours arranged with the cooperating teacher</a:t>
            </a:r>
            <a:endParaRPr sz="1400"/>
          </a:p>
          <a:p>
            <a:pPr indent="-171132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Spring</a:t>
            </a:r>
            <a:endParaRPr/>
          </a:p>
          <a:p>
            <a:pPr indent="-159385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STUDENT TEACHING </a:t>
            </a:r>
            <a:endParaRPr/>
          </a:p>
          <a:p>
            <a:pPr indent="-88900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8900" lvl="1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 txBox="1"/>
          <p:nvPr>
            <p:ph idx="4" type="body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PLACEMENTS</a:t>
            </a:r>
            <a:endParaRPr/>
          </a:p>
        </p:txBody>
      </p:sp>
      <p:sp>
        <p:nvSpPr>
          <p:cNvPr id="192" name="Google Shape;192;p31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accent2"/>
          </a:solidFill>
          <a:ln cap="sq" cmpd="thinThick" w="190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descr="Fireworks with solid fill"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100" y="396028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PROFESSIONAL EXPECTATIONS</a:t>
            </a:r>
            <a:endParaRPr/>
          </a:p>
        </p:txBody>
      </p:sp>
      <p:sp>
        <p:nvSpPr>
          <p:cNvPr id="199" name="Google Shape;199;p32">
            <a:hlinkClick r:id="rId3"/>
          </p:cNvPr>
          <p:cNvSpPr txBox="1"/>
          <p:nvPr>
            <p:ph idx="1" type="body"/>
          </p:nvPr>
        </p:nvSpPr>
        <p:spPr>
          <a:xfrm>
            <a:off x="1673350" y="1978524"/>
            <a:ext cx="5838600" cy="27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0000" lnSpcReduction="20000"/>
          </a:bodyPr>
          <a:lstStyle/>
          <a:p>
            <a:pPr indent="-160288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810"/>
              <a:t>Promptness</a:t>
            </a:r>
            <a:endParaRPr sz="2810"/>
          </a:p>
          <a:p>
            <a:pPr indent="-160288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10"/>
              <a:t>Mature and appropriate attire and hygiene</a:t>
            </a:r>
            <a:endParaRPr sz="2810"/>
          </a:p>
          <a:p>
            <a:pPr indent="-160288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10"/>
              <a:t>Communication</a:t>
            </a:r>
            <a:endParaRPr sz="2810"/>
          </a:p>
          <a:p>
            <a:pPr indent="-160288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10"/>
              <a:t>Engagement</a:t>
            </a:r>
            <a:endParaRPr sz="2810"/>
          </a:p>
          <a:p>
            <a:pPr indent="-160288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10"/>
              <a:t>Have a meeting with your candidate to discuss dress code, cell phone use, arrival/departure times, etc.</a:t>
            </a:r>
            <a:endParaRPr sz="2810"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9812"/>
              <a:buNone/>
            </a:pPr>
            <a:r>
              <a:t/>
            </a:r>
            <a:endParaRPr sz="281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2643"/>
              <a:buNone/>
            </a:pPr>
            <a:r>
              <a:rPr b="1" lang="en" sz="2089"/>
              <a:t>***Candidates are given 3 hours excused for illness. Absences in excess must be made up.***</a:t>
            </a:r>
            <a:endParaRPr b="1" sz="2089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2643"/>
              <a:buNone/>
            </a:pPr>
            <a:r>
              <a:rPr b="1" lang="en" sz="2089"/>
              <a:t>***Career Day is Thursday, November 16 – also an excused absence. ***</a:t>
            </a:r>
            <a:endParaRPr b="1" sz="2089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sz="1100"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8718"/>
              <a:buNone/>
            </a:pPr>
            <a:r>
              <a:rPr b="1" lang="en" sz="2873" u="sng">
                <a:solidFill>
                  <a:schemeClr val="hlink"/>
                </a:solidFill>
                <a:hlinkClick r:id="rId4"/>
              </a:rPr>
              <a:t>PROFESSIONAL BEHAVIOR CHECKLIST</a:t>
            </a:r>
            <a:endParaRPr sz="2873"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ACADEMIC EXPECTATIONS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Two observations by University Supervisor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Midterm/Final </a:t>
            </a:r>
            <a:r>
              <a:rPr lang="en"/>
              <a:t>evaluation</a:t>
            </a:r>
            <a:r>
              <a:rPr lang="en"/>
              <a:t> and conference with supervisor, student and cooperating teacher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Course assignments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Classroom</a:t>
            </a:r>
            <a:r>
              <a:rPr lang="en" u="sng">
                <a:solidFill>
                  <a:schemeClr val="hlink"/>
                </a:solidFill>
                <a:hlinkClick r:id="rId4"/>
              </a:rPr>
              <a:t> Engagement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Content test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THE SUPERVISOR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Role, responsibility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Communication- please </a:t>
            </a:r>
            <a:r>
              <a:rPr lang="en"/>
              <a:t>email</a:t>
            </a:r>
            <a:r>
              <a:rPr lang="en"/>
              <a:t> them feedback weekly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GIVING FEEDBACK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you reinforce?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you correct and shape? </a:t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