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8" r:id="rId12"/>
    <p:sldId id="267" r:id="rId13"/>
    <p:sldId id="269" r:id="rId14"/>
    <p:sldId id="270" r:id="rId15"/>
    <p:sldId id="276" r:id="rId16"/>
    <p:sldId id="272" r:id="rId17"/>
    <p:sldId id="273" r:id="rId18"/>
    <p:sldId id="275" r:id="rId19"/>
    <p:sldId id="277"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17" autoAdjust="0"/>
    <p:restoredTop sz="94660"/>
  </p:normalViewPr>
  <p:slideViewPr>
    <p:cSldViewPr snapToGrid="0">
      <p:cViewPr varScale="1">
        <p:scale>
          <a:sx n="86" d="100"/>
          <a:sy n="86" d="100"/>
        </p:scale>
        <p:origin x="17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1/19/2022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1/19/2022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1/19/2022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1/19/2022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ducation.illinois.edu/sc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 420 orientation</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Spring 2022</a:t>
            </a:r>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F1E7A-D718-4996-A13E-B53C8361B036}"/>
              </a:ext>
            </a:extLst>
          </p:cNvPr>
          <p:cNvSpPr>
            <a:spLocks noGrp="1"/>
          </p:cNvSpPr>
          <p:nvPr>
            <p:ph idx="1"/>
          </p:nvPr>
        </p:nvSpPr>
        <p:spPr/>
        <p:txBody>
          <a:bodyPr vert="horz" lIns="91440" tIns="45720" rIns="91440" bIns="45720" rtlCol="0" anchor="t">
            <a:normAutofit/>
          </a:bodyPr>
          <a:lstStyle/>
          <a:p>
            <a:r>
              <a:rPr lang="en-US" dirty="0"/>
              <a:t>Remember, you are not only representing yourself, but also the College of Education.</a:t>
            </a:r>
          </a:p>
          <a:p>
            <a:endParaRPr lang="en-US" dirty="0"/>
          </a:p>
          <a:p>
            <a:r>
              <a:rPr lang="en-US" dirty="0"/>
              <a:t>You may see teachers dressed very casually (jeans, sweatsuits). As a guest in the building, you will dress professionally but comfortably.</a:t>
            </a:r>
          </a:p>
          <a:p>
            <a:endParaRPr lang="en-US" dirty="0"/>
          </a:p>
          <a:p>
            <a:r>
              <a:rPr lang="en-US" dirty="0"/>
              <a:t>You will be bending/stretching/reaching a lot, so make sure your clothing covers ALL of you!</a:t>
            </a:r>
          </a:p>
          <a:p>
            <a:pPr marL="0" indent="0">
              <a:buNone/>
            </a:pPr>
            <a:endParaRPr lang="en-US" dirty="0"/>
          </a:p>
        </p:txBody>
      </p:sp>
      <p:sp>
        <p:nvSpPr>
          <p:cNvPr id="5" name="Title 4">
            <a:extLst>
              <a:ext uri="{FF2B5EF4-FFF2-40B4-BE49-F238E27FC236}">
                <a16:creationId xmlns:a16="http://schemas.microsoft.com/office/drawing/2014/main" id="{67128BCE-6935-4EE2-AEB4-E365A7221A80}"/>
              </a:ext>
            </a:extLst>
          </p:cNvPr>
          <p:cNvSpPr>
            <a:spLocks noGrp="1"/>
          </p:cNvSpPr>
          <p:nvPr>
            <p:ph type="title"/>
          </p:nvPr>
        </p:nvSpPr>
        <p:spPr/>
        <p:txBody>
          <a:bodyPr/>
          <a:lstStyle/>
          <a:p>
            <a:r>
              <a:rPr lang="en-US" dirty="0"/>
              <a:t>What to wear</a:t>
            </a:r>
          </a:p>
        </p:txBody>
      </p:sp>
    </p:spTree>
    <p:extLst>
      <p:ext uri="{BB962C8B-B14F-4D97-AF65-F5344CB8AC3E}">
        <p14:creationId xmlns:p14="http://schemas.microsoft.com/office/powerpoint/2010/main" val="1980041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27082-0AED-46CB-97C6-DBEFEF709C22}"/>
              </a:ext>
            </a:extLst>
          </p:cNvPr>
          <p:cNvSpPr>
            <a:spLocks noGrp="1"/>
          </p:cNvSpPr>
          <p:nvPr>
            <p:ph type="title"/>
          </p:nvPr>
        </p:nvSpPr>
        <p:spPr/>
        <p:txBody>
          <a:bodyPr/>
          <a:lstStyle/>
          <a:p>
            <a:r>
              <a:rPr lang="en-US" dirty="0"/>
              <a:t>Your mentor!</a:t>
            </a:r>
          </a:p>
        </p:txBody>
      </p:sp>
      <p:sp>
        <p:nvSpPr>
          <p:cNvPr id="3" name="Content Placeholder 2">
            <a:extLst>
              <a:ext uri="{FF2B5EF4-FFF2-40B4-BE49-F238E27FC236}">
                <a16:creationId xmlns:a16="http://schemas.microsoft.com/office/drawing/2014/main" id="{BA3E2C6A-6CAB-43A9-8D55-4362B254CA93}"/>
              </a:ext>
            </a:extLst>
          </p:cNvPr>
          <p:cNvSpPr>
            <a:spLocks noGrp="1"/>
          </p:cNvSpPr>
          <p:nvPr>
            <p:ph idx="1"/>
          </p:nvPr>
        </p:nvSpPr>
        <p:spPr/>
        <p:txBody>
          <a:bodyPr vert="horz" lIns="91440" tIns="45720" rIns="91440" bIns="45720" rtlCol="0" anchor="t">
            <a:normAutofit fontScale="62500" lnSpcReduction="20000"/>
          </a:bodyPr>
          <a:lstStyle/>
          <a:p>
            <a:r>
              <a:rPr lang="en-US" dirty="0"/>
              <a:t>Mentors serve as a coach and a support.</a:t>
            </a:r>
          </a:p>
          <a:p>
            <a:endParaRPr lang="en-US" dirty="0"/>
          </a:p>
          <a:p>
            <a:r>
              <a:rPr lang="en-US" dirty="0"/>
              <a:t>They will come observe you a minimum of three times over the semester.</a:t>
            </a:r>
          </a:p>
          <a:p>
            <a:endParaRPr lang="en-US" dirty="0"/>
          </a:p>
          <a:p>
            <a:r>
              <a:rPr lang="en-US" dirty="0"/>
              <a:t>They will meet with you and your cooperating teacher for a final evaluation.</a:t>
            </a:r>
          </a:p>
          <a:p>
            <a:endParaRPr lang="en-US" dirty="0"/>
          </a:p>
          <a:p>
            <a:r>
              <a:rPr lang="en-US" dirty="0"/>
              <a:t>They help develop support plans for struggling students.</a:t>
            </a:r>
          </a:p>
          <a:p>
            <a:endParaRPr lang="en-US" dirty="0"/>
          </a:p>
          <a:p>
            <a:r>
              <a:rPr lang="en-US" dirty="0"/>
              <a:t>They are a liaison between you, the cooperating teacher, the school, and the College of Ed.</a:t>
            </a:r>
          </a:p>
          <a:p>
            <a:endParaRPr lang="en-US" dirty="0"/>
          </a:p>
          <a:p>
            <a:r>
              <a:rPr lang="en-US" dirty="0"/>
              <a:t>LEAN ON THEM when needed! </a:t>
            </a:r>
          </a:p>
          <a:p>
            <a:endParaRPr lang="en-US" dirty="0"/>
          </a:p>
        </p:txBody>
      </p:sp>
    </p:spTree>
    <p:extLst>
      <p:ext uri="{BB962C8B-B14F-4D97-AF65-F5344CB8AC3E}">
        <p14:creationId xmlns:p14="http://schemas.microsoft.com/office/powerpoint/2010/main" val="300096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4245B-8E0E-4623-BB5D-07A8DF222BB6}"/>
              </a:ext>
            </a:extLst>
          </p:cNvPr>
          <p:cNvSpPr>
            <a:spLocks noGrp="1"/>
          </p:cNvSpPr>
          <p:nvPr>
            <p:ph type="title"/>
          </p:nvPr>
        </p:nvSpPr>
        <p:spPr/>
        <p:txBody>
          <a:bodyPr/>
          <a:lstStyle/>
          <a:p>
            <a:r>
              <a:rPr lang="en-US" dirty="0"/>
              <a:t>Professional behavior checklist</a:t>
            </a:r>
          </a:p>
        </p:txBody>
      </p:sp>
      <p:sp>
        <p:nvSpPr>
          <p:cNvPr id="6" name="Content Placeholder 5">
            <a:extLst>
              <a:ext uri="{FF2B5EF4-FFF2-40B4-BE49-F238E27FC236}">
                <a16:creationId xmlns:a16="http://schemas.microsoft.com/office/drawing/2014/main" id="{7A9C847B-386A-47FA-8BF7-853A7A87123A}"/>
              </a:ext>
            </a:extLst>
          </p:cNvPr>
          <p:cNvSpPr>
            <a:spLocks noGrp="1"/>
          </p:cNvSpPr>
          <p:nvPr>
            <p:ph idx="1"/>
          </p:nvPr>
        </p:nvSpPr>
        <p:spPr/>
        <p:txBody>
          <a:bodyPr vert="horz" lIns="91440" tIns="45720" rIns="91440" bIns="45720" rtlCol="0" anchor="t">
            <a:normAutofit/>
          </a:bodyPr>
          <a:lstStyle/>
          <a:p>
            <a:r>
              <a:rPr lang="en-US" dirty="0"/>
              <a:t>Let's take a look at the checklist.....</a:t>
            </a:r>
          </a:p>
        </p:txBody>
      </p:sp>
      <p:pic>
        <p:nvPicPr>
          <p:cNvPr id="7" name="Picture 7" descr="A close up of a person&#10;&#10;Description automatically generated">
            <a:extLst>
              <a:ext uri="{FF2B5EF4-FFF2-40B4-BE49-F238E27FC236}">
                <a16:creationId xmlns:a16="http://schemas.microsoft.com/office/drawing/2014/main" id="{EB46E32A-0F71-43C9-BC46-CA555F2D9E1F}"/>
              </a:ext>
            </a:extLst>
          </p:cNvPr>
          <p:cNvPicPr>
            <a:picLocks noChangeAspect="1"/>
          </p:cNvPicPr>
          <p:nvPr/>
        </p:nvPicPr>
        <p:blipFill>
          <a:blip r:embed="rId2"/>
          <a:stretch>
            <a:fillRect/>
          </a:stretch>
        </p:blipFill>
        <p:spPr>
          <a:xfrm>
            <a:off x="4724400" y="3247724"/>
            <a:ext cx="2743200" cy="2617237"/>
          </a:xfrm>
          <a:prstGeom prst="rect">
            <a:avLst/>
          </a:prstGeom>
        </p:spPr>
      </p:pic>
    </p:spTree>
    <p:extLst>
      <p:ext uri="{BB962C8B-B14F-4D97-AF65-F5344CB8AC3E}">
        <p14:creationId xmlns:p14="http://schemas.microsoft.com/office/powerpoint/2010/main" val="3425398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C8DC3-C16F-4215-AFBB-0D70E50B9636}"/>
              </a:ext>
            </a:extLst>
          </p:cNvPr>
          <p:cNvSpPr>
            <a:spLocks noGrp="1"/>
          </p:cNvSpPr>
          <p:nvPr>
            <p:ph type="title"/>
          </p:nvPr>
        </p:nvSpPr>
        <p:spPr/>
        <p:txBody>
          <a:bodyPr/>
          <a:lstStyle/>
          <a:p>
            <a:r>
              <a:rPr lang="en-US" dirty="0"/>
              <a:t>Covid-related issues</a:t>
            </a:r>
          </a:p>
        </p:txBody>
      </p:sp>
      <p:sp>
        <p:nvSpPr>
          <p:cNvPr id="3" name="Content Placeholder 2">
            <a:extLst>
              <a:ext uri="{FF2B5EF4-FFF2-40B4-BE49-F238E27FC236}">
                <a16:creationId xmlns:a16="http://schemas.microsoft.com/office/drawing/2014/main" id="{198AFEFC-7275-42D0-B49E-D459299BEBCA}"/>
              </a:ext>
            </a:extLst>
          </p:cNvPr>
          <p:cNvSpPr>
            <a:spLocks noGrp="1"/>
          </p:cNvSpPr>
          <p:nvPr>
            <p:ph idx="1"/>
          </p:nvPr>
        </p:nvSpPr>
        <p:spPr/>
        <p:txBody>
          <a:bodyPr vert="horz" lIns="91440" tIns="45720" rIns="91440" bIns="45720" rtlCol="0" anchor="t">
            <a:normAutofit/>
          </a:bodyPr>
          <a:lstStyle/>
          <a:p>
            <a:r>
              <a:rPr lang="en-US" dirty="0"/>
              <a:t>Maintain ACCESS GRANTED on your Illinois app.</a:t>
            </a:r>
          </a:p>
          <a:p>
            <a:pPr marL="0" indent="0">
              <a:buNone/>
            </a:pPr>
            <a:endParaRPr lang="en-US" dirty="0"/>
          </a:p>
          <a:p>
            <a:r>
              <a:rPr lang="en-US" dirty="0"/>
              <a:t>Follow all of your building's protocols.</a:t>
            </a:r>
          </a:p>
          <a:p>
            <a:pPr marL="0" indent="0">
              <a:buNone/>
            </a:pPr>
            <a:endParaRPr lang="en-US" dirty="0"/>
          </a:p>
          <a:p>
            <a:r>
              <a:rPr lang="en-US" dirty="0"/>
              <a:t>Be prepared to pivot!</a:t>
            </a:r>
          </a:p>
          <a:p>
            <a:pPr marL="0" indent="0">
              <a:buNone/>
            </a:pPr>
            <a:endParaRPr lang="en-US" dirty="0"/>
          </a:p>
          <a:p>
            <a:r>
              <a:rPr lang="en-US" dirty="0"/>
              <a:t>If you test positive, you will follow your school’s guidance for returning to your placement. Requirements vary.</a:t>
            </a:r>
          </a:p>
          <a:p>
            <a:endParaRPr lang="en-US" dirty="0"/>
          </a:p>
          <a:p>
            <a:pPr marL="0" indent="0">
              <a:buNone/>
            </a:pPr>
            <a:endParaRPr lang="en-US" dirty="0"/>
          </a:p>
        </p:txBody>
      </p:sp>
    </p:spTree>
    <p:extLst>
      <p:ext uri="{BB962C8B-B14F-4D97-AF65-F5344CB8AC3E}">
        <p14:creationId xmlns:p14="http://schemas.microsoft.com/office/powerpoint/2010/main" val="2281184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4AA92-0AFC-4DE7-B758-7C9272490B73}"/>
              </a:ext>
            </a:extLst>
          </p:cNvPr>
          <p:cNvSpPr>
            <a:spLocks noGrp="1"/>
          </p:cNvSpPr>
          <p:nvPr>
            <p:ph type="title"/>
          </p:nvPr>
        </p:nvSpPr>
        <p:spPr/>
        <p:txBody>
          <a:bodyPr/>
          <a:lstStyle/>
          <a:p>
            <a:r>
              <a:rPr lang="en-US" dirty="0" err="1"/>
              <a:t>Sce</a:t>
            </a:r>
            <a:r>
              <a:rPr lang="en-US" dirty="0"/>
              <a:t> website and placement guide</a:t>
            </a:r>
          </a:p>
        </p:txBody>
      </p:sp>
      <p:sp>
        <p:nvSpPr>
          <p:cNvPr id="3" name="Content Placeholder 2">
            <a:extLst>
              <a:ext uri="{FF2B5EF4-FFF2-40B4-BE49-F238E27FC236}">
                <a16:creationId xmlns:a16="http://schemas.microsoft.com/office/drawing/2014/main" id="{6E0A6200-CA58-48F3-AE7B-23FC320E472A}"/>
              </a:ext>
            </a:extLst>
          </p:cNvPr>
          <p:cNvSpPr>
            <a:spLocks noGrp="1"/>
          </p:cNvSpPr>
          <p:nvPr>
            <p:ph idx="1"/>
          </p:nvPr>
        </p:nvSpPr>
        <p:spPr/>
        <p:txBody>
          <a:bodyPr vert="horz" lIns="91440" tIns="45720" rIns="91440" bIns="45720" rtlCol="0" anchor="t">
            <a:normAutofit/>
          </a:bodyPr>
          <a:lstStyle/>
          <a:p>
            <a:r>
              <a:rPr lang="en-US" dirty="0">
                <a:hlinkClick r:id="rId2"/>
              </a:rPr>
              <a:t>https://education.illinois.edu/sce</a:t>
            </a:r>
          </a:p>
          <a:p>
            <a:endParaRPr lang="en-US" dirty="0"/>
          </a:p>
          <a:p>
            <a:r>
              <a:rPr lang="en-US" dirty="0"/>
              <a:t>We will take a look at what's here and spend some time with the placement guide. </a:t>
            </a:r>
          </a:p>
        </p:txBody>
      </p:sp>
    </p:spTree>
    <p:extLst>
      <p:ext uri="{BB962C8B-B14F-4D97-AF65-F5344CB8AC3E}">
        <p14:creationId xmlns:p14="http://schemas.microsoft.com/office/powerpoint/2010/main" val="1118336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FD60F-A91B-C540-9AD0-96A67621C0A4}"/>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1BB5D107-0771-7D40-90B2-B8ED3AC45750}"/>
              </a:ext>
            </a:extLst>
          </p:cNvPr>
          <p:cNvSpPr>
            <a:spLocks noGrp="1"/>
          </p:cNvSpPr>
          <p:nvPr>
            <p:ph idx="1"/>
          </p:nvPr>
        </p:nvSpPr>
        <p:spPr/>
        <p:txBody>
          <a:bodyPr/>
          <a:lstStyle/>
          <a:p>
            <a:r>
              <a:rPr lang="en-US" dirty="0"/>
              <a:t>You will be put into breakout rooms to do the following:</a:t>
            </a:r>
          </a:p>
          <a:p>
            <a:pPr lvl="1"/>
            <a:r>
              <a:rPr lang="en-US" dirty="0"/>
              <a:t>REVIEW the presentation and check for understanding</a:t>
            </a:r>
          </a:p>
          <a:p>
            <a:pPr lvl="1"/>
            <a:r>
              <a:rPr lang="en-US" dirty="0"/>
              <a:t>READ the Words of Wisdom from the Year 2s</a:t>
            </a:r>
          </a:p>
          <a:p>
            <a:pPr lvl="1"/>
            <a:r>
              <a:rPr lang="en-US" dirty="0"/>
              <a:t>RETURN to the group with any questions </a:t>
            </a:r>
            <a:r>
              <a:rPr lang="en-US"/>
              <a:t>or comments</a:t>
            </a:r>
          </a:p>
        </p:txBody>
      </p:sp>
    </p:spTree>
    <p:extLst>
      <p:ext uri="{BB962C8B-B14F-4D97-AF65-F5344CB8AC3E}">
        <p14:creationId xmlns:p14="http://schemas.microsoft.com/office/powerpoint/2010/main" val="787967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B3076-6E5F-BC4C-A32F-E0A9FA988AE4}"/>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AF83B368-356F-A14F-8671-BA342CE91663}"/>
              </a:ext>
            </a:extLst>
          </p:cNvPr>
          <p:cNvSpPr>
            <a:spLocks noGrp="1"/>
          </p:cNvSpPr>
          <p:nvPr>
            <p:ph sz="half" idx="1"/>
          </p:nvPr>
        </p:nvSpPr>
        <p:spPr/>
        <p:txBody>
          <a:bodyPr>
            <a:normAutofit fontScale="55000" lnSpcReduction="20000"/>
          </a:bodyPr>
          <a:lstStyle/>
          <a:p>
            <a:pPr marL="0" indent="0" fontAlgn="base">
              <a:buNone/>
            </a:pPr>
            <a:r>
              <a:rPr lang="en-US" dirty="0">
                <a:solidFill>
                  <a:srgbClr val="7030A0"/>
                </a:solidFill>
              </a:rPr>
              <a:t>TAYLOR SAYS….</a:t>
            </a:r>
            <a:endParaRPr lang="en-US" dirty="0"/>
          </a:p>
          <a:p>
            <a:pPr marL="0" indent="0" fontAlgn="base">
              <a:buNone/>
            </a:pPr>
            <a:r>
              <a:rPr lang="en-US" dirty="0"/>
              <a:t>- Have a balanced schedule. You will start to get very busy, so it is also important to carve out time for YOURSELF. </a:t>
            </a:r>
          </a:p>
          <a:p>
            <a:pPr marL="0" indent="0" fontAlgn="base">
              <a:buNone/>
            </a:pPr>
            <a:r>
              <a:rPr lang="en-US" dirty="0"/>
              <a:t>- Get a planner and always plan ahead</a:t>
            </a:r>
          </a:p>
          <a:p>
            <a:pPr marL="0" indent="0" fontAlgn="base">
              <a:buNone/>
            </a:pPr>
            <a:r>
              <a:rPr lang="en-US" dirty="0"/>
              <a:t>- Take notes on EVERYTHING. You will learn and do SO much, and it is very helpful to have notes to look back at when needed</a:t>
            </a:r>
          </a:p>
          <a:p>
            <a:pPr marL="0" indent="0" fontAlgn="base">
              <a:buNone/>
            </a:pPr>
            <a:r>
              <a:rPr lang="en-US" dirty="0"/>
              <a:t>- Do not be afraid to ask questions, lots of them!! No question is a stupid question, it will allow you to learn and grow so much</a:t>
            </a:r>
          </a:p>
          <a:p>
            <a:pPr marL="0" indent="0" fontAlgn="base">
              <a:buNone/>
            </a:pPr>
            <a:r>
              <a:rPr lang="en-US" dirty="0"/>
              <a:t>- Have so much fun, the students and their families look up to you so much</a:t>
            </a:r>
          </a:p>
          <a:p>
            <a:pPr marL="457200" lvl="2" indent="0" fontAlgn="base">
              <a:buNone/>
            </a:pPr>
            <a:r>
              <a:rPr lang="en-US" dirty="0">
                <a:solidFill>
                  <a:srgbClr val="FF40FF"/>
                </a:solidFill>
              </a:rPr>
              <a:t> 	LEKESHEONTA SAYS…</a:t>
            </a:r>
          </a:p>
          <a:p>
            <a:pPr fontAlgn="base"/>
            <a:r>
              <a:rPr lang="en-US" dirty="0"/>
              <a:t>Take all the feedback you can get, be as open to suggestions as possible. Create a consistent schedule that will keep your focus.</a:t>
            </a:r>
          </a:p>
          <a:p>
            <a:pPr fontAlgn="base"/>
            <a:r>
              <a:rPr lang="en-US" dirty="0"/>
              <a:t>Ask for help, don't be afraid, you are learning! :).</a:t>
            </a:r>
          </a:p>
          <a:p>
            <a:pPr fontAlgn="base"/>
            <a:r>
              <a:rPr lang="en-US" dirty="0"/>
              <a:t>View your mentor as a coach, don't be afraid to be observed, they only want to help you become better.</a:t>
            </a:r>
          </a:p>
          <a:p>
            <a:pPr lvl="2" fontAlgn="base">
              <a:buFontTx/>
              <a:buChar char="-"/>
            </a:pPr>
            <a:endParaRPr lang="en-US" dirty="0">
              <a:solidFill>
                <a:srgbClr val="FF40FF"/>
              </a:solidFill>
            </a:endParaRPr>
          </a:p>
          <a:p>
            <a:pPr fontAlgn="base">
              <a:buFontTx/>
              <a:buChar char="-"/>
            </a:pPr>
            <a:endParaRPr lang="en-US" dirty="0"/>
          </a:p>
          <a:p>
            <a:pPr marL="0" indent="0">
              <a:buNone/>
            </a:pPr>
            <a:endParaRPr lang="en-US" dirty="0">
              <a:solidFill>
                <a:srgbClr val="7030A0"/>
              </a:solidFill>
            </a:endParaRPr>
          </a:p>
        </p:txBody>
      </p:sp>
      <p:sp>
        <p:nvSpPr>
          <p:cNvPr id="4" name="Content Placeholder 3">
            <a:extLst>
              <a:ext uri="{FF2B5EF4-FFF2-40B4-BE49-F238E27FC236}">
                <a16:creationId xmlns:a16="http://schemas.microsoft.com/office/drawing/2014/main" id="{AA5F357F-9169-D24C-BF41-00D652C50244}"/>
              </a:ext>
            </a:extLst>
          </p:cNvPr>
          <p:cNvSpPr>
            <a:spLocks noGrp="1"/>
          </p:cNvSpPr>
          <p:nvPr>
            <p:ph sz="half" idx="2"/>
          </p:nvPr>
        </p:nvSpPr>
        <p:spPr/>
        <p:txBody>
          <a:bodyPr>
            <a:normAutofit fontScale="55000" lnSpcReduction="20000"/>
          </a:bodyPr>
          <a:lstStyle/>
          <a:p>
            <a:pPr marL="0" indent="0">
              <a:buNone/>
            </a:pPr>
            <a:r>
              <a:rPr lang="en-US" dirty="0">
                <a:solidFill>
                  <a:srgbClr val="00B0F0"/>
                </a:solidFill>
              </a:rPr>
              <a:t>LISA SAYS…..</a:t>
            </a:r>
          </a:p>
          <a:p>
            <a:pPr marL="0" indent="0" fontAlgn="base">
              <a:buNone/>
            </a:pPr>
            <a:r>
              <a:rPr lang="en-US" dirty="0"/>
              <a:t>1) Look ahead on your calendar. Give your cooperating teacher a heads up and enough time to schedule something you need to get done. </a:t>
            </a:r>
          </a:p>
          <a:p>
            <a:pPr marL="0" indent="0" fontAlgn="base">
              <a:buNone/>
            </a:pPr>
            <a:r>
              <a:rPr lang="en-US" dirty="0"/>
              <a:t>2) Get to know other faculty and staff members and even find sometime to shadow them. </a:t>
            </a:r>
          </a:p>
          <a:p>
            <a:pPr marL="0" indent="0" fontAlgn="base">
              <a:buNone/>
            </a:pPr>
            <a:endParaRPr lang="en-US" dirty="0"/>
          </a:p>
          <a:p>
            <a:pPr marL="0" indent="0" fontAlgn="base">
              <a:buNone/>
            </a:pPr>
            <a:r>
              <a:rPr lang="en-US" dirty="0">
                <a:solidFill>
                  <a:srgbClr val="00B050"/>
                </a:solidFill>
              </a:rPr>
              <a:t>	AMANDA SAYS…</a:t>
            </a:r>
          </a:p>
          <a:p>
            <a:pPr fontAlgn="base"/>
            <a:r>
              <a:rPr lang="en-US" dirty="0"/>
              <a:t>•Don’t doubt your lesson plan ideas as long as they are appropriate for your group of students in your coop’s class.</a:t>
            </a:r>
          </a:p>
          <a:p>
            <a:pPr fontAlgn="base"/>
            <a:r>
              <a:rPr lang="en-US" dirty="0"/>
              <a:t>•Don’t overthink it! Ask your coop or mentor for their opinion, shows that you are taking different factors into consideration and helps you in long run for planning.  </a:t>
            </a:r>
          </a:p>
          <a:p>
            <a:pPr fontAlgn="base"/>
            <a:r>
              <a:rPr lang="en-US" dirty="0"/>
              <a:t>•remember this work isn’t a chore, it’s your future. Enjoy it and customize to make it as fun as you can! </a:t>
            </a:r>
          </a:p>
          <a:p>
            <a:pPr marL="0" indent="0" fontAlgn="base">
              <a:buNone/>
            </a:pPr>
            <a:endParaRPr lang="en-US" dirty="0">
              <a:solidFill>
                <a:srgbClr val="00B050"/>
              </a:solidFill>
            </a:endParaRPr>
          </a:p>
          <a:p>
            <a:pPr marL="0" indent="0">
              <a:buNone/>
            </a:pPr>
            <a:endParaRPr lang="en-US" dirty="0">
              <a:solidFill>
                <a:srgbClr val="00B0F0"/>
              </a:solidFill>
            </a:endParaRPr>
          </a:p>
        </p:txBody>
      </p:sp>
    </p:spTree>
    <p:extLst>
      <p:ext uri="{BB962C8B-B14F-4D97-AF65-F5344CB8AC3E}">
        <p14:creationId xmlns:p14="http://schemas.microsoft.com/office/powerpoint/2010/main" val="2470757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A7F7-2080-3C4A-948C-4E645BB67AD8}"/>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F90FD4BF-238B-2B48-BF88-74FCA7CCD618}"/>
              </a:ext>
            </a:extLst>
          </p:cNvPr>
          <p:cNvSpPr>
            <a:spLocks noGrp="1"/>
          </p:cNvSpPr>
          <p:nvPr>
            <p:ph sz="half" idx="1"/>
          </p:nvPr>
        </p:nvSpPr>
        <p:spPr/>
        <p:txBody>
          <a:bodyPr>
            <a:normAutofit fontScale="47500" lnSpcReduction="20000"/>
          </a:bodyPr>
          <a:lstStyle/>
          <a:p>
            <a:pPr marL="0" indent="0">
              <a:buNone/>
            </a:pPr>
            <a:r>
              <a:rPr lang="en-US" dirty="0">
                <a:solidFill>
                  <a:srgbClr val="FF0000"/>
                </a:solidFill>
              </a:rPr>
              <a:t>LEILANI SAYS….</a:t>
            </a:r>
          </a:p>
          <a:p>
            <a:pPr marL="0" indent="0" fontAlgn="base">
              <a:buNone/>
            </a:pPr>
            <a:r>
              <a:rPr lang="en-US" dirty="0"/>
              <a:t>Make an effort to build a good relationship with your coop. Having their support is key to your experience. </a:t>
            </a:r>
          </a:p>
          <a:p>
            <a:pPr marL="0" indent="0" fontAlgn="base">
              <a:buNone/>
            </a:pPr>
            <a:r>
              <a:rPr lang="en-US" dirty="0"/>
              <a:t>Present yourself as confident to the kids! You WILL feel unqualified when you first start. The kids don't know that you're super nervous, so don't let it show!</a:t>
            </a:r>
          </a:p>
          <a:p>
            <a:pPr marL="0" indent="0" fontAlgn="base">
              <a:buNone/>
            </a:pPr>
            <a:r>
              <a:rPr lang="en-US" dirty="0"/>
              <a:t>Always be professional important. and on time. The way you present yourself is extremely </a:t>
            </a:r>
          </a:p>
          <a:p>
            <a:pPr marL="0" indent="0" fontAlgn="base">
              <a:buNone/>
            </a:pPr>
            <a:r>
              <a:rPr lang="en-US" dirty="0"/>
              <a:t>Be open minded. Your placements will be very different from each other. You're going to have to be able to adapt to each one. </a:t>
            </a:r>
          </a:p>
          <a:p>
            <a:pPr marL="0" indent="0" fontAlgn="base">
              <a:buNone/>
            </a:pPr>
            <a:r>
              <a:rPr lang="en-US" dirty="0"/>
              <a:t>Be yourself! It's easy to get caught up with nerves, but just take a breath when you need.</a:t>
            </a:r>
          </a:p>
          <a:p>
            <a:pPr marL="0" indent="0" fontAlgn="base">
              <a:buNone/>
            </a:pPr>
            <a:r>
              <a:rPr lang="en-US" dirty="0"/>
              <a:t>My most important: ASK QUESTIONS. I ask my coop a million and one questions. If you're unsure about something or need advice, don't be afraid to ask. That is what your coop is there for. </a:t>
            </a:r>
          </a:p>
          <a:p>
            <a:pPr marL="0" indent="0">
              <a:buNone/>
            </a:pPr>
            <a:endParaRPr lang="en-US" dirty="0">
              <a:solidFill>
                <a:srgbClr val="FF0000"/>
              </a:solidFill>
            </a:endParaRPr>
          </a:p>
        </p:txBody>
      </p:sp>
      <p:sp>
        <p:nvSpPr>
          <p:cNvPr id="4" name="Content Placeholder 3">
            <a:extLst>
              <a:ext uri="{FF2B5EF4-FFF2-40B4-BE49-F238E27FC236}">
                <a16:creationId xmlns:a16="http://schemas.microsoft.com/office/drawing/2014/main" id="{A0EEC856-59FC-3841-9122-81F9A2C5FB61}"/>
              </a:ext>
            </a:extLst>
          </p:cNvPr>
          <p:cNvSpPr>
            <a:spLocks noGrp="1"/>
          </p:cNvSpPr>
          <p:nvPr>
            <p:ph sz="half" idx="2"/>
          </p:nvPr>
        </p:nvSpPr>
        <p:spPr/>
        <p:txBody>
          <a:bodyPr>
            <a:normAutofit fontScale="47500" lnSpcReduction="20000"/>
          </a:bodyPr>
          <a:lstStyle/>
          <a:p>
            <a:pPr marL="0" indent="0">
              <a:buNone/>
            </a:pPr>
            <a:r>
              <a:rPr lang="en-US" dirty="0">
                <a:solidFill>
                  <a:srgbClr val="FFC000"/>
                </a:solidFill>
              </a:rPr>
              <a:t>RAYNA SAYS…..</a:t>
            </a:r>
          </a:p>
          <a:p>
            <a:pPr marL="0" indent="0">
              <a:buNone/>
            </a:pPr>
            <a:r>
              <a:rPr lang="en-US" dirty="0"/>
              <a:t>~ Do not be afraid to ask questions to your cooperating teacher, that is what they are there for. Seriously, ask </a:t>
            </a:r>
            <a:r>
              <a:rPr lang="en-US" dirty="0" err="1"/>
              <a:t>alllll</a:t>
            </a:r>
            <a:r>
              <a:rPr lang="en-US" dirty="0"/>
              <a:t> the questions.</a:t>
            </a:r>
          </a:p>
          <a:p>
            <a:pPr marL="0" indent="0">
              <a:buNone/>
            </a:pPr>
            <a:r>
              <a:rPr lang="en-US" dirty="0"/>
              <a:t>~ Take the time to get to know your students, you will love them!</a:t>
            </a:r>
          </a:p>
          <a:p>
            <a:pPr marL="0" indent="0">
              <a:buNone/>
            </a:pPr>
            <a:r>
              <a:rPr lang="en-US" dirty="0"/>
              <a:t>~ Enjoy your placement. You will come out of it learning so much from the students and teachers.</a:t>
            </a:r>
          </a:p>
          <a:p>
            <a:pPr marL="0" indent="0">
              <a:buNone/>
            </a:pPr>
            <a:endParaRPr lang="en-US" dirty="0">
              <a:solidFill>
                <a:srgbClr val="0070C0"/>
              </a:solidFill>
            </a:endParaRPr>
          </a:p>
          <a:p>
            <a:pPr marL="0" indent="0">
              <a:buNone/>
            </a:pPr>
            <a:r>
              <a:rPr lang="en-US" dirty="0">
                <a:solidFill>
                  <a:srgbClr val="0070C0"/>
                </a:solidFill>
              </a:rPr>
              <a:t>EMILY SAYS……</a:t>
            </a:r>
          </a:p>
          <a:p>
            <a:pPr fontAlgn="base"/>
            <a:r>
              <a:rPr lang="en-US" dirty="0"/>
              <a:t>I would say that while the time is crazy it is the perfect time for them to get to know a little more about the life of the teacher - both in school and outside of school. Use this time to take LOTS of notes: for instance, write down the schedule for the school you are at, what do they do at each time of the day? </a:t>
            </a:r>
            <a:br>
              <a:rPr lang="en-US" dirty="0"/>
            </a:br>
            <a:endParaRPr lang="en-US" dirty="0"/>
          </a:p>
          <a:p>
            <a:pPr fontAlgn="base"/>
            <a:r>
              <a:rPr lang="en-US" dirty="0"/>
              <a:t>Also, when taking notes draw pictures if you can. For example, when the teacher was working on math, write down what materials she uses, how the students responded, what questions did he/she ask? What would you like to add/change about it if you were doing the lesson? Draw in your notes what the teacher wrote on the board. </a:t>
            </a:r>
          </a:p>
          <a:p>
            <a:pPr marL="0" indent="0">
              <a:buNone/>
            </a:pPr>
            <a:endParaRPr lang="en-US" dirty="0">
              <a:solidFill>
                <a:srgbClr val="0070C0"/>
              </a:solidFill>
            </a:endParaRPr>
          </a:p>
        </p:txBody>
      </p:sp>
    </p:spTree>
    <p:extLst>
      <p:ext uri="{BB962C8B-B14F-4D97-AF65-F5344CB8AC3E}">
        <p14:creationId xmlns:p14="http://schemas.microsoft.com/office/powerpoint/2010/main" val="1221204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D8371-91E9-674A-BBA0-68B144204EF0}"/>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AFC2B8E7-BB21-9944-90EA-B700C17066A8}"/>
              </a:ext>
            </a:extLst>
          </p:cNvPr>
          <p:cNvSpPr>
            <a:spLocks noGrp="1"/>
          </p:cNvSpPr>
          <p:nvPr>
            <p:ph idx="1"/>
          </p:nvPr>
        </p:nvSpPr>
        <p:spPr/>
        <p:txBody>
          <a:bodyPr>
            <a:normAutofit fontScale="47500" lnSpcReduction="20000"/>
          </a:bodyPr>
          <a:lstStyle/>
          <a:p>
            <a:pPr marL="0" indent="0" fontAlgn="base">
              <a:buNone/>
            </a:pPr>
            <a:r>
              <a:rPr lang="en-US" dirty="0">
                <a:solidFill>
                  <a:srgbClr val="FF40FF"/>
                </a:solidFill>
              </a:rPr>
              <a:t>SANDI SAYS…..</a:t>
            </a:r>
          </a:p>
          <a:p>
            <a:pPr marL="0" indent="0" fontAlgn="base">
              <a:buNone/>
            </a:pPr>
            <a:r>
              <a:rPr lang="en-US" dirty="0"/>
              <a:t>• Your Cooperating teacher is there to help you, so ask questions as you go... and take notes!</a:t>
            </a:r>
          </a:p>
          <a:p>
            <a:pPr marL="0" indent="0" fontAlgn="base">
              <a:buNone/>
            </a:pPr>
            <a:r>
              <a:rPr lang="en-US" dirty="0"/>
              <a:t>• Ask to shadow the specials teachers (library, ESL, therapists, etc.) It will help you understand the classroom better AND how children experience their learning environments differently.</a:t>
            </a:r>
          </a:p>
          <a:p>
            <a:pPr marL="0" indent="0" fontAlgn="base">
              <a:buNone/>
            </a:pPr>
            <a:r>
              <a:rPr lang="en-US" dirty="0"/>
              <a:t>• As a student teacher during </a:t>
            </a:r>
            <a:r>
              <a:rPr lang="en-US" dirty="0" err="1"/>
              <a:t>Covid</a:t>
            </a:r>
            <a:r>
              <a:rPr lang="en-US" dirty="0"/>
              <a:t>, I missed a lot of classroom management experience. Ask your COOP how they manage different scenarios from simple transitions to behaviors requiring more attention. </a:t>
            </a:r>
          </a:p>
          <a:p>
            <a:pPr marL="0" indent="0" fontAlgn="base">
              <a:buNone/>
            </a:pPr>
            <a:r>
              <a:rPr lang="en-US" dirty="0"/>
              <a:t>• Have fun with the children. You don’t quite need an established teacher-voice just yet. THIS is the placement that you should be having fun!  So sit on the floor, help them build something, or draw together!</a:t>
            </a:r>
          </a:p>
          <a:p>
            <a:pPr marL="0" indent="0" fontAlgn="base">
              <a:buNone/>
            </a:pPr>
            <a:r>
              <a:rPr lang="en-US" dirty="0"/>
              <a:t>• It is okay to mess up your observations – everybody messes up at least one! Do better next time by learning from your mistakes. </a:t>
            </a:r>
          </a:p>
          <a:p>
            <a:pPr marL="0" indent="0" fontAlgn="base">
              <a:buNone/>
            </a:pPr>
            <a:r>
              <a:rPr lang="en-US" dirty="0"/>
              <a:t>• Get used to constructive criticism, Student Teaching is all about helping you grow. </a:t>
            </a:r>
          </a:p>
          <a:p>
            <a:pPr marL="0" indent="0" fontAlgn="base">
              <a:buNone/>
            </a:pPr>
            <a:r>
              <a:rPr lang="en-US" dirty="0"/>
              <a:t>• Reflect. Reflect. Reflect. Even if your class/professor does not require it, get in the habit of regularly writing down your thoughts after working with children. (There is so much to unpack!)</a:t>
            </a:r>
          </a:p>
          <a:p>
            <a:pPr marL="0" indent="0" fontAlgn="base">
              <a:buNone/>
            </a:pPr>
            <a:r>
              <a:rPr lang="en-US" dirty="0"/>
              <a:t>• Be professional. The educational community is smaller than you think.  </a:t>
            </a:r>
          </a:p>
          <a:p>
            <a:pPr marL="0" indent="0" fontAlgn="base">
              <a:buNone/>
            </a:pPr>
            <a:r>
              <a:rPr lang="en-US" dirty="0"/>
              <a:t>• Kindness goes a long way. Children come to school with all kinds of backgrounds and funds of knowledge that are important to them. </a:t>
            </a:r>
          </a:p>
          <a:p>
            <a:pPr marL="0" indent="0" fontAlgn="base">
              <a:buNone/>
            </a:pPr>
            <a:r>
              <a:rPr lang="en-US" dirty="0"/>
              <a:t>• They are not “boys” and “girls”. They are children. They are friends. Be cognizant of gendering and how you use pronouns. </a:t>
            </a:r>
          </a:p>
          <a:p>
            <a:endParaRPr lang="en-US" dirty="0"/>
          </a:p>
        </p:txBody>
      </p:sp>
    </p:spTree>
    <p:extLst>
      <p:ext uri="{BB962C8B-B14F-4D97-AF65-F5344CB8AC3E}">
        <p14:creationId xmlns:p14="http://schemas.microsoft.com/office/powerpoint/2010/main" val="3164461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A69FF-F651-964F-9AD8-DA777A685D21}"/>
              </a:ext>
            </a:extLst>
          </p:cNvPr>
          <p:cNvSpPr>
            <a:spLocks noGrp="1"/>
          </p:cNvSpPr>
          <p:nvPr>
            <p:ph type="title"/>
          </p:nvPr>
        </p:nvSpPr>
        <p:spPr>
          <a:xfrm>
            <a:off x="804672" y="964692"/>
            <a:ext cx="3066937" cy="1188720"/>
          </a:xfrm>
        </p:spPr>
        <p:txBody>
          <a:bodyPr>
            <a:normAutofit/>
          </a:bodyPr>
          <a:lstStyle/>
          <a:p>
            <a:r>
              <a:rPr lang="en-US" dirty="0"/>
              <a:t>FINALLY…..</a:t>
            </a:r>
          </a:p>
        </p:txBody>
      </p:sp>
      <p:sp>
        <p:nvSpPr>
          <p:cNvPr id="20" name="Content Placeholder 17">
            <a:extLst>
              <a:ext uri="{FF2B5EF4-FFF2-40B4-BE49-F238E27FC236}">
                <a16:creationId xmlns:a16="http://schemas.microsoft.com/office/drawing/2014/main" id="{2BF66251-3E1A-4E09-A969-FCFA0562D5C5}"/>
              </a:ext>
            </a:extLst>
          </p:cNvPr>
          <p:cNvSpPr>
            <a:spLocks noGrp="1"/>
          </p:cNvSpPr>
          <p:nvPr>
            <p:ph idx="1"/>
          </p:nvPr>
        </p:nvSpPr>
        <p:spPr>
          <a:xfrm>
            <a:off x="803244" y="2638044"/>
            <a:ext cx="3063765" cy="3263206"/>
          </a:xfrm>
        </p:spPr>
        <p:txBody>
          <a:bodyPr>
            <a:normAutofit/>
          </a:bodyPr>
          <a:lstStyle/>
          <a:p>
            <a:r>
              <a:rPr lang="en-US" dirty="0"/>
              <a:t>WE ARE HERE FOR YOU!</a:t>
            </a:r>
          </a:p>
          <a:p>
            <a:endParaRPr lang="en-US" dirty="0"/>
          </a:p>
          <a:p>
            <a:r>
              <a:rPr lang="en-US" dirty="0"/>
              <a:t>Loop us in when you need help!</a:t>
            </a:r>
          </a:p>
          <a:p>
            <a:endParaRPr lang="en-US" dirty="0"/>
          </a:p>
          <a:p>
            <a:r>
              <a:rPr lang="en-US" dirty="0"/>
              <a:t>Get out there and make us proud! </a:t>
            </a:r>
          </a:p>
        </p:txBody>
      </p:sp>
      <p:sp>
        <p:nvSpPr>
          <p:cNvPr id="21" name="Rectangle 20">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Smiling face with solid fill with solid fill">
            <a:extLst>
              <a:ext uri="{FF2B5EF4-FFF2-40B4-BE49-F238E27FC236}">
                <a16:creationId xmlns:a16="http://schemas.microsoft.com/office/drawing/2014/main" id="{F752B67A-EAC4-5642-9F99-B34453268D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97202" y="1293275"/>
            <a:ext cx="4279392" cy="4279392"/>
          </a:xfrm>
          <a:prstGeom prst="rect">
            <a:avLst/>
          </a:prstGeom>
        </p:spPr>
      </p:pic>
    </p:spTree>
    <p:extLst>
      <p:ext uri="{BB962C8B-B14F-4D97-AF65-F5344CB8AC3E}">
        <p14:creationId xmlns:p14="http://schemas.microsoft.com/office/powerpoint/2010/main" val="385386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C7B8F5-C2AD-4193-8308-137ABAA13D9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agenda</a:t>
            </a:r>
          </a:p>
        </p:txBody>
      </p:sp>
      <p:sp>
        <p:nvSpPr>
          <p:cNvPr id="3" name="Content Placeholder 2">
            <a:extLst>
              <a:ext uri="{FF2B5EF4-FFF2-40B4-BE49-F238E27FC236}">
                <a16:creationId xmlns:a16="http://schemas.microsoft.com/office/drawing/2014/main" id="{4D078A33-BBF4-41F6-9CE2-A9939610AC44}"/>
              </a:ext>
            </a:extLst>
          </p:cNvPr>
          <p:cNvSpPr>
            <a:spLocks noGrp="1"/>
          </p:cNvSpPr>
          <p:nvPr>
            <p:ph idx="1"/>
          </p:nvPr>
        </p:nvSpPr>
        <p:spPr>
          <a:xfrm>
            <a:off x="5591695" y="1402080"/>
            <a:ext cx="5320696" cy="4053840"/>
          </a:xfrm>
        </p:spPr>
        <p:txBody>
          <a:bodyPr anchor="ctr">
            <a:normAutofit fontScale="92500" lnSpcReduction="20000"/>
          </a:bodyPr>
          <a:lstStyle/>
          <a:p>
            <a:r>
              <a:rPr lang="en-US" dirty="0"/>
              <a:t>Welcome!</a:t>
            </a:r>
          </a:p>
          <a:p>
            <a:r>
              <a:rPr lang="en-US" dirty="0"/>
              <a:t>Review placement expectations/requirements</a:t>
            </a:r>
          </a:p>
          <a:p>
            <a:pPr lvl="1"/>
            <a:r>
              <a:rPr lang="en-US" dirty="0"/>
              <a:t>Scheduling</a:t>
            </a:r>
          </a:p>
          <a:p>
            <a:pPr lvl="1"/>
            <a:r>
              <a:rPr lang="en-US" dirty="0"/>
              <a:t>Your coop!</a:t>
            </a:r>
          </a:p>
          <a:p>
            <a:pPr lvl="1"/>
            <a:r>
              <a:rPr lang="en-US" dirty="0"/>
              <a:t>Communication</a:t>
            </a:r>
          </a:p>
          <a:p>
            <a:pPr lvl="1"/>
            <a:r>
              <a:rPr lang="en-US" dirty="0"/>
              <a:t>Dress</a:t>
            </a:r>
          </a:p>
          <a:p>
            <a:pPr lvl="1"/>
            <a:r>
              <a:rPr lang="en-US" dirty="0"/>
              <a:t>Your mentor!</a:t>
            </a:r>
          </a:p>
          <a:p>
            <a:pPr lvl="1"/>
            <a:r>
              <a:rPr lang="en-US" dirty="0"/>
              <a:t>COVID-related information</a:t>
            </a:r>
          </a:p>
          <a:p>
            <a:r>
              <a:rPr lang="en-US" dirty="0"/>
              <a:t>SCE Website</a:t>
            </a:r>
          </a:p>
          <a:p>
            <a:r>
              <a:rPr lang="en-US" dirty="0"/>
              <a:t>Placement guide</a:t>
            </a:r>
          </a:p>
          <a:p>
            <a:r>
              <a:rPr lang="en-US" dirty="0"/>
              <a:t>Words of Wisdom</a:t>
            </a:r>
          </a:p>
          <a:p>
            <a:r>
              <a:rPr lang="en-US" dirty="0"/>
              <a:t>QUESTIONS?</a:t>
            </a:r>
          </a:p>
          <a:p>
            <a:endParaRPr lang="en-US" dirty="0"/>
          </a:p>
        </p:txBody>
      </p:sp>
    </p:spTree>
    <p:extLst>
      <p:ext uri="{BB962C8B-B14F-4D97-AF65-F5344CB8AC3E}">
        <p14:creationId xmlns:p14="http://schemas.microsoft.com/office/powerpoint/2010/main" val="2908089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6BC26-2279-41B3-9024-D2AB5DE5CC6A}"/>
              </a:ext>
            </a:extLst>
          </p:cNvPr>
          <p:cNvSpPr>
            <a:spLocks noGrp="1"/>
          </p:cNvSpPr>
          <p:nvPr>
            <p:ph type="title"/>
          </p:nvPr>
        </p:nvSpPr>
        <p:spPr>
          <a:xfrm>
            <a:off x="804672" y="2404872"/>
            <a:ext cx="3044950" cy="1645920"/>
          </a:xfrm>
        </p:spPr>
        <p:txBody>
          <a:bodyPr vert="horz" lIns="274320" tIns="182880" rIns="274320" bIns="182880" rtlCol="0" anchor="ctr" anchorCtr="1">
            <a:normAutofit/>
          </a:bodyPr>
          <a:lstStyle/>
          <a:p>
            <a:r>
              <a:rPr lang="en-US" dirty="0"/>
              <a:t>Questions?</a:t>
            </a:r>
          </a:p>
        </p:txBody>
      </p:sp>
      <p:pic>
        <p:nvPicPr>
          <p:cNvPr id="5" name="Picture 4">
            <a:extLst>
              <a:ext uri="{FF2B5EF4-FFF2-40B4-BE49-F238E27FC236}">
                <a16:creationId xmlns:a16="http://schemas.microsoft.com/office/drawing/2014/main" id="{231B41D4-ADDA-4808-97E1-D20FB139201F}"/>
              </a:ext>
            </a:extLst>
          </p:cNvPr>
          <p:cNvPicPr>
            <a:picLocks noChangeAspect="1"/>
          </p:cNvPicPr>
          <p:nvPr/>
        </p:nvPicPr>
        <p:blipFill rotWithShape="1">
          <a:blip r:embed="rId2"/>
          <a:srcRect l="17566" r="4" b="4"/>
          <a:stretch/>
        </p:blipFill>
        <p:spPr>
          <a:xfrm>
            <a:off x="4654296" y="10"/>
            <a:ext cx="7537703" cy="6857990"/>
          </a:xfrm>
          <a:prstGeom prst="rect">
            <a:avLst/>
          </a:prstGeom>
        </p:spPr>
      </p:pic>
    </p:spTree>
    <p:extLst>
      <p:ext uri="{BB962C8B-B14F-4D97-AF65-F5344CB8AC3E}">
        <p14:creationId xmlns:p14="http://schemas.microsoft.com/office/powerpoint/2010/main" val="186304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6D912-C828-4DC7-9A14-AE528A802334}"/>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CC1ECDE0-308D-4E54-8881-717B4D5114BD}"/>
              </a:ext>
            </a:extLst>
          </p:cNvPr>
          <p:cNvSpPr>
            <a:spLocks noGrp="1"/>
          </p:cNvSpPr>
          <p:nvPr>
            <p:ph idx="1"/>
          </p:nvPr>
        </p:nvSpPr>
        <p:spPr/>
        <p:txBody>
          <a:bodyPr vert="horz" lIns="91440" tIns="45720" rIns="91440" bIns="45720" rtlCol="0" anchor="t">
            <a:normAutofit/>
          </a:bodyPr>
          <a:lstStyle/>
          <a:p>
            <a:r>
              <a:rPr lang="en-US" dirty="0"/>
              <a:t>Meet your support team!</a:t>
            </a:r>
          </a:p>
          <a:p>
            <a:pPr lvl="1"/>
            <a:r>
              <a:rPr lang="en-US" dirty="0"/>
              <a:t>Dr. Stephanie Smith</a:t>
            </a:r>
          </a:p>
          <a:p>
            <a:pPr lvl="1"/>
            <a:r>
              <a:rPr lang="en-US" dirty="0"/>
              <a:t>Sue Talbott</a:t>
            </a:r>
          </a:p>
          <a:p>
            <a:pPr lvl="1"/>
            <a:r>
              <a:rPr lang="en-US" dirty="0"/>
              <a:t>Mentors</a:t>
            </a:r>
          </a:p>
          <a:p>
            <a:pPr lvl="1"/>
            <a:endParaRPr lang="en-US" dirty="0"/>
          </a:p>
          <a:p>
            <a:pPr lvl="1"/>
            <a:endParaRPr lang="en-US" dirty="0"/>
          </a:p>
          <a:p>
            <a:pPr marL="228600" lvl="1" indent="0">
              <a:buNone/>
            </a:pPr>
            <a:r>
              <a:rPr lang="en-US" dirty="0"/>
              <a:t>You will have a chance to meet your mentors at the end of this session. </a:t>
            </a:r>
          </a:p>
        </p:txBody>
      </p:sp>
    </p:spTree>
    <p:extLst>
      <p:ext uri="{BB962C8B-B14F-4D97-AF65-F5344CB8AC3E}">
        <p14:creationId xmlns:p14="http://schemas.microsoft.com/office/powerpoint/2010/main" val="350497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B34A-A17A-4477-BDFD-907610A4F4AD}"/>
              </a:ext>
            </a:extLst>
          </p:cNvPr>
          <p:cNvSpPr>
            <a:spLocks noGrp="1"/>
          </p:cNvSpPr>
          <p:nvPr>
            <p:ph type="title"/>
          </p:nvPr>
        </p:nvSpPr>
        <p:spPr/>
        <p:txBody>
          <a:bodyPr/>
          <a:lstStyle/>
          <a:p>
            <a:r>
              <a:rPr lang="en-US" dirty="0"/>
              <a:t>Placement expectations</a:t>
            </a:r>
          </a:p>
        </p:txBody>
      </p:sp>
      <p:sp>
        <p:nvSpPr>
          <p:cNvPr id="3" name="Content Placeholder 2">
            <a:extLst>
              <a:ext uri="{FF2B5EF4-FFF2-40B4-BE49-F238E27FC236}">
                <a16:creationId xmlns:a16="http://schemas.microsoft.com/office/drawing/2014/main" id="{4DF77F0B-2891-4162-A73A-2472D04A6CFC}"/>
              </a:ext>
            </a:extLst>
          </p:cNvPr>
          <p:cNvSpPr>
            <a:spLocks noGrp="1"/>
          </p:cNvSpPr>
          <p:nvPr>
            <p:ph idx="1"/>
          </p:nvPr>
        </p:nvSpPr>
        <p:spPr/>
        <p:txBody>
          <a:bodyPr vert="horz" lIns="91440" tIns="45720" rIns="91440" bIns="45720" rtlCol="0" anchor="t">
            <a:normAutofit fontScale="85000" lnSpcReduction="10000"/>
          </a:bodyPr>
          <a:lstStyle/>
          <a:p>
            <a:r>
              <a:rPr lang="en-US" dirty="0"/>
              <a:t>You MUST read emails carefully, as they contain very important information and "action items."</a:t>
            </a:r>
          </a:p>
          <a:p>
            <a:endParaRPr lang="en-US" dirty="0"/>
          </a:p>
          <a:p>
            <a:r>
              <a:rPr lang="en-US" dirty="0"/>
              <a:t>You will follow whatever instructional model your assigned school has in place and be prepared to pivot as needed.</a:t>
            </a:r>
          </a:p>
          <a:p>
            <a:endParaRPr lang="en-US" dirty="0"/>
          </a:p>
          <a:p>
            <a:r>
              <a:rPr lang="en-US" dirty="0"/>
              <a:t>You should have already:</a:t>
            </a:r>
          </a:p>
          <a:p>
            <a:pPr lvl="1"/>
            <a:r>
              <a:rPr lang="en-US" dirty="0"/>
              <a:t>Contacted your coop</a:t>
            </a:r>
          </a:p>
          <a:p>
            <a:pPr lvl="1"/>
            <a:r>
              <a:rPr lang="en-US" dirty="0"/>
              <a:t>Done your background check</a:t>
            </a:r>
          </a:p>
          <a:p>
            <a:pPr lvl="1"/>
            <a:r>
              <a:rPr lang="en-US" dirty="0"/>
              <a:t>Taken a COVID test since returning to campus. You need one negative result prior to entering University buildings and your school. You may be asked to show your app. </a:t>
            </a:r>
          </a:p>
          <a:p>
            <a:pPr lvl="1"/>
            <a:endParaRPr lang="en-US" dirty="0"/>
          </a:p>
          <a:p>
            <a:pPr marL="228600" lvl="1" indent="0">
              <a:buNone/>
            </a:pPr>
            <a:endParaRPr lang="en-US" dirty="0"/>
          </a:p>
          <a:p>
            <a:pPr lvl="1"/>
            <a:endParaRPr lang="en-US" dirty="0"/>
          </a:p>
        </p:txBody>
      </p:sp>
    </p:spTree>
    <p:extLst>
      <p:ext uri="{BB962C8B-B14F-4D97-AF65-F5344CB8AC3E}">
        <p14:creationId xmlns:p14="http://schemas.microsoft.com/office/powerpoint/2010/main" val="91994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0B92-6F52-48F5-A2EE-9C87C46DD341}"/>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B03B2690-DD7E-4824-9EBC-9E6462F2A1D5}"/>
              </a:ext>
            </a:extLst>
          </p:cNvPr>
          <p:cNvSpPr>
            <a:spLocks noGrp="1"/>
          </p:cNvSpPr>
          <p:nvPr>
            <p:ph idx="1"/>
          </p:nvPr>
        </p:nvSpPr>
        <p:spPr/>
        <p:txBody>
          <a:bodyPr vert="horz" lIns="91440" tIns="45720" rIns="91440" bIns="45720" rtlCol="0" anchor="t">
            <a:normAutofit/>
          </a:bodyPr>
          <a:lstStyle/>
          <a:p>
            <a:r>
              <a:rPr lang="en-US" dirty="0"/>
              <a:t>You will attend practicum EVERY THURSDAY MORNING for the first six weeks. Starting Week 7, you will attend Monday-Thursday mornings until Week 14.</a:t>
            </a:r>
          </a:p>
          <a:p>
            <a:endParaRPr lang="en-US" dirty="0"/>
          </a:p>
          <a:p>
            <a:r>
              <a:rPr lang="en-US" dirty="0"/>
              <a:t>First day: Thursday, January 27. Last day: Thursday, April 28.</a:t>
            </a:r>
          </a:p>
          <a:p>
            <a:endParaRPr lang="en-US" dirty="0"/>
          </a:p>
          <a:p>
            <a:r>
              <a:rPr lang="en-US" dirty="0"/>
              <a:t>Weeks 15-16 may be used to make up absences.</a:t>
            </a:r>
          </a:p>
        </p:txBody>
      </p:sp>
    </p:spTree>
    <p:extLst>
      <p:ext uri="{BB962C8B-B14F-4D97-AF65-F5344CB8AC3E}">
        <p14:creationId xmlns:p14="http://schemas.microsoft.com/office/powerpoint/2010/main" val="69037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94256-5528-48E9-908F-2DF64391D367}"/>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77EBD4C8-6695-4ACB-8E15-B28BC2233603}"/>
              </a:ext>
            </a:extLst>
          </p:cNvPr>
          <p:cNvSpPr>
            <a:spLocks noGrp="1"/>
          </p:cNvSpPr>
          <p:nvPr>
            <p:ph idx="1"/>
          </p:nvPr>
        </p:nvSpPr>
        <p:spPr/>
        <p:txBody>
          <a:bodyPr vert="horz" lIns="91440" tIns="45720" rIns="91440" bIns="45720" rtlCol="0" anchor="t">
            <a:normAutofit/>
          </a:bodyPr>
          <a:lstStyle/>
          <a:p>
            <a:r>
              <a:rPr lang="en-US" dirty="0"/>
              <a:t>START TIME:  You must arrive at your school’s contractual arrival time. </a:t>
            </a:r>
          </a:p>
          <a:p>
            <a:endParaRPr lang="en-US" dirty="0"/>
          </a:p>
          <a:p>
            <a:r>
              <a:rPr lang="en-US" dirty="0"/>
              <a:t>END TIME: Four hours from your start time.</a:t>
            </a:r>
          </a:p>
          <a:p>
            <a:endParaRPr lang="en-US" dirty="0"/>
          </a:p>
          <a:p>
            <a:r>
              <a:rPr lang="en-US" dirty="0"/>
              <a:t>You will earn 148 hours of early field experience this semester.</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12338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3D09A-7E66-4ABE-9E48-086F9CA776FA}"/>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2AE96F3A-B3A6-491D-85AA-536433B3D39B}"/>
              </a:ext>
            </a:extLst>
          </p:cNvPr>
          <p:cNvSpPr>
            <a:spLocks noGrp="1"/>
          </p:cNvSpPr>
          <p:nvPr>
            <p:ph idx="1"/>
          </p:nvPr>
        </p:nvSpPr>
        <p:spPr/>
        <p:txBody>
          <a:bodyPr vert="horz" lIns="91440" tIns="45720" rIns="91440" bIns="45720" rtlCol="0" anchor="t">
            <a:normAutofit/>
          </a:bodyPr>
          <a:lstStyle/>
          <a:p>
            <a:r>
              <a:rPr lang="en-US" dirty="0"/>
              <a:t>You must let your cooperating teacher and your mentor know if you will be absent.</a:t>
            </a:r>
          </a:p>
          <a:p>
            <a:pPr marL="0" indent="0">
              <a:buNone/>
            </a:pPr>
            <a:endParaRPr lang="en-US" dirty="0"/>
          </a:p>
          <a:p>
            <a:r>
              <a:rPr lang="en-US" dirty="0"/>
              <a:t>Absences need to be made up.</a:t>
            </a:r>
          </a:p>
          <a:p>
            <a:endParaRPr lang="en-US" dirty="0"/>
          </a:p>
          <a:p>
            <a:r>
              <a:rPr lang="en-US" dirty="0"/>
              <a:t>DO NOT BE LATE. If you have an emergency, you should contact your cooperating teacher and your mentor immediately! We worry about you! </a:t>
            </a:r>
          </a:p>
        </p:txBody>
      </p:sp>
    </p:spTree>
    <p:extLst>
      <p:ext uri="{BB962C8B-B14F-4D97-AF65-F5344CB8AC3E}">
        <p14:creationId xmlns:p14="http://schemas.microsoft.com/office/powerpoint/2010/main" val="233159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C5718-FF28-4AE2-B972-458B162E0430}"/>
              </a:ext>
            </a:extLst>
          </p:cNvPr>
          <p:cNvSpPr>
            <a:spLocks noGrp="1"/>
          </p:cNvSpPr>
          <p:nvPr>
            <p:ph type="title"/>
          </p:nvPr>
        </p:nvSpPr>
        <p:spPr/>
        <p:txBody>
          <a:bodyPr/>
          <a:lstStyle/>
          <a:p>
            <a:r>
              <a:rPr lang="en-US" dirty="0"/>
              <a:t>Your cooperating teacher</a:t>
            </a:r>
          </a:p>
        </p:txBody>
      </p:sp>
      <p:sp>
        <p:nvSpPr>
          <p:cNvPr id="3" name="Content Placeholder 2">
            <a:extLst>
              <a:ext uri="{FF2B5EF4-FFF2-40B4-BE49-F238E27FC236}">
                <a16:creationId xmlns:a16="http://schemas.microsoft.com/office/drawing/2014/main" id="{3EF7704D-8345-4F59-A275-74D69241EB04}"/>
              </a:ext>
            </a:extLst>
          </p:cNvPr>
          <p:cNvSpPr>
            <a:spLocks noGrp="1"/>
          </p:cNvSpPr>
          <p:nvPr>
            <p:ph idx="1"/>
          </p:nvPr>
        </p:nvSpPr>
        <p:spPr/>
        <p:txBody>
          <a:bodyPr vert="horz" lIns="91440" tIns="45720" rIns="91440" bIns="45720" rtlCol="0" anchor="t">
            <a:normAutofit/>
          </a:bodyPr>
          <a:lstStyle/>
          <a:p>
            <a:r>
              <a:rPr lang="en-US" dirty="0"/>
              <a:t>Teachers apply to work with students and are thrilled to have you!</a:t>
            </a:r>
          </a:p>
          <a:p>
            <a:endParaRPr lang="en-US" dirty="0"/>
          </a:p>
          <a:p>
            <a:r>
              <a:rPr lang="en-US" dirty="0"/>
              <a:t>Make their lives easier – not harder. Be helpful, conscientious, mature, and PRESENT.</a:t>
            </a:r>
          </a:p>
          <a:p>
            <a:endParaRPr lang="en-US" dirty="0"/>
          </a:p>
          <a:p>
            <a:r>
              <a:rPr lang="en-US" dirty="0"/>
              <a:t>Keep in mind that your professional reputation starts NOW.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060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0493-930F-4075-8419-73E557C35A19}"/>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2498C09B-8B2A-496F-B5E9-BD7DCF75BD58}"/>
              </a:ext>
            </a:extLst>
          </p:cNvPr>
          <p:cNvSpPr>
            <a:spLocks noGrp="1"/>
          </p:cNvSpPr>
          <p:nvPr>
            <p:ph idx="1"/>
          </p:nvPr>
        </p:nvSpPr>
        <p:spPr/>
        <p:txBody>
          <a:bodyPr vert="horz" lIns="91440" tIns="45720" rIns="91440" bIns="45720" rtlCol="0" anchor="t">
            <a:normAutofit/>
          </a:bodyPr>
          <a:lstStyle/>
          <a:p>
            <a:r>
              <a:rPr lang="en-US" dirty="0"/>
              <a:t>Nothing matters more! </a:t>
            </a:r>
          </a:p>
          <a:p>
            <a:r>
              <a:rPr lang="en-US" dirty="0"/>
              <a:t>Reasons to communicate:</a:t>
            </a:r>
          </a:p>
          <a:p>
            <a:pPr lvl="1"/>
            <a:r>
              <a:rPr lang="en-US" dirty="0"/>
              <a:t>Celebrations!</a:t>
            </a:r>
          </a:p>
          <a:p>
            <a:pPr lvl="1"/>
            <a:r>
              <a:rPr lang="en-US" dirty="0"/>
              <a:t>Concerns</a:t>
            </a:r>
          </a:p>
          <a:p>
            <a:pPr lvl="1"/>
            <a:r>
              <a:rPr lang="en-US" dirty="0"/>
              <a:t>Struggles</a:t>
            </a:r>
          </a:p>
          <a:p>
            <a:pPr lvl="1"/>
            <a:r>
              <a:rPr lang="en-US" dirty="0"/>
              <a:t>Questions</a:t>
            </a:r>
          </a:p>
          <a:p>
            <a:pPr lvl="1"/>
            <a:r>
              <a:rPr lang="en-US" dirty="0"/>
              <a:t>Building rapport</a:t>
            </a:r>
          </a:p>
        </p:txBody>
      </p:sp>
    </p:spTree>
    <p:extLst>
      <p:ext uri="{BB962C8B-B14F-4D97-AF65-F5344CB8AC3E}">
        <p14:creationId xmlns:p14="http://schemas.microsoft.com/office/powerpoint/2010/main" val="215774186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TF00001246</Template>
  <TotalTime>1405</TotalTime>
  <Words>1615</Words>
  <Application>Microsoft Office PowerPoint</Application>
  <PresentationFormat>Widescreen</PresentationFormat>
  <Paragraphs>158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Gill Sans MT</vt:lpstr>
      <vt:lpstr>Parcel</vt:lpstr>
      <vt:lpstr>CI 420 orientation</vt:lpstr>
      <vt:lpstr>agenda</vt:lpstr>
      <vt:lpstr>introductions</vt:lpstr>
      <vt:lpstr>Placement expectations</vt:lpstr>
      <vt:lpstr>scheduling</vt:lpstr>
      <vt:lpstr>scheduling</vt:lpstr>
      <vt:lpstr>scheduling</vt:lpstr>
      <vt:lpstr>Your cooperating teacher</vt:lpstr>
      <vt:lpstr>communication</vt:lpstr>
      <vt:lpstr>What to wear</vt:lpstr>
      <vt:lpstr>Your mentor!</vt:lpstr>
      <vt:lpstr>Professional behavior checklist</vt:lpstr>
      <vt:lpstr>Covid-related issues</vt:lpstr>
      <vt:lpstr>Sce website and placement guide</vt:lpstr>
      <vt:lpstr>activity</vt:lpstr>
      <vt:lpstr>Words of wisdom</vt:lpstr>
      <vt:lpstr>Words of wisdom</vt:lpstr>
      <vt:lpstr>Words of Wisdom</vt:lpstr>
      <vt:lpstr>FINALLY…..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dc:creator>
  <cp:lastModifiedBy>Galardy, Danielle Musiala</cp:lastModifiedBy>
  <cp:revision>275</cp:revision>
  <dcterms:created xsi:type="dcterms:W3CDTF">2021-01-25T17:30:07Z</dcterms:created>
  <dcterms:modified xsi:type="dcterms:W3CDTF">2022-01-19T17:10:13Z</dcterms:modified>
</cp:coreProperties>
</file>