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hT5OI+EKo50pjTNGvNSD9JS47f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89"/>
    <p:restoredTop sz="94787"/>
  </p:normalViewPr>
  <p:slideViewPr>
    <p:cSldViewPr snapToGrid="0">
      <p:cViewPr varScale="1">
        <p:scale>
          <a:sx n="120" d="100"/>
          <a:sy n="120" d="100"/>
        </p:scale>
        <p:origin x="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5f93b48b10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g25f93b48b10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5f93b48b10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25f93b48b10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4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4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4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2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2"/>
          <p:cNvSpPr txBox="1"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2"/>
          <p:cNvSpPr>
            <a:spLocks noGrp="1"/>
          </p:cNvSpPr>
          <p:nvPr>
            <p:ph type="pic" idx="2"/>
          </p:nvPr>
        </p:nvSpPr>
        <p:spPr>
          <a:xfrm>
            <a:off x="6095999" y="0"/>
            <a:ext cx="6102097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8" name="Google Shape;78;p32"/>
          <p:cNvSpPr txBox="1">
            <a:spLocks noGrp="1"/>
          </p:cNvSpPr>
          <p:nvPr>
            <p:ph type="body" idx="1"/>
          </p:nvPr>
        </p:nvSpPr>
        <p:spPr>
          <a:xfrm>
            <a:off x="1115568" y="3549918"/>
            <a:ext cx="3794760" cy="219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3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2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3"/>
          <p:cNvSpPr txBox="1">
            <a:spLocks noGrp="1"/>
          </p:cNvSpPr>
          <p:nvPr>
            <p:ph type="body" idx="1"/>
          </p:nvPr>
        </p:nvSpPr>
        <p:spPr>
          <a:xfrm rot="5400000">
            <a:off x="4545009" y="324172"/>
            <a:ext cx="3101983" cy="772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33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3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3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4"/>
          <p:cNvSpPr txBox="1">
            <a:spLocks noGrp="1"/>
          </p:cNvSpPr>
          <p:nvPr>
            <p:ph type="title"/>
          </p:nvPr>
        </p:nvSpPr>
        <p:spPr>
          <a:xfrm rot="5400000">
            <a:off x="6810676" y="2779696"/>
            <a:ext cx="4983480" cy="1298608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4"/>
          <p:cNvSpPr txBox="1">
            <a:spLocks noGrp="1"/>
          </p:cNvSpPr>
          <p:nvPr>
            <p:ph type="body" idx="1"/>
          </p:nvPr>
        </p:nvSpPr>
        <p:spPr>
          <a:xfrm rot="5400000">
            <a:off x="2838641" y="329756"/>
            <a:ext cx="4983480" cy="619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4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4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4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5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5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5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6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7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7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3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" name="Google Shape;45;p23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3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8"/>
          <p:cNvSpPr txBox="1"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8"/>
          <p:cNvSpPr txBox="1"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8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8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body" idx="1"/>
          </p:nvPr>
        </p:nvSpPr>
        <p:spPr>
          <a:xfrm>
            <a:off x="1581912" y="2638044"/>
            <a:ext cx="4271771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body" idx="2"/>
          </p:nvPr>
        </p:nvSpPr>
        <p:spPr>
          <a:xfrm>
            <a:off x="6338315" y="2638044"/>
            <a:ext cx="4270247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2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9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0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0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0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0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1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31"/>
          <p:cNvSpPr txBox="1"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1"/>
          <p:cNvSpPr txBox="1">
            <a:spLocks noGrp="1"/>
          </p:cNvSpPr>
          <p:nvPr>
            <p:ph type="body" idx="1"/>
          </p:nvPr>
        </p:nvSpPr>
        <p:spPr>
          <a:xfrm>
            <a:off x="6736080" y="804672"/>
            <a:ext cx="4815840" cy="524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marL="2743200" lvl="5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0" name="Google Shape;70;p31"/>
          <p:cNvSpPr txBox="1">
            <a:spLocks noGrp="1"/>
          </p:cNvSpPr>
          <p:nvPr>
            <p:ph type="body" idx="2"/>
          </p:nvPr>
        </p:nvSpPr>
        <p:spPr>
          <a:xfrm>
            <a:off x="1115568" y="3549918"/>
            <a:ext cx="3794760" cy="2194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31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1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1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2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2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1" name="Google Shape;21;p21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2" name="Google Shape;22;p21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u/0/d/1Pd4TErdIoqjaSQOjXJyvE7dXFC-bR-vhd02Lt-d3Pps/edi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te.illinois.edu/cote-portal-access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cote-waivers@illinois.ed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s9@illinois.edu" TargetMode="External"/><Relationship Id="rId5" Type="http://schemas.openxmlformats.org/officeDocument/2006/relationships/hyperlink" Target="mailto:jrooseve@illinois.edu" TargetMode="External"/><Relationship Id="rId4" Type="http://schemas.openxmlformats.org/officeDocument/2006/relationships/hyperlink" Target="https://cote.illinois.edu/cooperating-personnel-supervisors/cp-tuition-fee-waiver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ce.education.illinois.edu/cooperating-teachers/middle-grades/ci410-coop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ce@education.illinois.edu" TargetMode="External"/><Relationship Id="rId5" Type="http://schemas.openxmlformats.org/officeDocument/2006/relationships/hyperlink" Target="mailto:caraknox@illinois.edu" TargetMode="External"/><Relationship Id="rId4" Type="http://schemas.openxmlformats.org/officeDocument/2006/relationships/hyperlink" Target="https://cote.illinois.edu/cote-portal-access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ce.education.illinois.edu/cooperating-teachers/prospective-cooperating-teacher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6czZ0oHbQAJv2D9yekMQ4iqjgh29E7SBU1ZyFy9Z_pM/edit?usp=shari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e.education.illinois.edu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u/0/d/1Pd4TErdIoqjaSQOjXJyvE7dXFC-bR-vhd02Lt-d3Pps/edi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</a:pPr>
            <a:r>
              <a:rPr lang="en-US"/>
              <a:t>COOPERATING TEACHER ORIENTATION</a:t>
            </a:r>
            <a:endParaRPr/>
          </a:p>
        </p:txBody>
      </p:sp>
      <p:sp>
        <p:nvSpPr>
          <p:cNvPr id="99" name="Google Shape;99;p1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dirty="0"/>
              <a:t>CI 410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dirty="0"/>
              <a:t>Year 1 Candidates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800" cy="11886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CHARACTERISTICS OF FEEDBACK</a:t>
            </a:r>
            <a:br>
              <a:rPr lang="en-US"/>
            </a:br>
            <a:r>
              <a:rPr lang="en-US"/>
              <a:t>(POSITIVE AND CORRECTIVE) </a:t>
            </a:r>
            <a:endParaRPr/>
          </a:p>
        </p:txBody>
      </p:sp>
      <p:sp>
        <p:nvSpPr>
          <p:cNvPr id="178" name="Google Shape;178;p9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800" cy="31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Descriptive rather than evaluative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Similar to “evidence” on the Danielson, based on observations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Specific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Actionable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UNEXPECTED NEGATIVE FEEDBACK</a:t>
            </a:r>
            <a:br>
              <a:rPr lang="en-US"/>
            </a:br>
            <a:r>
              <a:rPr lang="en-US"/>
              <a:t>(IT'S AWKWARD FOR EVERYONE)</a:t>
            </a:r>
            <a:endParaRPr/>
          </a:p>
        </p:txBody>
      </p:sp>
      <p:sp>
        <p:nvSpPr>
          <p:cNvPr id="184" name="Google Shape;184;p10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"I have some feedback for you, and it may be uncomfortable. I feel a bit uncomfortable myself, but I care about you and your development more than I care about how uncomfortable I feel. So, if you're feeling a little unsure about what to expect here, we are in this together. Can we talk a bit about _____________ ?"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11" descr="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8429" y="305364"/>
            <a:ext cx="9993085" cy="637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EVALUATIONS</a:t>
            </a:r>
            <a:endParaRPr/>
          </a:p>
        </p:txBody>
      </p:sp>
      <p:sp>
        <p:nvSpPr>
          <p:cNvPr id="195" name="Google Shape;195;p13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Observation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feedback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Final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Portal: 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https://cote.illinois.edu/cote-portal-access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Support plans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SUPPORTS</a:t>
            </a:r>
            <a:endParaRPr/>
          </a:p>
        </p:txBody>
      </p:sp>
      <p:sp>
        <p:nvSpPr>
          <p:cNvPr id="201" name="Google Shape;201;p14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Remediation Plan</a:t>
            </a:r>
            <a:endParaRPr dirty="0"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Professional Growth Plan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6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IMMEDIATE ACTIONS TO WELCOME YOUR CANDIDATE</a:t>
            </a:r>
            <a:endParaRPr/>
          </a:p>
        </p:txBody>
      </p:sp>
      <p:sp>
        <p:nvSpPr>
          <p:cNvPr id="212" name="Google Shape;212;p16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228600" lvl="0" indent="-22002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Exchange contact information (set boundaries!)</a:t>
            </a:r>
            <a:endParaRPr dirty="0"/>
          </a:p>
          <a:p>
            <a:pPr marL="228600" lvl="0" indent="-22002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Show them where to put their belongings</a:t>
            </a:r>
            <a:endParaRPr dirty="0"/>
          </a:p>
          <a:p>
            <a:pPr marL="228600" lvl="0" indent="-22002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Tour the school (ask a student to show them around)</a:t>
            </a:r>
            <a:endParaRPr dirty="0"/>
          </a:p>
          <a:p>
            <a:pPr marL="228600" lvl="0" indent="-22002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Introduce them to staff</a:t>
            </a:r>
            <a:endParaRPr dirty="0"/>
          </a:p>
          <a:p>
            <a:pPr marL="228600" lvl="0" indent="-22002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Show them how to access your online curriculum and classroom</a:t>
            </a:r>
            <a:endParaRPr dirty="0"/>
          </a:p>
          <a:p>
            <a:pPr marL="228600" lvl="0" indent="-22002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Ask them to plan to introduce themselves to the students in a creative way</a:t>
            </a:r>
            <a:endParaRPr dirty="0"/>
          </a:p>
          <a:p>
            <a:pPr marL="228600" lvl="0" indent="-22002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Post their name on the board</a:t>
            </a:r>
            <a:endParaRPr dirty="0"/>
          </a:p>
          <a:p>
            <a:pPr marL="228600" lvl="0" indent="-211455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Explain the expectations for dress, cell phones, etc. </a:t>
            </a:r>
            <a:endParaRPr dirty="0"/>
          </a:p>
          <a:p>
            <a:pPr marL="228600" lvl="0" indent="-22002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Be clear and specific about what you would like them to do. They should be active, helpful, and engaged!</a:t>
            </a:r>
          </a:p>
          <a:p>
            <a:pPr marL="228600" lvl="0" indent="-22002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They will begin the week of August 31</a:t>
            </a:r>
            <a:r>
              <a:rPr lang="en-US" baseline="30000" dirty="0"/>
              <a:t>st</a:t>
            </a:r>
            <a:r>
              <a:rPr lang="en-US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TUITION WAIVERS</a:t>
            </a:r>
            <a:endParaRPr/>
          </a:p>
        </p:txBody>
      </p:sp>
      <p:sp>
        <p:nvSpPr>
          <p:cNvPr id="218" name="Google Shape;218;p17"/>
          <p:cNvSpPr txBox="1">
            <a:spLocks noGrp="1"/>
          </p:cNvSpPr>
          <p:nvPr>
            <p:ph type="body" idx="1"/>
          </p:nvPr>
        </p:nvSpPr>
        <p:spPr>
          <a:xfrm>
            <a:off x="2231125" y="2638051"/>
            <a:ext cx="7729800" cy="36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Non-degree vs. Master’s/Endorsement/Doctoral</a:t>
            </a:r>
            <a:endParaRPr/>
          </a:p>
          <a:p>
            <a:pPr marL="228600" lvl="0" indent="-131445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/>
          </a:p>
          <a:p>
            <a:pPr marL="228600" lvl="0" indent="-228600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Contact Council on Teacher Education with questions! </a:t>
            </a:r>
            <a:endParaRPr/>
          </a:p>
          <a:p>
            <a:pPr marL="457200" lvl="1" indent="-228600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cote-waivers@illinois.edu</a:t>
            </a:r>
            <a:endParaRPr/>
          </a:p>
          <a:p>
            <a:pPr marL="457200" lvl="1" indent="-228600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https://cote.illinois.edu/cooperating-personnel-supervisors/cp-tuition-fee-waivers</a:t>
            </a:r>
            <a:endParaRPr u="sng"/>
          </a:p>
          <a:p>
            <a:pPr marL="457200" lvl="1" indent="-14224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/>
          </a:p>
          <a:p>
            <a:pPr marL="228600" lvl="0" indent="-228600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b="1"/>
              <a:t>Waiver Information (from SCE website)</a:t>
            </a:r>
            <a:endParaRPr/>
          </a:p>
          <a:p>
            <a:pPr marL="457200" lvl="1" indent="-228600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1400">
                <a:solidFill>
                  <a:srgbClr val="252525"/>
                </a:solidFill>
              </a:rPr>
              <a:t>If you are intending to use a Cooperating Teacher Waiver to complete an online degree through the College of Education, you must contact both Jena Pfoff (</a:t>
            </a:r>
            <a:r>
              <a:rPr lang="en-US" sz="1400" u="sng">
                <a:solidFill>
                  <a:schemeClr val="hlink"/>
                </a:solidFill>
                <a:hlinkClick r:id="rId5"/>
              </a:rPr>
              <a:t>jrooseve@illinois.edu</a:t>
            </a:r>
            <a:r>
              <a:rPr lang="en-US" sz="1400">
                <a:solidFill>
                  <a:srgbClr val="252525"/>
                </a:solidFill>
              </a:rPr>
              <a:t>) and Linda Stimson (</a:t>
            </a:r>
            <a:r>
              <a:rPr lang="en-US" sz="1400" u="sng">
                <a:solidFill>
                  <a:schemeClr val="hlink"/>
                </a:solidFill>
                <a:hlinkClick r:id="rId6"/>
              </a:rPr>
              <a:t>ls9@illinois.edu</a:t>
            </a:r>
            <a:r>
              <a:rPr lang="en-US" sz="1400">
                <a:solidFill>
                  <a:srgbClr val="252525"/>
                </a:solidFill>
              </a:rPr>
              <a:t>) after submitting your application to the Graduate College in order to utilize the Cooperating Teacher Waiver. Your subject line should read, “Cooperating Teacher Waiver – Online Program."</a:t>
            </a:r>
            <a:endParaRPr/>
          </a:p>
          <a:p>
            <a:pPr marL="457200" lvl="1" indent="-228600" algn="l" rtl="0">
              <a:spcBef>
                <a:spcPts val="1000"/>
              </a:spcBef>
              <a:spcAft>
                <a:spcPts val="0"/>
              </a:spcAft>
              <a:buSzPct val="87500"/>
              <a:buChar char="•"/>
            </a:pP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8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RESOURCES</a:t>
            </a:r>
            <a:endParaRPr/>
          </a:p>
        </p:txBody>
      </p:sp>
      <p:sp>
        <p:nvSpPr>
          <p:cNvPr id="224" name="Google Shape;224;p18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>
              <a:spcBef>
                <a:spcPts val="0"/>
              </a:spcBef>
            </a:pPr>
            <a:r>
              <a:rPr lang="en-US" dirty="0"/>
              <a:t>SCE:  </a:t>
            </a:r>
            <a:r>
              <a:rPr lang="en-US" dirty="0">
                <a:hlinkClick r:id="rId3"/>
              </a:rPr>
              <a:t>https://sce.education.illinois.edu/cooperating-teachers/middle-grades/ci410-coop</a:t>
            </a:r>
            <a:endParaRPr lang="en-US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Portal: </a:t>
            </a:r>
            <a:r>
              <a:rPr lang="en-US" u="sng" dirty="0">
                <a:solidFill>
                  <a:schemeClr val="hlink"/>
                </a:solidFill>
                <a:hlinkClick r:id="rId4"/>
              </a:rPr>
              <a:t>https://cote.illinois.edu/cote-portal-access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Email Cara or SCE directly: </a:t>
            </a:r>
            <a:endParaRPr dirty="0"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5"/>
              </a:rPr>
              <a:t>caraknox@illinois.edu</a:t>
            </a:r>
            <a:endParaRPr dirty="0"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6"/>
              </a:rPr>
              <a:t>sce@education.illinois.edu</a:t>
            </a:r>
            <a:endParaRPr dirty="0"/>
          </a:p>
          <a:p>
            <a:pPr marL="457200" lvl="1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5f93b48b10_0_9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800" cy="11886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WE NEED YOUR HELP!</a:t>
            </a:r>
            <a:br>
              <a:rPr lang="en-US"/>
            </a:br>
            <a:r>
              <a:rPr lang="en-US" sz="1400"/>
              <a:t>*</a:t>
            </a:r>
            <a:r>
              <a:rPr lang="en-US" sz="1400" u="sng">
                <a:solidFill>
                  <a:schemeClr val="hlink"/>
                </a:solidFill>
                <a:hlinkClick r:id="rId3"/>
              </a:rPr>
              <a:t>APPLICATION</a:t>
            </a:r>
            <a:r>
              <a:rPr lang="en-US" sz="1400"/>
              <a:t> ON SCE WEBSITE*</a:t>
            </a:r>
            <a:endParaRPr/>
          </a:p>
        </p:txBody>
      </p:sp>
      <p:pic>
        <p:nvPicPr>
          <p:cNvPr id="230" name="Google Shape;230;g25f93b48b10_0_93" descr="A picture containing graphical user interface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2905288" y="2638044"/>
            <a:ext cx="6381300" cy="310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19" descr="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66900" y="1441450"/>
            <a:ext cx="8458200" cy="397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6" name="Google Shape;106;p2"/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lang="en-US">
                <a:solidFill>
                  <a:schemeClr val="lt1"/>
                </a:solidFill>
              </a:rPr>
              <a:t>AGENDA</a:t>
            </a: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5619750" y="1044359"/>
            <a:ext cx="5607050" cy="4769281"/>
            <a:chOff x="0" y="79159"/>
            <a:chExt cx="5607050" cy="4769281"/>
          </a:xfrm>
        </p:grpSpPr>
        <p:sp>
          <p:nvSpPr>
            <p:cNvPr id="108" name="Google Shape;108;p2"/>
            <p:cNvSpPr/>
            <p:nvPr/>
          </p:nvSpPr>
          <p:spPr>
            <a:xfrm>
              <a:off x="0" y="79159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A2B4B9"/>
                </a:gs>
                <a:gs pos="50000">
                  <a:srgbClr val="99AFB5"/>
                </a:gs>
                <a:gs pos="100000">
                  <a:srgbClr val="91A7A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26273" y="105432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Welcome</a:t>
              </a: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683599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5B9B1"/>
                </a:gs>
                <a:gs pos="50000">
                  <a:srgbClr val="8CB5AD"/>
                </a:gs>
                <a:gs pos="100000">
                  <a:srgbClr val="84AEA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 txBox="1"/>
            <p:nvPr/>
          </p:nvSpPr>
          <p:spPr>
            <a:xfrm>
              <a:off x="26273" y="709872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Course sequence</a:t>
              </a: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0" y="1288039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88BC9B"/>
                </a:gs>
                <a:gs pos="50000">
                  <a:srgbClr val="7DB793"/>
                </a:gs>
                <a:gs pos="100000">
                  <a:srgbClr val="75B18C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 txBox="1"/>
            <p:nvPr/>
          </p:nvSpPr>
          <p:spPr>
            <a:xfrm>
              <a:off x="26273" y="1314312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Expectations – Professionalism</a:t>
              </a: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0" y="189248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7CBD7C"/>
                </a:gs>
                <a:gs pos="50000">
                  <a:srgbClr val="6EBA6E"/>
                </a:gs>
                <a:gs pos="100000">
                  <a:srgbClr val="66B46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 txBox="1"/>
            <p:nvPr/>
          </p:nvSpPr>
          <p:spPr>
            <a:xfrm>
              <a:off x="26273" y="191875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Expectations – Academic</a:t>
              </a: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0" y="249692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8DBF6E"/>
                </a:gs>
                <a:gs pos="50000">
                  <a:srgbClr val="83BD5E"/>
                </a:gs>
                <a:gs pos="100000">
                  <a:srgbClr val="7CB85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 txBox="1"/>
            <p:nvPr/>
          </p:nvSpPr>
          <p:spPr>
            <a:xfrm>
              <a:off x="26273" y="252319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Giving feedback</a:t>
              </a: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0" y="310136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0C35F"/>
                </a:gs>
                <a:gs pos="50000">
                  <a:srgbClr val="ACC14D"/>
                </a:gs>
                <a:gs pos="100000">
                  <a:srgbClr val="A7BD45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 txBox="1"/>
            <p:nvPr/>
          </p:nvSpPr>
          <p:spPr>
            <a:xfrm>
              <a:off x="26273" y="312763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Evaluations</a:t>
              </a: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0" y="370580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C8A752"/>
                </a:gs>
                <a:gs pos="50000">
                  <a:srgbClr val="C8A13C"/>
                </a:gs>
                <a:gs pos="100000">
                  <a:srgbClr val="C39B34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 txBox="1"/>
            <p:nvPr/>
          </p:nvSpPr>
          <p:spPr>
            <a:xfrm>
              <a:off x="26273" y="373207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Tuition waivers</a:t>
              </a: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0" y="431024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C97149"/>
                </a:gs>
                <a:gs pos="50000">
                  <a:srgbClr val="C9642D"/>
                </a:gs>
                <a:gs pos="100000">
                  <a:srgbClr val="C55D2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 txBox="1"/>
            <p:nvPr/>
          </p:nvSpPr>
          <p:spPr>
            <a:xfrm>
              <a:off x="26273" y="433651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Questions? 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0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QUESTIONS?</a:t>
            </a:r>
            <a:endParaRPr/>
          </a:p>
        </p:txBody>
      </p:sp>
      <p:pic>
        <p:nvPicPr>
          <p:cNvPr id="241" name="Google Shape;241;p20" descr="Help with solid fill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712454" y="2612208"/>
            <a:ext cx="2762468" cy="2762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WELCOME!</a:t>
            </a:r>
            <a:endParaRPr/>
          </a:p>
        </p:txBody>
      </p:sp>
      <p:sp>
        <p:nvSpPr>
          <p:cNvPr id="129" name="Google Shape;129;p3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Introductions/People to Know</a:t>
            </a:r>
            <a:endParaRPr dirty="0"/>
          </a:p>
          <a:p>
            <a:pPr marL="457200" lvl="1" indent="-215900" algn="l" rtl="0"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dirty="0"/>
              <a:t>Dr. Cara Gutzmer, Director of School and Community Experiences</a:t>
            </a:r>
            <a:endParaRPr dirty="0"/>
          </a:p>
          <a:p>
            <a:pPr marL="457200" lvl="1" indent="-215900" algn="l" rtl="0"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dirty="0"/>
              <a:t>Sue Talbott, Clinical Experiences Specialist</a:t>
            </a:r>
            <a:endParaRPr dirty="0"/>
          </a:p>
          <a:p>
            <a:pPr marL="457200" lvl="1" indent="-2286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Danielle </a:t>
            </a:r>
            <a:r>
              <a:rPr lang="en-US" dirty="0" err="1"/>
              <a:t>Galardy</a:t>
            </a:r>
            <a:r>
              <a:rPr lang="en-US" dirty="0"/>
              <a:t>, Office Manager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Share some summer fun in the chat and/or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Share a story about a rock star candidate you hosted in the past!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COURSES</a:t>
            </a:r>
            <a:endParaRPr/>
          </a:p>
        </p:txBody>
      </p:sp>
      <p:sp>
        <p:nvSpPr>
          <p:cNvPr id="135" name="Google Shape;135;p4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Intro to Teaching Diverse Students</a:t>
            </a:r>
            <a:endParaRPr sz="1500" b="1" u="sng">
              <a:solidFill>
                <a:srgbClr val="3F3F3F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Children's Literature</a:t>
            </a:r>
            <a:endParaRPr sz="1500" b="1" u="sng">
              <a:solidFill>
                <a:srgbClr val="3F3F3F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Disciplinary Literacy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Adolescent Educational Psychology</a:t>
            </a:r>
            <a:endParaRPr>
              <a:solidFill>
                <a:srgbClr val="3F3F3F"/>
              </a:solidFill>
            </a:endParaRPr>
          </a:p>
          <a:p>
            <a:pPr marL="685800" lvl="2" indent="-133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endParaRPr sz="1500">
              <a:solidFill>
                <a:srgbClr val="3F3F3F"/>
              </a:solidFill>
            </a:endParaRPr>
          </a:p>
        </p:txBody>
      </p:sp>
      <p:sp>
        <p:nvSpPr>
          <p:cNvPr id="136" name="Google Shape;136;p4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>
                <a:highlight>
                  <a:srgbClr val="FFFF00"/>
                </a:highlight>
              </a:rPr>
              <a:t>Fall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>
                <a:highlight>
                  <a:srgbClr val="FFFF00"/>
                </a:highlight>
              </a:rPr>
              <a:t>3 hours per week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Spring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3 hours per week (math only)</a:t>
            </a:r>
            <a:endParaRPr/>
          </a:p>
          <a:p>
            <a:pPr marL="22860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  <p:sp>
        <p:nvSpPr>
          <p:cNvPr id="137" name="Google Shape;137;p4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PLACEMENTS</a:t>
            </a:r>
            <a:endParaRPr/>
          </a:p>
        </p:txBody>
      </p:sp>
      <p:sp>
        <p:nvSpPr>
          <p:cNvPr id="138" name="Google Shape;138;p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accent2"/>
          </a:solidFill>
          <a:ln w="190500" cap="sq" cmpd="thinThick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ill Sans"/>
              <a:buNone/>
            </a:pPr>
            <a:r>
              <a:rPr lang="en-US" sz="3200">
                <a:solidFill>
                  <a:srgbClr val="FFFFFF"/>
                </a:solidFill>
              </a:rPr>
              <a:t>COURSE SEQUENCE –YEAR 1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COURSES</a:t>
            </a:r>
            <a:endParaRPr/>
          </a:p>
        </p:txBody>
      </p:sp>
      <p:sp>
        <p:nvSpPr>
          <p:cNvPr id="144" name="Google Shape;144;p5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Special Education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Content Methods 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Disciplinary Writing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Seminar</a:t>
            </a:r>
            <a:endParaRPr/>
          </a:p>
          <a:p>
            <a:pPr marL="685800" lvl="2" indent="-133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endParaRPr sz="1500">
              <a:solidFill>
                <a:srgbClr val="3F3F3F"/>
              </a:solidFill>
            </a:endParaRPr>
          </a:p>
        </p:txBody>
      </p:sp>
      <p:sp>
        <p:nvSpPr>
          <p:cNvPr id="145" name="Google Shape;145;p5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Fall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Tuesday,  Wednesday, Thursday  mornings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Spring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STUDENT TEACHING </a:t>
            </a:r>
            <a:endParaRPr/>
          </a:p>
          <a:p>
            <a:pPr marL="457200" lvl="1" indent="-127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457200" lvl="1" indent="-127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  <p:sp>
        <p:nvSpPr>
          <p:cNvPr id="146" name="Google Shape;146;p5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PLACEMENTS</a:t>
            </a:r>
            <a:endParaRPr/>
          </a:p>
        </p:txBody>
      </p:sp>
      <p:sp>
        <p:nvSpPr>
          <p:cNvPr id="147" name="Google Shape;147;p5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accent2"/>
          </a:solidFill>
          <a:ln w="190500" cap="sq" cmpd="thinThick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ill Sans"/>
              <a:buNone/>
            </a:pPr>
            <a:r>
              <a:rPr lang="en-US" sz="3200">
                <a:solidFill>
                  <a:srgbClr val="FFFFFF"/>
                </a:solidFill>
              </a:rPr>
              <a:t>COURSE SEQUENCE – YEAR 2</a:t>
            </a:r>
            <a:endParaRPr/>
          </a:p>
        </p:txBody>
      </p:sp>
      <p:pic>
        <p:nvPicPr>
          <p:cNvPr id="148" name="Google Shape;148;p5" descr="Fireworks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9467" y="5280377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PROFESSIONAL EXPECTATIONS</a:t>
            </a:r>
            <a:endParaRPr/>
          </a:p>
        </p:txBody>
      </p:sp>
      <p:sp>
        <p:nvSpPr>
          <p:cNvPr id="154" name="Google Shape;154;p6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Promptness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Mature and appropriate attire and hygiene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Communication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Engagement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u="sng">
              <a:solidFill>
                <a:schemeClr val="hlink"/>
              </a:solidFill>
              <a:hlinkClick r:id="rId3"/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b="1" u="sng">
                <a:solidFill>
                  <a:schemeClr val="hlink"/>
                </a:solidFill>
                <a:hlinkClick r:id="rId3"/>
              </a:rPr>
              <a:t>PROFESSIONAL BEHAVIOR CHECKLIST</a:t>
            </a:r>
            <a:endParaRPr b="1" u="sng">
              <a:solidFill>
                <a:schemeClr val="hlink"/>
              </a:solidFill>
              <a:hlinkClick r:id="rId4"/>
            </a:endParaRPr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5f93b48b10_0_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800" cy="11886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BE PROACTIVE!</a:t>
            </a:r>
            <a:endParaRPr/>
          </a:p>
        </p:txBody>
      </p:sp>
      <p:sp>
        <p:nvSpPr>
          <p:cNvPr id="160" name="Google Shape;160;g25f93b48b10_0_3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800" cy="31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Have a meeting with your candidate to discuss dress code, cell phone use, arrival/departure times, etc. 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If you have multiple candidates in your building, meet as a group so everyone hears the same message.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ACADEMIC EXPECTATIONS</a:t>
            </a:r>
            <a:endParaRPr/>
          </a:p>
        </p:txBody>
      </p:sp>
      <p:sp>
        <p:nvSpPr>
          <p:cNvPr id="166" name="Google Shape;166;p7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Teach two lessons and ask cooperating teacher for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written feedback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Final evaluation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Course assignments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GIVING FEEDBACK</a:t>
            </a:r>
            <a:endParaRPr/>
          </a:p>
        </p:txBody>
      </p:sp>
      <p:sp>
        <p:nvSpPr>
          <p:cNvPr id="172" name="Google Shape;172;p8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How do you reinforce?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How do you correct and shape?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Do you have a way to track your positive to corrective ratio? 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4102</TotalTime>
  <Words>649</Words>
  <Application>Microsoft Macintosh PowerPoint</Application>
  <PresentationFormat>Widescreen</PresentationFormat>
  <Paragraphs>113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Gill Sans</vt:lpstr>
      <vt:lpstr>Parcel</vt:lpstr>
      <vt:lpstr>Parcel</vt:lpstr>
      <vt:lpstr>COOPERATING TEACHER ORIENTATION</vt:lpstr>
      <vt:lpstr>AGENDA</vt:lpstr>
      <vt:lpstr>WELCOME!</vt:lpstr>
      <vt:lpstr>COURSE SEQUENCE –YEAR 1</vt:lpstr>
      <vt:lpstr>COURSE SEQUENCE – YEAR 2</vt:lpstr>
      <vt:lpstr>PROFESSIONAL EXPECTATIONS</vt:lpstr>
      <vt:lpstr>BE PROACTIVE!</vt:lpstr>
      <vt:lpstr>ACADEMIC EXPECTATIONS</vt:lpstr>
      <vt:lpstr>GIVING FEEDBACK</vt:lpstr>
      <vt:lpstr>CHARACTERISTICS OF FEEDBACK (POSITIVE AND CORRECTIVE) </vt:lpstr>
      <vt:lpstr>UNEXPECTED NEGATIVE FEEDBACK (IT'S AWKWARD FOR EVERYONE)</vt:lpstr>
      <vt:lpstr>PowerPoint Presentation</vt:lpstr>
      <vt:lpstr>EVALUATIONS</vt:lpstr>
      <vt:lpstr>SUPPORTS</vt:lpstr>
      <vt:lpstr>IMMEDIATE ACTIONS TO WELCOME YOUR CANDIDATE</vt:lpstr>
      <vt:lpstr>TUITION WAIVERS</vt:lpstr>
      <vt:lpstr>RESOURCES</vt:lpstr>
      <vt:lpstr>WE NEED YOUR HELP! *APPLICATION ON SCE WEBSITE*</vt:lpstr>
      <vt:lpstr>PowerPoint Presentation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COOPERATING TEACHER ORIENTATION</dc:title>
  <cp:lastModifiedBy>Gutzmer, Cara</cp:lastModifiedBy>
  <cp:revision>2</cp:revision>
  <dcterms:created xsi:type="dcterms:W3CDTF">2022-04-29T14:14:34Z</dcterms:created>
  <dcterms:modified xsi:type="dcterms:W3CDTF">2026-08-06T13:50:44Z</dcterms:modified>
</cp:coreProperties>
</file>