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20"/>
  </p:notesMasterIdLst>
  <p:sldIdLst>
    <p:sldId id="256" r:id="rId2"/>
    <p:sldId id="257" r:id="rId3"/>
    <p:sldId id="272" r:id="rId4"/>
    <p:sldId id="258" r:id="rId5"/>
    <p:sldId id="275" r:id="rId6"/>
    <p:sldId id="276" r:id="rId7"/>
    <p:sldId id="259" r:id="rId8"/>
    <p:sldId id="274" r:id="rId9"/>
    <p:sldId id="260" r:id="rId10"/>
    <p:sldId id="278" r:id="rId11"/>
    <p:sldId id="268" r:id="rId12"/>
    <p:sldId id="263" r:id="rId13"/>
    <p:sldId id="266" r:id="rId14"/>
    <p:sldId id="270" r:id="rId15"/>
    <p:sldId id="271" r:id="rId16"/>
    <p:sldId id="264" r:id="rId17"/>
    <p:sldId id="273" r:id="rId18"/>
    <p:sldId id="26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D8A4C9-C911-4DDD-898B-B96F5FA9C72F}" v="559" dt="2024-04-04T22:11:14.335"/>
    <p1510:client id="{CB61D909-634F-432E-9C6D-95B772234744}" v="39" dt="2024-04-05T18:46:00.7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17"/>
    <p:restoredTop sz="94726"/>
  </p:normalViewPr>
  <p:slideViewPr>
    <p:cSldViewPr>
      <p:cViewPr varScale="1">
        <p:scale>
          <a:sx n="75" d="100"/>
          <a:sy n="75" d="100"/>
        </p:scale>
        <p:origin x="32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82A029-0929-B541-AAED-CEC32DF8FA47}" type="datetimeFigureOut">
              <a:rPr lang="en-US" smtClean="0"/>
              <a:t>4/9/2025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A5A13A-B4DE-EE44-852D-CC0F38E60A48}" type="slidenum">
              <a:rPr lang="en-US" smtClean="0"/>
              <a:t>‹#›</a:t>
            </a:fld>
            <a:endParaRPr lang="en-US"/>
          </a:p>
        </p:txBody>
      </p:sp>
    </p:spTree>
    <p:extLst>
      <p:ext uri="{BB962C8B-B14F-4D97-AF65-F5344CB8AC3E}">
        <p14:creationId xmlns:p14="http://schemas.microsoft.com/office/powerpoint/2010/main" val="308953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A5A13A-B4DE-EE44-852D-CC0F38E60A48}" type="slidenum">
              <a:rPr lang="en-US" smtClean="0"/>
              <a:t>12</a:t>
            </a:fld>
            <a:endParaRPr lang="en-US"/>
          </a:p>
        </p:txBody>
      </p:sp>
    </p:spTree>
    <p:extLst>
      <p:ext uri="{BB962C8B-B14F-4D97-AF65-F5344CB8AC3E}">
        <p14:creationId xmlns:p14="http://schemas.microsoft.com/office/powerpoint/2010/main" val="2452108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A5A13A-B4DE-EE44-852D-CC0F38E60A48}" type="slidenum">
              <a:rPr lang="en-US" smtClean="0"/>
              <a:t>14</a:t>
            </a:fld>
            <a:endParaRPr lang="en-US"/>
          </a:p>
        </p:txBody>
      </p:sp>
    </p:spTree>
    <p:extLst>
      <p:ext uri="{BB962C8B-B14F-4D97-AF65-F5344CB8AC3E}">
        <p14:creationId xmlns:p14="http://schemas.microsoft.com/office/powerpoint/2010/main" val="1808385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A5A13A-B4DE-EE44-852D-CC0F38E60A48}" type="slidenum">
              <a:rPr lang="en-US" smtClean="0"/>
              <a:t>18</a:t>
            </a:fld>
            <a:endParaRPr lang="en-US"/>
          </a:p>
        </p:txBody>
      </p:sp>
    </p:spTree>
    <p:extLst>
      <p:ext uri="{BB962C8B-B14F-4D97-AF65-F5344CB8AC3E}">
        <p14:creationId xmlns:p14="http://schemas.microsoft.com/office/powerpoint/2010/main" val="1464269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534C06-005C-43B9-A90B-4F5C9FC33327}"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68923-19F6-470E-ADF5-B34B27B64D78}" type="slidenum">
              <a:rPr lang="en-US" smtClean="0"/>
              <a:t>‹#›</a:t>
            </a:fld>
            <a:endParaRPr lang="en-US"/>
          </a:p>
        </p:txBody>
      </p:sp>
    </p:spTree>
    <p:extLst>
      <p:ext uri="{BB962C8B-B14F-4D97-AF65-F5344CB8AC3E}">
        <p14:creationId xmlns:p14="http://schemas.microsoft.com/office/powerpoint/2010/main" val="4214744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534C06-005C-43B9-A90B-4F5C9FC33327}" type="datetimeFigureOut">
              <a:rPr lang="en-US" smtClean="0"/>
              <a:t>4/9/2025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868923-19F6-470E-ADF5-B34B27B64D78}" type="slidenum">
              <a:rPr lang="en-US" smtClean="0"/>
              <a:t>‹#›</a:t>
            </a:fld>
            <a:endParaRPr lang="en-US"/>
          </a:p>
        </p:txBody>
      </p:sp>
    </p:spTree>
    <p:extLst>
      <p:ext uri="{BB962C8B-B14F-4D97-AF65-F5344CB8AC3E}">
        <p14:creationId xmlns:p14="http://schemas.microsoft.com/office/powerpoint/2010/main" val="235858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534C06-005C-43B9-A90B-4F5C9FC33327}" type="datetimeFigureOut">
              <a:rPr lang="en-US" smtClean="0"/>
              <a:t>4/9/2025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868923-19F6-470E-ADF5-B34B27B64D78}" type="slidenum">
              <a:rPr lang="en-US" smtClean="0"/>
              <a:t>‹#›</a:t>
            </a:fld>
            <a:endParaRPr lang="en-US"/>
          </a:p>
        </p:txBody>
      </p:sp>
    </p:spTree>
    <p:extLst>
      <p:ext uri="{BB962C8B-B14F-4D97-AF65-F5344CB8AC3E}">
        <p14:creationId xmlns:p14="http://schemas.microsoft.com/office/powerpoint/2010/main" val="470572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534C06-005C-43B9-A90B-4F5C9FC33327}"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68923-19F6-470E-ADF5-B34B27B64D78}" type="slidenum">
              <a:rPr lang="en-US" smtClean="0"/>
              <a:t>‹#›</a:t>
            </a:fld>
            <a:endParaRPr lang="en-US"/>
          </a:p>
        </p:txBody>
      </p:sp>
    </p:spTree>
    <p:extLst>
      <p:ext uri="{BB962C8B-B14F-4D97-AF65-F5344CB8AC3E}">
        <p14:creationId xmlns:p14="http://schemas.microsoft.com/office/powerpoint/2010/main" val="1003264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534C06-005C-43B9-A90B-4F5C9FC33327}"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68923-19F6-470E-ADF5-B34B27B64D78}" type="slidenum">
              <a:rPr lang="en-US" smtClean="0"/>
              <a:t>‹#›</a:t>
            </a:fld>
            <a:endParaRPr lang="en-US"/>
          </a:p>
        </p:txBody>
      </p:sp>
    </p:spTree>
    <p:extLst>
      <p:ext uri="{BB962C8B-B14F-4D97-AF65-F5344CB8AC3E}">
        <p14:creationId xmlns:p14="http://schemas.microsoft.com/office/powerpoint/2010/main" val="621529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D2534C06-005C-43B9-A90B-4F5C9FC33327}" type="datetimeFigureOut">
              <a:rPr lang="en-US" smtClean="0"/>
              <a:t>4/9/2025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2868923-19F6-470E-ADF5-B34B27B64D78}" type="slidenum">
              <a:rPr lang="en-US" smtClean="0"/>
              <a:t>‹#›</a:t>
            </a:fld>
            <a:endParaRPr lang="en-US"/>
          </a:p>
        </p:txBody>
      </p:sp>
    </p:spTree>
    <p:extLst>
      <p:ext uri="{BB962C8B-B14F-4D97-AF65-F5344CB8AC3E}">
        <p14:creationId xmlns:p14="http://schemas.microsoft.com/office/powerpoint/2010/main" val="4237254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D2534C06-005C-43B9-A90B-4F5C9FC33327}" type="datetimeFigureOut">
              <a:rPr lang="en-US" smtClean="0"/>
              <a:t>4/9/2025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32868923-19F6-470E-ADF5-B34B27B64D78}" type="slidenum">
              <a:rPr lang="en-US" smtClean="0"/>
              <a:t>‹#›</a:t>
            </a:fld>
            <a:endParaRPr lang="en-US"/>
          </a:p>
        </p:txBody>
      </p:sp>
    </p:spTree>
    <p:extLst>
      <p:ext uri="{BB962C8B-B14F-4D97-AF65-F5344CB8AC3E}">
        <p14:creationId xmlns:p14="http://schemas.microsoft.com/office/powerpoint/2010/main" val="52967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D2534C06-005C-43B9-A90B-4F5C9FC33327}" type="datetimeFigureOut">
              <a:rPr lang="en-US" smtClean="0"/>
              <a:t>4/9/2025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32868923-19F6-470E-ADF5-B34B27B64D78}" type="slidenum">
              <a:rPr lang="en-US" smtClean="0"/>
              <a:t>‹#›</a:t>
            </a:fld>
            <a:endParaRPr lang="en-US"/>
          </a:p>
        </p:txBody>
      </p:sp>
    </p:spTree>
    <p:extLst>
      <p:ext uri="{BB962C8B-B14F-4D97-AF65-F5344CB8AC3E}">
        <p14:creationId xmlns:p14="http://schemas.microsoft.com/office/powerpoint/2010/main" val="930004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2534C06-005C-43B9-A90B-4F5C9FC33327}" type="datetimeFigureOut">
              <a:rPr lang="en-US" smtClean="0"/>
              <a:t>4/9/2025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68923-19F6-470E-ADF5-B34B27B64D78}" type="slidenum">
              <a:rPr lang="en-US" smtClean="0"/>
              <a:t>‹#›</a:t>
            </a:fld>
            <a:endParaRPr lang="en-US"/>
          </a:p>
        </p:txBody>
      </p:sp>
    </p:spTree>
    <p:extLst>
      <p:ext uri="{BB962C8B-B14F-4D97-AF65-F5344CB8AC3E}">
        <p14:creationId xmlns:p14="http://schemas.microsoft.com/office/powerpoint/2010/main" val="1944653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D2534C06-005C-43B9-A90B-4F5C9FC33327}" type="datetimeFigureOut">
              <a:rPr lang="en-US" smtClean="0"/>
              <a:t>4/9/2025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2868923-19F6-470E-ADF5-B34B27B64D78}" type="slidenum">
              <a:rPr lang="en-US" smtClean="0"/>
              <a:t>‹#›</a:t>
            </a:fld>
            <a:endParaRPr lang="en-US"/>
          </a:p>
        </p:txBody>
      </p:sp>
    </p:spTree>
    <p:extLst>
      <p:ext uri="{BB962C8B-B14F-4D97-AF65-F5344CB8AC3E}">
        <p14:creationId xmlns:p14="http://schemas.microsoft.com/office/powerpoint/2010/main" val="3294720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D2534C06-005C-43B9-A90B-4F5C9FC33327}" type="datetimeFigureOut">
              <a:rPr lang="en-US" smtClean="0"/>
              <a:t>4/9/2025</a:t>
            </a:fld>
            <a:endParaRPr lang="en-US"/>
          </a:p>
        </p:txBody>
      </p:sp>
      <p:sp>
        <p:nvSpPr>
          <p:cNvPr id="9" name="Footer Placeholder 8"/>
          <p:cNvSpPr>
            <a:spLocks noGrp="1"/>
          </p:cNvSpPr>
          <p:nvPr>
            <p:ph type="ftr" sz="quarter" idx="11"/>
          </p:nvPr>
        </p:nvSpPr>
        <p:spPr>
          <a:xfrm>
            <a:off x="2624326" y="6356351"/>
            <a:ext cx="4433638" cy="365125"/>
          </a:xfrm>
        </p:spPr>
        <p:txBody>
          <a:bodyPr/>
          <a:lstStyle/>
          <a:p>
            <a:endParaRPr lang="en-US"/>
          </a:p>
        </p:txBody>
      </p:sp>
      <p:sp>
        <p:nvSpPr>
          <p:cNvPr id="10" name="Slide Number Placeholder 9"/>
          <p:cNvSpPr>
            <a:spLocks noGrp="1"/>
          </p:cNvSpPr>
          <p:nvPr>
            <p:ph type="sldNum" sz="quarter" idx="12"/>
          </p:nvPr>
        </p:nvSpPr>
        <p:spPr/>
        <p:txBody>
          <a:bodyPr/>
          <a:lstStyle/>
          <a:p>
            <a:fld id="{32868923-19F6-470E-ADF5-B34B27B64D78}" type="slidenum">
              <a:rPr lang="en-US" smtClean="0"/>
              <a:t>‹#›</a:t>
            </a:fld>
            <a:endParaRPr lang="en-US"/>
          </a:p>
        </p:txBody>
      </p:sp>
    </p:spTree>
    <p:extLst>
      <p:ext uri="{BB962C8B-B14F-4D97-AF65-F5344CB8AC3E}">
        <p14:creationId xmlns:p14="http://schemas.microsoft.com/office/powerpoint/2010/main" val="1663083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D2534C06-005C-43B9-A90B-4F5C9FC33327}" type="datetimeFigureOut">
              <a:rPr lang="en-US" smtClean="0"/>
              <a:t>4/9/2025</a:t>
            </a:fld>
            <a:endParaRPr lang="en-US"/>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32868923-19F6-470E-ADF5-B34B27B64D78}" type="slidenum">
              <a:rPr lang="en-US" smtClean="0"/>
              <a:t>‹#›</a:t>
            </a:fld>
            <a:endParaRPr lang="en-US"/>
          </a:p>
        </p:txBody>
      </p:sp>
    </p:spTree>
    <p:extLst>
      <p:ext uri="{BB962C8B-B14F-4D97-AF65-F5344CB8AC3E}">
        <p14:creationId xmlns:p14="http://schemas.microsoft.com/office/powerpoint/2010/main" val="421773481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sce@education.Illinois.edu" TargetMode="External"/><Relationship Id="rId2" Type="http://schemas.openxmlformats.org/officeDocument/2006/relationships/hyperlink" Target="https://docs.google.com/spreadsheets/d/1Pd4TErdIoqjaSQOjXJyvE7dXFC-bR-vhd02Lt-d3Pps/edit?usp=shar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l.nesinc.com/TestView.aspx?f=HTML_FRAG/IL305_TestPage.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sce@education.Illinois.ed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e.education.illinois.edu/" TargetMode="External"/><Relationship Id="rId7" Type="http://schemas.openxmlformats.org/officeDocument/2006/relationships/hyperlink" Target="mailto:filkins@illinois.edu" TargetMode="External"/><Relationship Id="rId2" Type="http://schemas.openxmlformats.org/officeDocument/2006/relationships/hyperlink" Target="mailto:caraknox@Illinois.edu" TargetMode="External"/><Relationship Id="rId1" Type="http://schemas.openxmlformats.org/officeDocument/2006/relationships/slideLayout" Target="../slideLayouts/slideLayout2.xml"/><Relationship Id="rId6" Type="http://schemas.openxmlformats.org/officeDocument/2006/relationships/hyperlink" Target="mailto:rcraig@Illinois.edu" TargetMode="External"/><Relationship Id="rId5" Type="http://schemas.openxmlformats.org/officeDocument/2006/relationships/hyperlink" Target="mailto:sce@education.Illinois.edu" TargetMode="External"/><Relationship Id="rId4" Type="http://schemas.openxmlformats.org/officeDocument/2006/relationships/hyperlink" Target="http://www.cote.illinois.edu/"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education.illinois.edu/student-resources/undergraduate/undergraduate-advising-suppor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ce.education.illinois.edu/current-candidates/seconda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forms.gle/5KxkEgaUbPZnc2wE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CI 403 orientation</a:t>
            </a:r>
            <a:br>
              <a:rPr lang="en-US" dirty="0"/>
            </a:br>
            <a:r>
              <a:rPr lang="en-US" dirty="0"/>
              <a:t>Fall 2025</a:t>
            </a:r>
          </a:p>
        </p:txBody>
      </p:sp>
      <p:sp>
        <p:nvSpPr>
          <p:cNvPr id="3" name="Subtitle 2"/>
          <p:cNvSpPr>
            <a:spLocks noGrp="1"/>
          </p:cNvSpPr>
          <p:nvPr>
            <p:ph type="subTitle" idx="1"/>
          </p:nvPr>
        </p:nvSpPr>
        <p:spPr/>
        <p:txBody>
          <a:bodyPr/>
          <a:lstStyle/>
          <a:p>
            <a:r>
              <a:rPr lang="en-US"/>
              <a:t>April 3, 2025</a:t>
            </a:r>
            <a:endParaRPr lang="en-US" dirty="0"/>
          </a:p>
        </p:txBody>
      </p:sp>
    </p:spTree>
    <p:extLst>
      <p:ext uri="{BB962C8B-B14F-4D97-AF65-F5344CB8AC3E}">
        <p14:creationId xmlns:p14="http://schemas.microsoft.com/office/powerpoint/2010/main" val="4176091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122C6-254F-1D94-60A9-2BBA57510904}"/>
              </a:ext>
            </a:extLst>
          </p:cNvPr>
          <p:cNvSpPr>
            <a:spLocks noGrp="1"/>
          </p:cNvSpPr>
          <p:nvPr>
            <p:ph type="title"/>
          </p:nvPr>
        </p:nvSpPr>
        <p:spPr>
          <a:xfrm>
            <a:off x="189689" y="1123838"/>
            <a:ext cx="1943911" cy="4601183"/>
          </a:xfrm>
        </p:spPr>
        <p:txBody>
          <a:bodyPr/>
          <a:lstStyle/>
          <a:p>
            <a:r>
              <a:rPr lang="en-US" dirty="0"/>
              <a:t>Danielson</a:t>
            </a:r>
            <a:br>
              <a:rPr lang="en-US" dirty="0"/>
            </a:br>
            <a:r>
              <a:rPr lang="en-US" dirty="0"/>
              <a:t>Framework for Teaching</a:t>
            </a:r>
          </a:p>
        </p:txBody>
      </p:sp>
      <p:pic>
        <p:nvPicPr>
          <p:cNvPr id="5" name="Content Placeholder 4">
            <a:extLst>
              <a:ext uri="{FF2B5EF4-FFF2-40B4-BE49-F238E27FC236}">
                <a16:creationId xmlns:a16="http://schemas.microsoft.com/office/drawing/2014/main" id="{CD3C624D-7057-7E6A-3BCF-0448068E5F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651885"/>
            <a:ext cx="7677338" cy="5932488"/>
          </a:xfrm>
        </p:spPr>
      </p:pic>
    </p:spTree>
    <p:extLst>
      <p:ext uri="{BB962C8B-B14F-4D97-AF65-F5344CB8AC3E}">
        <p14:creationId xmlns:p14="http://schemas.microsoft.com/office/powerpoint/2010/main" val="1762140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2F28E-B752-5E41-ACA4-B06EA74ED813}"/>
              </a:ext>
            </a:extLst>
          </p:cNvPr>
          <p:cNvSpPr>
            <a:spLocks noGrp="1"/>
          </p:cNvSpPr>
          <p:nvPr>
            <p:ph type="title"/>
          </p:nvPr>
        </p:nvSpPr>
        <p:spPr>
          <a:xfrm>
            <a:off x="0" y="1123838"/>
            <a:ext cx="3200400" cy="4860910"/>
          </a:xfrm>
        </p:spPr>
        <p:txBody>
          <a:bodyPr/>
          <a:lstStyle/>
          <a:p>
            <a:r>
              <a:rPr lang="en-US" dirty="0"/>
              <a:t>What does professionalism look like?</a:t>
            </a:r>
          </a:p>
        </p:txBody>
      </p:sp>
      <p:sp>
        <p:nvSpPr>
          <p:cNvPr id="3" name="Content Placeholder 2">
            <a:extLst>
              <a:ext uri="{FF2B5EF4-FFF2-40B4-BE49-F238E27FC236}">
                <a16:creationId xmlns:a16="http://schemas.microsoft.com/office/drawing/2014/main" id="{BD3E76BF-EA39-EB4B-AC6A-77B8D6D32774}"/>
              </a:ext>
            </a:extLst>
          </p:cNvPr>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1111738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What is the EDTPA?</a:t>
            </a:r>
          </a:p>
        </p:txBody>
      </p:sp>
      <p:sp>
        <p:nvSpPr>
          <p:cNvPr id="2" name="Content Placeholder 1"/>
          <p:cNvSpPr>
            <a:spLocks noGrp="1"/>
          </p:cNvSpPr>
          <p:nvPr>
            <p:ph idx="1"/>
          </p:nvPr>
        </p:nvSpPr>
        <p:spPr/>
        <p:txBody>
          <a:bodyPr>
            <a:normAutofit/>
          </a:bodyPr>
          <a:lstStyle/>
          <a:p>
            <a:r>
              <a:rPr lang="en-US" dirty="0"/>
              <a:t>Education Teacher Performance Assessment (</a:t>
            </a:r>
            <a:r>
              <a:rPr lang="en-US" dirty="0" err="1"/>
              <a:t>edTPA</a:t>
            </a:r>
            <a:r>
              <a:rPr lang="en-US" dirty="0"/>
              <a:t>)</a:t>
            </a:r>
          </a:p>
          <a:p>
            <a:pPr lvl="1"/>
            <a:r>
              <a:rPr lang="en-US" dirty="0"/>
              <a:t>State licensure performance examination for prospective teachers</a:t>
            </a:r>
          </a:p>
          <a:p>
            <a:pPr lvl="1"/>
            <a:r>
              <a:rPr lang="en-US" dirty="0"/>
              <a:t>Completed during student teaching (final semester)</a:t>
            </a:r>
          </a:p>
          <a:p>
            <a:pPr lvl="1"/>
            <a:r>
              <a:rPr lang="en-US" dirty="0"/>
              <a:t>Portfolio-based w/ video</a:t>
            </a:r>
          </a:p>
          <a:p>
            <a:pPr lvl="1"/>
            <a:r>
              <a:rPr lang="en-US" dirty="0"/>
              <a:t>This portfolio has been waived for the time being, but watch your email for a replacement.</a:t>
            </a:r>
          </a:p>
          <a:p>
            <a:pPr marL="640080" lvl="2" indent="0">
              <a:buNone/>
            </a:pPr>
            <a:endParaRPr lang="en-US" dirty="0"/>
          </a:p>
        </p:txBody>
      </p:sp>
    </p:spTree>
    <p:extLst>
      <p:ext uri="{BB962C8B-B14F-4D97-AF65-F5344CB8AC3E}">
        <p14:creationId xmlns:p14="http://schemas.microsoft.com/office/powerpoint/2010/main" val="650739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Title 2">
            <a:extLst>
              <a:ext uri="{FF2B5EF4-FFF2-40B4-BE49-F238E27FC236}">
                <a16:creationId xmlns:a16="http://schemas.microsoft.com/office/drawing/2014/main" id="{45A3C3F0-A073-F340-A735-D1747C9B56F9}"/>
              </a:ext>
            </a:extLst>
          </p:cNvPr>
          <p:cNvSpPr>
            <a:spLocks noGrp="1"/>
          </p:cNvSpPr>
          <p:nvPr>
            <p:ph type="title"/>
          </p:nvPr>
        </p:nvSpPr>
        <p:spPr>
          <a:xfrm>
            <a:off x="370695" y="1683144"/>
            <a:ext cx="2081191" cy="3491712"/>
          </a:xfrm>
        </p:spPr>
        <p:txBody>
          <a:bodyPr>
            <a:normAutofit/>
          </a:bodyPr>
          <a:lstStyle/>
          <a:p>
            <a:r>
              <a:rPr lang="en-US"/>
              <a:t>401 reminders</a:t>
            </a:r>
            <a:endParaRPr lang="en-US" dirty="0"/>
          </a:p>
        </p:txBody>
      </p:sp>
      <p:sp>
        <p:nvSpPr>
          <p:cNvPr id="19" name="Content Placeholder 1">
            <a:extLst>
              <a:ext uri="{FF2B5EF4-FFF2-40B4-BE49-F238E27FC236}">
                <a16:creationId xmlns:a16="http://schemas.microsoft.com/office/drawing/2014/main" id="{25FAE60C-089C-C14D-8C80-CB19EAD525BB}"/>
              </a:ext>
            </a:extLst>
          </p:cNvPr>
          <p:cNvSpPr>
            <a:spLocks noGrp="1"/>
          </p:cNvSpPr>
          <p:nvPr>
            <p:ph idx="1"/>
          </p:nvPr>
        </p:nvSpPr>
        <p:spPr>
          <a:xfrm>
            <a:off x="2971800" y="1371600"/>
            <a:ext cx="5269937" cy="4724400"/>
          </a:xfrm>
        </p:spPr>
        <p:txBody>
          <a:bodyPr>
            <a:normAutofit/>
          </a:bodyPr>
          <a:lstStyle/>
          <a:p>
            <a:r>
              <a:rPr lang="en-US" sz="1200" dirty="0"/>
              <a:t>Please complete 2 observations with your cooperating teacher and have them fill out the </a:t>
            </a:r>
            <a:r>
              <a:rPr lang="en-US" sz="1200" dirty="0">
                <a:hlinkClick r:id="rId2"/>
              </a:rPr>
              <a:t>form</a:t>
            </a:r>
            <a:endParaRPr lang="en-US" sz="1200" dirty="0"/>
          </a:p>
          <a:p>
            <a:r>
              <a:rPr lang="en-US" sz="1200" dirty="0"/>
              <a:t>Send completed forms to:</a:t>
            </a:r>
          </a:p>
          <a:p>
            <a:pPr marL="45720" indent="0">
              <a:buNone/>
            </a:pPr>
            <a:r>
              <a:rPr lang="en-US" sz="1200" dirty="0">
                <a:hlinkClick r:id="rId3"/>
              </a:rPr>
              <a:t>sce@education.Illinois.edu</a:t>
            </a:r>
            <a:endParaRPr lang="en-US" sz="1200" dirty="0"/>
          </a:p>
          <a:p>
            <a:pPr marL="45720" indent="0">
              <a:buNone/>
            </a:pPr>
            <a:endParaRPr lang="en-US" sz="1200" dirty="0"/>
          </a:p>
          <a:p>
            <a:r>
              <a:rPr lang="en-US" sz="1200" dirty="0"/>
              <a:t>Please fill out your time card through the COTE portal and submit it at the end of the semester. You should have at least 45 hours. If your school is not in session or you are sick, please reschedule your hours. You can add on hours to your next week or go on Reading Day or during Finals Week.</a:t>
            </a:r>
          </a:p>
          <a:p>
            <a:r>
              <a:rPr lang="en-US" sz="1200" dirty="0"/>
              <a:t>If you are interested in a Middle Grades Endorsement, please fill out the form.</a:t>
            </a:r>
          </a:p>
          <a:p>
            <a:endParaRPr lang="en-US" sz="1200" dirty="0"/>
          </a:p>
        </p:txBody>
      </p:sp>
      <p:sp>
        <p:nvSpPr>
          <p:cNvPr id="28" name="Freeform: Shape 27">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82736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C7F53-FE06-9343-89E5-9821631AC17E}"/>
              </a:ext>
            </a:extLst>
          </p:cNvPr>
          <p:cNvSpPr>
            <a:spLocks noGrp="1"/>
          </p:cNvSpPr>
          <p:nvPr>
            <p:ph type="title"/>
          </p:nvPr>
        </p:nvSpPr>
        <p:spPr/>
        <p:txBody>
          <a:bodyPr/>
          <a:lstStyle/>
          <a:p>
            <a:r>
              <a:rPr lang="en-US" dirty="0"/>
              <a:t>Content test</a:t>
            </a:r>
          </a:p>
        </p:txBody>
      </p:sp>
      <p:sp>
        <p:nvSpPr>
          <p:cNvPr id="3" name="Content Placeholder 2">
            <a:extLst>
              <a:ext uri="{FF2B5EF4-FFF2-40B4-BE49-F238E27FC236}">
                <a16:creationId xmlns:a16="http://schemas.microsoft.com/office/drawing/2014/main" id="{1688B201-F03D-0A4F-B2B1-290381DA3461}"/>
              </a:ext>
            </a:extLst>
          </p:cNvPr>
          <p:cNvSpPr>
            <a:spLocks noGrp="1"/>
          </p:cNvSpPr>
          <p:nvPr>
            <p:ph idx="1"/>
          </p:nvPr>
        </p:nvSpPr>
        <p:spPr/>
        <p:txBody>
          <a:bodyPr vert="horz" lIns="68580" tIns="34290" rIns="68580" bIns="34290" rtlCol="0" anchor="t">
            <a:normAutofit fontScale="70000" lnSpcReduction="20000"/>
          </a:bodyPr>
          <a:lstStyle/>
          <a:p>
            <a:r>
              <a:rPr lang="en-US" dirty="0">
                <a:ea typeface="+mn-lt"/>
                <a:cs typeface="+mn-lt"/>
                <a:hlinkClick r:id="rId3"/>
              </a:rPr>
              <a:t>https://www.il.nesinc.com/TestView.aspx?f=HTML_FRAG/IL305_TestPage.html</a:t>
            </a:r>
            <a:endParaRPr lang="en-US" dirty="0"/>
          </a:p>
          <a:p>
            <a:endParaRPr lang="en-US" dirty="0"/>
          </a:p>
          <a:p>
            <a:r>
              <a:rPr lang="en-US" dirty="0"/>
              <a:t>Accommodations – Please get your documentation in order. Schedule early.</a:t>
            </a:r>
          </a:p>
          <a:p>
            <a:endParaRPr lang="en-US" dirty="0"/>
          </a:p>
          <a:p>
            <a:r>
              <a:rPr lang="en-US" dirty="0"/>
              <a:t>You should take and pass it by </a:t>
            </a:r>
            <a:r>
              <a:rPr lang="en-US" b="1" dirty="0"/>
              <a:t>December 15</a:t>
            </a:r>
          </a:p>
          <a:p>
            <a:pPr marL="0" indent="0">
              <a:buNone/>
            </a:pPr>
            <a:endParaRPr lang="en-US" b="1" dirty="0"/>
          </a:p>
          <a:p>
            <a:r>
              <a:rPr lang="en-US" dirty="0"/>
              <a:t>You must attempt the test by </a:t>
            </a:r>
            <a:r>
              <a:rPr lang="en-US" b="1" dirty="0"/>
              <a:t>September 1</a:t>
            </a:r>
          </a:p>
          <a:p>
            <a:endParaRPr lang="en-US" dirty="0"/>
          </a:p>
          <a:p>
            <a:r>
              <a:rPr lang="en-US" dirty="0"/>
              <a:t>Take it this summer when you have less going on</a:t>
            </a:r>
          </a:p>
          <a:p>
            <a:r>
              <a:rPr lang="en-US" dirty="0"/>
              <a:t>Resources on SCE website</a:t>
            </a:r>
          </a:p>
          <a:p>
            <a:endParaRPr lang="en-US" dirty="0"/>
          </a:p>
          <a:p>
            <a:r>
              <a:rPr lang="en-US" dirty="0"/>
              <a:t>STUDY</a:t>
            </a:r>
          </a:p>
          <a:p>
            <a:pPr lvl="1"/>
            <a:r>
              <a:rPr lang="en-US" dirty="0"/>
              <a:t>Materials are available on your </a:t>
            </a:r>
            <a:r>
              <a:rPr lang="en-US" dirty="0" err="1"/>
              <a:t>CoTE</a:t>
            </a:r>
            <a:r>
              <a:rPr lang="en-US" dirty="0"/>
              <a:t> portal. </a:t>
            </a:r>
            <a:r>
              <a:rPr lang="en-US" b="0" i="0" u="none" strike="noStrike" dirty="0">
                <a:solidFill>
                  <a:srgbClr val="212121"/>
                </a:solidFill>
                <a:effectLst/>
                <a:latin typeface="Calibri"/>
                <a:ea typeface="Calibri"/>
                <a:cs typeface="Calibri"/>
              </a:rPr>
              <a:t>Under the </a:t>
            </a:r>
            <a:r>
              <a:rPr lang="en-US" b="0" i="0" u="none" strike="noStrike" dirty="0">
                <a:solidFill>
                  <a:srgbClr val="070706"/>
                </a:solidFill>
                <a:effectLst/>
                <a:latin typeface="Calibri"/>
                <a:ea typeface="Calibri"/>
                <a:cs typeface="Calibri"/>
              </a:rPr>
              <a:t>Content</a:t>
            </a:r>
            <a:r>
              <a:rPr lang="en-US" b="0" i="0" u="none" strike="noStrike" dirty="0">
                <a:solidFill>
                  <a:srgbClr val="212121"/>
                </a:solidFill>
                <a:effectLst/>
                <a:latin typeface="Calibri"/>
                <a:ea typeface="Calibri"/>
                <a:cs typeface="Calibri"/>
              </a:rPr>
              <a:t> </a:t>
            </a:r>
            <a:r>
              <a:rPr lang="en-US" b="0" i="0" u="none" strike="noStrike" dirty="0">
                <a:solidFill>
                  <a:srgbClr val="070706"/>
                </a:solidFill>
                <a:effectLst/>
                <a:latin typeface="Calibri"/>
                <a:ea typeface="Calibri"/>
                <a:cs typeface="Calibri"/>
              </a:rPr>
              <a:t>Test</a:t>
            </a:r>
            <a:r>
              <a:rPr lang="en-US" b="0" i="0" u="none" strike="noStrike" dirty="0">
                <a:solidFill>
                  <a:srgbClr val="212121"/>
                </a:solidFill>
                <a:effectLst/>
                <a:latin typeface="Calibri"/>
                <a:ea typeface="Calibri"/>
                <a:cs typeface="Calibri"/>
              </a:rPr>
              <a:t> requirement will be a “Click here for available </a:t>
            </a:r>
            <a:r>
              <a:rPr lang="en-US" b="0" i="0" u="none" strike="noStrike" dirty="0">
                <a:solidFill>
                  <a:srgbClr val="070706"/>
                </a:solidFill>
                <a:effectLst/>
                <a:latin typeface="Calibri"/>
                <a:ea typeface="Calibri"/>
                <a:cs typeface="Calibri"/>
              </a:rPr>
              <a:t>content</a:t>
            </a:r>
            <a:r>
              <a:rPr lang="en-US" b="0" i="0" u="none" strike="noStrike" dirty="0">
                <a:solidFill>
                  <a:srgbClr val="212121"/>
                </a:solidFill>
                <a:effectLst/>
                <a:latin typeface="Calibri"/>
                <a:ea typeface="Calibri"/>
                <a:cs typeface="Calibri"/>
              </a:rPr>
              <a:t> </a:t>
            </a:r>
            <a:r>
              <a:rPr lang="en-US" b="0" i="0" u="none" strike="noStrike" dirty="0">
                <a:solidFill>
                  <a:srgbClr val="070706"/>
                </a:solidFill>
                <a:effectLst/>
                <a:latin typeface="Calibri"/>
                <a:ea typeface="Calibri"/>
                <a:cs typeface="Calibri"/>
              </a:rPr>
              <a:t>test</a:t>
            </a:r>
            <a:r>
              <a:rPr lang="en-US" b="0" i="0" u="none" strike="noStrike" dirty="0">
                <a:solidFill>
                  <a:srgbClr val="212121"/>
                </a:solidFill>
                <a:effectLst/>
                <a:latin typeface="Calibri"/>
                <a:ea typeface="Calibri"/>
                <a:cs typeface="Calibri"/>
              </a:rPr>
              <a:t> study resources.” By clicking that link it will take you to all study resources available for ILTS </a:t>
            </a:r>
            <a:r>
              <a:rPr lang="en-US" b="0" i="0" u="none" strike="noStrike" dirty="0">
                <a:solidFill>
                  <a:srgbClr val="070706"/>
                </a:solidFill>
                <a:effectLst/>
                <a:latin typeface="Calibri"/>
                <a:ea typeface="Calibri"/>
                <a:cs typeface="Calibri"/>
              </a:rPr>
              <a:t>content</a:t>
            </a:r>
            <a:r>
              <a:rPr lang="en-US" b="0" i="0" u="none" strike="noStrike" dirty="0">
                <a:solidFill>
                  <a:srgbClr val="212121"/>
                </a:solidFill>
                <a:effectLst/>
                <a:latin typeface="Calibri"/>
                <a:ea typeface="Calibri"/>
                <a:cs typeface="Calibri"/>
              </a:rPr>
              <a:t> </a:t>
            </a:r>
            <a:r>
              <a:rPr lang="en-US" b="0" i="0" u="none" strike="noStrike" dirty="0">
                <a:solidFill>
                  <a:srgbClr val="070706"/>
                </a:solidFill>
                <a:effectLst/>
                <a:latin typeface="Calibri"/>
                <a:ea typeface="Calibri"/>
                <a:cs typeface="Calibri"/>
              </a:rPr>
              <a:t>test</a:t>
            </a:r>
            <a:r>
              <a:rPr lang="en-US" b="0" i="0" u="none" strike="noStrike" dirty="0">
                <a:solidFill>
                  <a:srgbClr val="212121"/>
                </a:solidFill>
                <a:effectLst/>
                <a:latin typeface="Calibri"/>
                <a:ea typeface="Calibri"/>
                <a:cs typeface="Calibri"/>
              </a:rPr>
              <a:t>s. These resources are available to students who also want to study for subsequent endorsements as well.  </a:t>
            </a:r>
            <a:r>
              <a:rPr lang="en-US" b="1" i="0" u="none" strike="noStrike" dirty="0">
                <a:solidFill>
                  <a:srgbClr val="212121"/>
                </a:solidFill>
                <a:effectLst/>
                <a:latin typeface="Calibri"/>
                <a:ea typeface="Calibri"/>
                <a:cs typeface="Calibri"/>
              </a:rPr>
              <a:t>Students must be logged into the </a:t>
            </a:r>
            <a:r>
              <a:rPr lang="en-US" b="1" i="0" u="none" strike="noStrike" dirty="0">
                <a:solidFill>
                  <a:srgbClr val="070706"/>
                </a:solidFill>
                <a:effectLst/>
                <a:latin typeface="Calibri"/>
                <a:ea typeface="Calibri"/>
                <a:cs typeface="Calibri"/>
              </a:rPr>
              <a:t>VPN</a:t>
            </a:r>
            <a:r>
              <a:rPr lang="en-US" b="1" i="0" u="none" strike="noStrike" dirty="0">
                <a:solidFill>
                  <a:srgbClr val="212121"/>
                </a:solidFill>
                <a:effectLst/>
                <a:latin typeface="Calibri"/>
                <a:ea typeface="Calibri"/>
                <a:cs typeface="Calibri"/>
              </a:rPr>
              <a:t> to access the materials</a:t>
            </a:r>
            <a:r>
              <a:rPr lang="en-US" b="0" i="0" u="none" strike="noStrike" dirty="0">
                <a:solidFill>
                  <a:srgbClr val="212121"/>
                </a:solidFill>
                <a:effectLst/>
                <a:latin typeface="Calibri"/>
                <a:ea typeface="Calibri"/>
                <a:cs typeface="Calibri"/>
              </a:rPr>
              <a:t>. When logging into the </a:t>
            </a:r>
            <a:r>
              <a:rPr lang="en-US" b="0" i="0" u="none" strike="noStrike" dirty="0">
                <a:solidFill>
                  <a:srgbClr val="070706"/>
                </a:solidFill>
                <a:effectLst/>
                <a:latin typeface="Calibri"/>
                <a:ea typeface="Calibri"/>
                <a:cs typeface="Calibri"/>
              </a:rPr>
              <a:t>VPN</a:t>
            </a:r>
            <a:r>
              <a:rPr lang="en-US" b="0" i="0" u="none" strike="noStrike" dirty="0">
                <a:solidFill>
                  <a:srgbClr val="212121"/>
                </a:solidFill>
                <a:effectLst/>
                <a:latin typeface="Calibri"/>
                <a:ea typeface="Calibri"/>
                <a:cs typeface="Calibri"/>
              </a:rPr>
              <a:t>, after clicking connect, students will need to make sure the “Group:” is on </a:t>
            </a:r>
            <a:r>
              <a:rPr lang="en-US" b="0" i="0" u="none" strike="noStrike" dirty="0" err="1">
                <a:solidFill>
                  <a:srgbClr val="212121"/>
                </a:solidFill>
                <a:effectLst/>
                <a:latin typeface="Calibri"/>
                <a:ea typeface="Calibri"/>
                <a:cs typeface="Calibri"/>
              </a:rPr>
              <a:t>TunnelAll</a:t>
            </a:r>
            <a:r>
              <a:rPr lang="en-US" b="0" i="0" u="none" strike="noStrike" dirty="0">
                <a:solidFill>
                  <a:srgbClr val="212121"/>
                </a:solidFill>
                <a:effectLst/>
                <a:latin typeface="Calibri"/>
                <a:ea typeface="Calibri"/>
                <a:cs typeface="Calibri"/>
              </a:rPr>
              <a:t> in the drop-down box.</a:t>
            </a:r>
            <a:endParaRPr lang="en-US" dirty="0">
              <a:latin typeface="Calibri"/>
              <a:ea typeface="Calibri"/>
              <a:cs typeface="Calibri"/>
            </a:endParaRPr>
          </a:p>
          <a:p>
            <a:pPr lvl="1"/>
            <a:endParaRPr lang="en-US" dirty="0"/>
          </a:p>
          <a:p>
            <a:pPr marL="171450" lvl="1" indent="0">
              <a:buNone/>
            </a:pPr>
            <a:endParaRPr lang="en-US" dirty="0"/>
          </a:p>
        </p:txBody>
      </p:sp>
    </p:spTree>
    <p:extLst>
      <p:ext uri="{BB962C8B-B14F-4D97-AF65-F5344CB8AC3E}">
        <p14:creationId xmlns:p14="http://schemas.microsoft.com/office/powerpoint/2010/main" val="2573327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DF206-6F09-D145-A517-1916606AC4BC}"/>
              </a:ext>
            </a:extLst>
          </p:cNvPr>
          <p:cNvSpPr>
            <a:spLocks noGrp="1"/>
          </p:cNvSpPr>
          <p:nvPr>
            <p:ph type="title"/>
          </p:nvPr>
        </p:nvSpPr>
        <p:spPr/>
        <p:txBody>
          <a:bodyPr>
            <a:normAutofit/>
          </a:bodyPr>
          <a:lstStyle/>
          <a:p>
            <a:r>
              <a:rPr lang="en-US" dirty="0"/>
              <a:t>Wrapping up the semester</a:t>
            </a:r>
            <a:br>
              <a:rPr lang="en-US" dirty="0"/>
            </a:br>
            <a:r>
              <a:rPr lang="en-US" sz="1500" dirty="0"/>
              <a:t>(checklist will be sent)</a:t>
            </a:r>
          </a:p>
        </p:txBody>
      </p:sp>
      <p:sp>
        <p:nvSpPr>
          <p:cNvPr id="3" name="Content Placeholder 2">
            <a:extLst>
              <a:ext uri="{FF2B5EF4-FFF2-40B4-BE49-F238E27FC236}">
                <a16:creationId xmlns:a16="http://schemas.microsoft.com/office/drawing/2014/main" id="{5B27AA95-17DE-6B4C-8404-B32A1E002D69}"/>
              </a:ext>
            </a:extLst>
          </p:cNvPr>
          <p:cNvSpPr>
            <a:spLocks noGrp="1"/>
          </p:cNvSpPr>
          <p:nvPr>
            <p:ph idx="1"/>
          </p:nvPr>
        </p:nvSpPr>
        <p:spPr/>
        <p:txBody>
          <a:bodyPr vert="horz" lIns="68580" tIns="34290" rIns="68580" bIns="34290" rtlCol="0" anchor="t">
            <a:normAutofit fontScale="92500" lnSpcReduction="20000"/>
          </a:bodyPr>
          <a:lstStyle/>
          <a:p>
            <a:pPr marL="0" indent="0">
              <a:buNone/>
            </a:pPr>
            <a:r>
              <a:rPr lang="en-US" b="1" dirty="0"/>
              <a:t>☐  </a:t>
            </a:r>
            <a:r>
              <a:rPr lang="en-US" dirty="0"/>
              <a:t>Email your two observation feedback forms to </a:t>
            </a:r>
            <a:r>
              <a:rPr lang="en-US" dirty="0">
                <a:hlinkClick r:id="rId2"/>
              </a:rPr>
              <a:t>sce@education.Illinois.edu</a:t>
            </a:r>
            <a:r>
              <a:rPr lang="en-US" dirty="0"/>
              <a:t>  by Friday, May 9 at 5pm (Many of you have  already done this. Good job!)</a:t>
            </a:r>
          </a:p>
          <a:p>
            <a:pPr marL="0" indent="0">
              <a:buNone/>
            </a:pPr>
            <a:r>
              <a:rPr lang="en-US" b="1" dirty="0"/>
              <a:t>☐</a:t>
            </a:r>
            <a:r>
              <a:rPr lang="en-US" dirty="0"/>
              <a:t>  Enter your hours on the timesheet on COTE (minimum 45)</a:t>
            </a:r>
          </a:p>
          <a:p>
            <a:pPr marL="0" indent="0">
              <a:buNone/>
            </a:pPr>
            <a:r>
              <a:rPr lang="en-US" b="1" dirty="0"/>
              <a:t>☐  </a:t>
            </a:r>
            <a:r>
              <a:rPr lang="en-US" dirty="0"/>
              <a:t>Remind your cooperating teacher to complete your final evaluation (COTE)</a:t>
            </a:r>
          </a:p>
          <a:p>
            <a:pPr marL="0" indent="0">
              <a:buNone/>
            </a:pPr>
            <a:r>
              <a:rPr lang="en-US" b="1" dirty="0"/>
              <a:t>☐  </a:t>
            </a:r>
            <a:r>
              <a:rPr lang="en-US" dirty="0"/>
              <a:t>Complete the cooperating teacher evaluation on COTE</a:t>
            </a:r>
          </a:p>
          <a:p>
            <a:pPr marL="0" indent="0">
              <a:buNone/>
            </a:pPr>
            <a:r>
              <a:rPr lang="en-US" b="1" dirty="0"/>
              <a:t>☐  </a:t>
            </a:r>
            <a:r>
              <a:rPr lang="en-US" dirty="0"/>
              <a:t>If you are pursuing an ESL endorsement, ask your cooperating teacher to write a letter to verify your hours. You will submit that letter to Robin Craig at COTE.</a:t>
            </a:r>
          </a:p>
          <a:p>
            <a:pPr marL="0" indent="0">
              <a:buNone/>
            </a:pPr>
            <a:r>
              <a:rPr lang="en-US" b="1" dirty="0"/>
              <a:t>☐  </a:t>
            </a:r>
            <a:r>
              <a:rPr lang="en-US" dirty="0"/>
              <a:t>Please send an email to your cooperating teacher to say thank you for hosting you </a:t>
            </a:r>
            <a:r>
              <a:rPr lang="en-US" dirty="0">
                <a:sym typeface="Wingdings" pitchFamily="2" charset="2"/>
              </a:rPr>
              <a:t></a:t>
            </a:r>
            <a:endParaRPr lang="en-US" dirty="0"/>
          </a:p>
          <a:p>
            <a:pPr marL="0" indent="0">
              <a:buNone/>
            </a:pPr>
            <a:r>
              <a:rPr lang="en-US" b="1" dirty="0"/>
              <a:t>☐  </a:t>
            </a:r>
            <a:r>
              <a:rPr lang="en-US" dirty="0"/>
              <a:t>Send an introductory email to your fall cooperating teacher </a:t>
            </a:r>
          </a:p>
          <a:p>
            <a:pPr marL="214313" indent="-214313">
              <a:buFont typeface="Wingdings" panose="020B0604020202020204" pitchFamily="34" charset="0"/>
              <a:buChar char="q"/>
            </a:pPr>
            <a:r>
              <a:rPr lang="en-US" dirty="0"/>
              <a:t> Get your Background check for fall</a:t>
            </a:r>
          </a:p>
          <a:p>
            <a:pPr marL="0" indent="0">
              <a:buNone/>
            </a:pPr>
            <a:r>
              <a:rPr lang="en-US" b="1" dirty="0"/>
              <a:t>☐  </a:t>
            </a:r>
            <a:r>
              <a:rPr lang="en-US" dirty="0"/>
              <a:t>Have a safe and wonderful summer break!</a:t>
            </a:r>
          </a:p>
          <a:p>
            <a:endParaRPr lang="en-US" dirty="0"/>
          </a:p>
        </p:txBody>
      </p:sp>
    </p:spTree>
    <p:extLst>
      <p:ext uri="{BB962C8B-B14F-4D97-AF65-F5344CB8AC3E}">
        <p14:creationId xmlns:p14="http://schemas.microsoft.com/office/powerpoint/2010/main" val="2416747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89689" y="1123837"/>
            <a:ext cx="2210611" cy="4601183"/>
          </a:xfrm>
        </p:spPr>
        <p:txBody>
          <a:bodyPr>
            <a:normAutofit/>
          </a:bodyPr>
          <a:lstStyle/>
          <a:p>
            <a:r>
              <a:rPr lang="en-US" dirty="0"/>
              <a:t>Student teaching—Spring 2025</a:t>
            </a:r>
          </a:p>
        </p:txBody>
      </p:sp>
      <p:sp>
        <p:nvSpPr>
          <p:cNvPr id="13" name="Content Placeholder 1"/>
          <p:cNvSpPr>
            <a:spLocks noGrp="1"/>
          </p:cNvSpPr>
          <p:nvPr>
            <p:ph idx="1"/>
          </p:nvPr>
        </p:nvSpPr>
        <p:spPr>
          <a:xfrm>
            <a:off x="2690529" y="375195"/>
            <a:ext cx="2900839" cy="5609553"/>
          </a:xfrm>
        </p:spPr>
        <p:txBody>
          <a:bodyPr>
            <a:normAutofit/>
          </a:bodyPr>
          <a:lstStyle/>
          <a:p>
            <a:r>
              <a:rPr lang="en-US" sz="1300" dirty="0"/>
              <a:t>We have already started to place students for Spring 2026</a:t>
            </a:r>
          </a:p>
          <a:p>
            <a:r>
              <a:rPr lang="en-US" sz="1300" dirty="0"/>
              <a:t>Be ready to interview in Spring 2025 through Fall 2025 (if necessary)</a:t>
            </a:r>
          </a:p>
          <a:p>
            <a:r>
              <a:rPr lang="en-US" sz="1300" dirty="0"/>
              <a:t>You may receive communication from a district. This does NOT guarantee your placement. PLEASE answer any requests by districts quickly and professionally.</a:t>
            </a:r>
          </a:p>
          <a:p>
            <a:r>
              <a:rPr lang="en-US" sz="1300" dirty="0"/>
              <a:t>You will receive your placement at the beginning of November</a:t>
            </a:r>
          </a:p>
          <a:p>
            <a:r>
              <a:rPr lang="en-US" sz="1300" dirty="0"/>
              <a:t>You will need to pass the Content Test in order to student teach. Please schedule your content test this summer!</a:t>
            </a:r>
          </a:p>
          <a:p>
            <a:r>
              <a:rPr lang="en-US" sz="1300" dirty="0"/>
              <a:t>January 5th is the beginning of student teaching in 2026. You will follow the school calendar of your school, NOT the University's calendar.</a:t>
            </a:r>
          </a:p>
          <a:p>
            <a:r>
              <a:rPr lang="en-US" sz="1300" dirty="0"/>
              <a:t>RELAX!</a:t>
            </a:r>
          </a:p>
        </p:txBody>
      </p:sp>
      <p:pic>
        <p:nvPicPr>
          <p:cNvPr id="17" name="Graphic 16" descr="Books">
            <a:extLst>
              <a:ext uri="{FF2B5EF4-FFF2-40B4-BE49-F238E27FC236}">
                <a16:creationId xmlns:a16="http://schemas.microsoft.com/office/drawing/2014/main" id="{6F694F3F-0A5F-47E5-3F1D-206483D657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63590" y="2125980"/>
            <a:ext cx="2606040" cy="2606040"/>
          </a:xfrm>
          <a:prstGeom prst="rect">
            <a:avLst/>
          </a:prstGeom>
        </p:spPr>
      </p:pic>
    </p:spTree>
    <p:extLst>
      <p:ext uri="{BB962C8B-B14F-4D97-AF65-F5344CB8AC3E}">
        <p14:creationId xmlns:p14="http://schemas.microsoft.com/office/powerpoint/2010/main" val="2276498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F5F3E-BDBE-77F8-865B-95B98A2BAE9E}"/>
              </a:ext>
            </a:extLst>
          </p:cNvPr>
          <p:cNvSpPr>
            <a:spLocks noGrp="1"/>
          </p:cNvSpPr>
          <p:nvPr>
            <p:ph type="title"/>
          </p:nvPr>
        </p:nvSpPr>
        <p:spPr/>
        <p:txBody>
          <a:bodyPr/>
          <a:lstStyle/>
          <a:p>
            <a:r>
              <a:rPr lang="en-US" dirty="0"/>
              <a:t>Chain of Command</a:t>
            </a:r>
          </a:p>
        </p:txBody>
      </p:sp>
      <p:pic>
        <p:nvPicPr>
          <p:cNvPr id="4" name="Content Placeholder 3">
            <a:extLst>
              <a:ext uri="{FF2B5EF4-FFF2-40B4-BE49-F238E27FC236}">
                <a16:creationId xmlns:a16="http://schemas.microsoft.com/office/drawing/2014/main" id="{260FA2F9-2473-DDE2-2490-C26B5B932520}"/>
              </a:ext>
            </a:extLst>
          </p:cNvPr>
          <p:cNvPicPr>
            <a:picLocks noGrp="1" noChangeAspect="1"/>
          </p:cNvPicPr>
          <p:nvPr>
            <p:ph idx="1"/>
          </p:nvPr>
        </p:nvPicPr>
        <p:blipFill>
          <a:blip r:embed="rId2"/>
          <a:stretch>
            <a:fillRect/>
          </a:stretch>
        </p:blipFill>
        <p:spPr>
          <a:xfrm>
            <a:off x="2901951" y="1231162"/>
            <a:ext cx="5629275" cy="4443682"/>
          </a:xfrm>
        </p:spPr>
      </p:pic>
    </p:spTree>
    <p:extLst>
      <p:ext uri="{BB962C8B-B14F-4D97-AF65-F5344CB8AC3E}">
        <p14:creationId xmlns:p14="http://schemas.microsoft.com/office/powerpoint/2010/main" val="236406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a:t>QUESTIONS/COMMENTS?</a:t>
            </a:r>
          </a:p>
        </p:txBody>
      </p:sp>
      <p:sp>
        <p:nvSpPr>
          <p:cNvPr id="2" name="Content Placeholder 1"/>
          <p:cNvSpPr>
            <a:spLocks noGrp="1"/>
          </p:cNvSpPr>
          <p:nvPr>
            <p:ph idx="1"/>
          </p:nvPr>
        </p:nvSpPr>
        <p:spPr/>
        <p:txBody>
          <a:bodyPr>
            <a:normAutofit/>
          </a:bodyPr>
          <a:lstStyle/>
          <a:p>
            <a:r>
              <a:rPr lang="en-US" dirty="0"/>
              <a:t>You will likely receive your fall placement letters by late April</a:t>
            </a:r>
          </a:p>
          <a:p>
            <a:pPr lvl="1"/>
            <a:r>
              <a:rPr lang="en-US" dirty="0"/>
              <a:t>Make contact with your cooperating teacher</a:t>
            </a:r>
          </a:p>
          <a:p>
            <a:pPr lvl="1"/>
            <a:r>
              <a:rPr lang="en-US" dirty="0"/>
              <a:t>Get a background check before you leave for summer</a:t>
            </a:r>
          </a:p>
          <a:p>
            <a:pPr lvl="1"/>
            <a:r>
              <a:rPr lang="en-US" dirty="0"/>
              <a:t>REVIEW THE MATERIALS FOR CI 403 ON THE SCE WEBSITE</a:t>
            </a:r>
          </a:p>
          <a:p>
            <a:r>
              <a:rPr lang="en-US" dirty="0"/>
              <a:t>Questions?</a:t>
            </a:r>
          </a:p>
        </p:txBody>
      </p:sp>
    </p:spTree>
    <p:extLst>
      <p:ext uri="{BB962C8B-B14F-4D97-AF65-F5344CB8AC3E}">
        <p14:creationId xmlns:p14="http://schemas.microsoft.com/office/powerpoint/2010/main" val="3824475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2" name="Content Placeholder 1"/>
          <p:cNvSpPr>
            <a:spLocks noGrp="1"/>
          </p:cNvSpPr>
          <p:nvPr>
            <p:ph idx="1"/>
          </p:nvPr>
        </p:nvSpPr>
        <p:spPr/>
        <p:txBody>
          <a:bodyPr vert="horz" lIns="91440" tIns="45720" rIns="91440" bIns="45720" rtlCol="0" anchor="t">
            <a:normAutofit/>
          </a:bodyPr>
          <a:lstStyle/>
          <a:p>
            <a:r>
              <a:rPr lang="en-US" dirty="0"/>
              <a:t>Welcome and updates</a:t>
            </a:r>
          </a:p>
          <a:p>
            <a:r>
              <a:rPr lang="en-US" dirty="0"/>
              <a:t>Teaching performance activity</a:t>
            </a:r>
          </a:p>
          <a:p>
            <a:r>
              <a:rPr lang="en-US" dirty="0"/>
              <a:t>An introduction to the </a:t>
            </a:r>
            <a:r>
              <a:rPr lang="en-US" dirty="0" err="1"/>
              <a:t>edTPA</a:t>
            </a:r>
            <a:endParaRPr lang="en-US" dirty="0"/>
          </a:p>
          <a:p>
            <a:r>
              <a:rPr lang="en-US" dirty="0"/>
              <a:t>CI 401 reminders</a:t>
            </a:r>
          </a:p>
          <a:p>
            <a:r>
              <a:rPr lang="en-US" dirty="0"/>
              <a:t>Student teaching—Spring 2025 (updates)</a:t>
            </a:r>
          </a:p>
          <a:p>
            <a:r>
              <a:rPr lang="en-US" dirty="0"/>
              <a:t>Carpool/MG form</a:t>
            </a:r>
          </a:p>
          <a:p>
            <a:r>
              <a:rPr lang="en-US" dirty="0"/>
              <a:t>Questions/comments/announcements</a:t>
            </a:r>
          </a:p>
        </p:txBody>
      </p:sp>
    </p:spTree>
    <p:extLst>
      <p:ext uri="{BB962C8B-B14F-4D97-AF65-F5344CB8AC3E}">
        <p14:creationId xmlns:p14="http://schemas.microsoft.com/office/powerpoint/2010/main" val="4066929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BA754-AD7A-16B3-E096-D7A1514E57A6}"/>
              </a:ext>
            </a:extLst>
          </p:cNvPr>
          <p:cNvSpPr>
            <a:spLocks noGrp="1"/>
          </p:cNvSpPr>
          <p:nvPr>
            <p:ph type="title"/>
          </p:nvPr>
        </p:nvSpPr>
        <p:spPr/>
        <p:txBody>
          <a:bodyPr/>
          <a:lstStyle/>
          <a:p>
            <a:r>
              <a:rPr lang="en-US" dirty="0"/>
              <a:t>Celebrations!</a:t>
            </a:r>
          </a:p>
        </p:txBody>
      </p:sp>
      <p:sp>
        <p:nvSpPr>
          <p:cNvPr id="3" name="Content Placeholder 2">
            <a:extLst>
              <a:ext uri="{FF2B5EF4-FFF2-40B4-BE49-F238E27FC236}">
                <a16:creationId xmlns:a16="http://schemas.microsoft.com/office/drawing/2014/main" id="{66C9AED5-8501-FB10-81BF-6820557DC947}"/>
              </a:ext>
            </a:extLst>
          </p:cNvPr>
          <p:cNvSpPr>
            <a:spLocks noGrp="1"/>
          </p:cNvSpPr>
          <p:nvPr>
            <p:ph idx="1"/>
          </p:nvPr>
        </p:nvSpPr>
        <p:spPr/>
        <p:txBody>
          <a:bodyPr vert="horz" lIns="68580" tIns="34290" rIns="68580" bIns="34290" rtlCol="0" anchor="t">
            <a:normAutofit/>
          </a:bodyPr>
          <a:lstStyle/>
          <a:p>
            <a:r>
              <a:rPr lang="en-US" dirty="0"/>
              <a:t>Take a moment to think about your placement. If you are willing, share something good that is going on in placement.</a:t>
            </a:r>
          </a:p>
          <a:p>
            <a:endParaRPr lang="en-US" dirty="0"/>
          </a:p>
          <a:p>
            <a:r>
              <a:rPr lang="en-US" dirty="0"/>
              <a:t>You can also share other things to celebrate in the chat, as well!</a:t>
            </a:r>
          </a:p>
          <a:p>
            <a:pPr lvl="1"/>
            <a:endParaRPr lang="en-US" dirty="0"/>
          </a:p>
          <a:p>
            <a:pPr lvl="1"/>
            <a:endParaRPr lang="en-US" dirty="0"/>
          </a:p>
        </p:txBody>
      </p:sp>
    </p:spTree>
    <p:extLst>
      <p:ext uri="{BB962C8B-B14F-4D97-AF65-F5344CB8AC3E}">
        <p14:creationId xmlns:p14="http://schemas.microsoft.com/office/powerpoint/2010/main" val="3682298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Welcome and updates</a:t>
            </a:r>
          </a:p>
        </p:txBody>
      </p:sp>
      <p:sp>
        <p:nvSpPr>
          <p:cNvPr id="2" name="Content Placeholder 1"/>
          <p:cNvSpPr>
            <a:spLocks noGrp="1"/>
          </p:cNvSpPr>
          <p:nvPr>
            <p:ph idx="1"/>
          </p:nvPr>
        </p:nvSpPr>
        <p:spPr/>
        <p:txBody>
          <a:bodyPr>
            <a:normAutofit/>
          </a:bodyPr>
          <a:lstStyle/>
          <a:p>
            <a:r>
              <a:rPr lang="en-US" dirty="0"/>
              <a:t>Cara Gutzmer, Ph.D., Director of School and Community Experiences </a:t>
            </a:r>
            <a:r>
              <a:rPr lang="en-US" dirty="0">
                <a:hlinkClick r:id="rId2"/>
              </a:rPr>
              <a:t>caraknox@Illinois.edu</a:t>
            </a:r>
            <a:endParaRPr lang="en-US" dirty="0"/>
          </a:p>
          <a:p>
            <a:r>
              <a:rPr lang="en-US" dirty="0"/>
              <a:t>Helpful resources:</a:t>
            </a:r>
          </a:p>
          <a:p>
            <a:pPr lvl="1"/>
            <a:r>
              <a:rPr lang="en-US" dirty="0"/>
              <a:t>Websites:</a:t>
            </a:r>
          </a:p>
          <a:p>
            <a:pPr lvl="2"/>
            <a:r>
              <a:rPr lang="en-US" dirty="0">
                <a:hlinkClick r:id="rId3"/>
              </a:rPr>
              <a:t>http://sce.education.illinois.edu</a:t>
            </a:r>
            <a:r>
              <a:rPr lang="en-US" dirty="0"/>
              <a:t>,(School and Community Experiences</a:t>
            </a:r>
          </a:p>
          <a:p>
            <a:pPr lvl="2"/>
            <a:r>
              <a:rPr lang="en-US" dirty="0">
                <a:hlinkClick r:id="rId4"/>
              </a:rPr>
              <a:t>http://www.cote.illinois.edu</a:t>
            </a:r>
            <a:r>
              <a:rPr lang="en-US" dirty="0"/>
              <a:t> (Council on Teacher Education)</a:t>
            </a:r>
          </a:p>
          <a:p>
            <a:pPr lvl="2"/>
            <a:r>
              <a:rPr lang="en-US" dirty="0">
                <a:hlinkClick r:id="rId5"/>
              </a:rPr>
              <a:t>sce@education.Illinois.edu</a:t>
            </a:r>
            <a:r>
              <a:rPr lang="en-US" dirty="0"/>
              <a:t> (email to contact our office)</a:t>
            </a:r>
          </a:p>
          <a:p>
            <a:pPr lvl="1"/>
            <a:r>
              <a:rPr lang="en-US" dirty="0"/>
              <a:t>Staff:</a:t>
            </a:r>
          </a:p>
          <a:p>
            <a:pPr lvl="2"/>
            <a:r>
              <a:rPr lang="en-US" dirty="0"/>
              <a:t>Sue Talbott, Clinical Experiences Specialist, SCE</a:t>
            </a:r>
          </a:p>
          <a:p>
            <a:pPr lvl="2"/>
            <a:r>
              <a:rPr lang="en-US" dirty="0"/>
              <a:t>Danielle Galardy, Office Manager, SCE </a:t>
            </a:r>
          </a:p>
          <a:p>
            <a:pPr lvl="2"/>
            <a:r>
              <a:rPr lang="en-US" dirty="0"/>
              <a:t>Robin Craig, Licensure officer, </a:t>
            </a:r>
            <a:r>
              <a:rPr lang="en-US" dirty="0" err="1"/>
              <a:t>CoTE</a:t>
            </a:r>
            <a:r>
              <a:rPr lang="en-US" dirty="0"/>
              <a:t> </a:t>
            </a:r>
            <a:r>
              <a:rPr lang="en-US" dirty="0">
                <a:hlinkClick r:id="rId6"/>
              </a:rPr>
              <a:t>rcraig@Illinois.edu</a:t>
            </a:r>
            <a:endParaRPr lang="en-US" dirty="0"/>
          </a:p>
          <a:p>
            <a:pPr lvl="2"/>
            <a:endParaRPr lang="en-US" dirty="0"/>
          </a:p>
          <a:p>
            <a:pPr lvl="2"/>
            <a:r>
              <a:rPr lang="en-US" dirty="0"/>
              <a:t>Secondary Program Coordinator, Scott Filkins </a:t>
            </a:r>
            <a:r>
              <a:rPr lang="en-US" dirty="0">
                <a:hlinkClick r:id="rId7"/>
              </a:rPr>
              <a:t>filkins@illinois.edu</a:t>
            </a:r>
          </a:p>
          <a:p>
            <a:pPr lvl="2"/>
            <a:endParaRPr lang="en-US" dirty="0"/>
          </a:p>
          <a:p>
            <a:pPr lvl="2"/>
            <a:endParaRPr lang="en-US" dirty="0"/>
          </a:p>
        </p:txBody>
      </p:sp>
    </p:spTree>
    <p:extLst>
      <p:ext uri="{BB962C8B-B14F-4D97-AF65-F5344CB8AC3E}">
        <p14:creationId xmlns:p14="http://schemas.microsoft.com/office/powerpoint/2010/main" val="1375111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82FD3-EBA9-8203-19CE-C2A4E9A8F189}"/>
              </a:ext>
            </a:extLst>
          </p:cNvPr>
          <p:cNvSpPr>
            <a:spLocks noGrp="1"/>
          </p:cNvSpPr>
          <p:nvPr>
            <p:ph type="title"/>
          </p:nvPr>
        </p:nvSpPr>
        <p:spPr>
          <a:xfrm>
            <a:off x="189689" y="1123838"/>
            <a:ext cx="2572750" cy="4601183"/>
          </a:xfrm>
        </p:spPr>
        <p:txBody>
          <a:bodyPr/>
          <a:lstStyle/>
          <a:p>
            <a:r>
              <a:rPr lang="en-US" dirty="0"/>
              <a:t>Undergraduate Advising Reminders</a:t>
            </a:r>
          </a:p>
        </p:txBody>
      </p:sp>
      <p:sp>
        <p:nvSpPr>
          <p:cNvPr id="3" name="Content Placeholder 2">
            <a:extLst>
              <a:ext uri="{FF2B5EF4-FFF2-40B4-BE49-F238E27FC236}">
                <a16:creationId xmlns:a16="http://schemas.microsoft.com/office/drawing/2014/main" id="{9936C8BE-9364-7027-156C-B51511F08C9C}"/>
              </a:ext>
            </a:extLst>
          </p:cNvPr>
          <p:cNvSpPr>
            <a:spLocks noGrp="1"/>
          </p:cNvSpPr>
          <p:nvPr>
            <p:ph idx="1"/>
          </p:nvPr>
        </p:nvSpPr>
        <p:spPr>
          <a:xfrm>
            <a:off x="2901951" y="864108"/>
            <a:ext cx="5486400" cy="5543483"/>
          </a:xfrm>
        </p:spPr>
        <p:txBody>
          <a:bodyPr>
            <a:normAutofit/>
          </a:bodyPr>
          <a:lstStyle/>
          <a:p>
            <a:pPr marL="0" indent="0">
              <a:buNone/>
            </a:pPr>
            <a:endParaRPr lang="en-US" b="1" dirty="0"/>
          </a:p>
          <a:p>
            <a:endParaRPr lang="en-US"/>
          </a:p>
          <a:p>
            <a:r>
              <a:rPr lang="en-US" dirty="0">
                <a:ea typeface="+mn-lt"/>
                <a:cs typeface="+mn-lt"/>
              </a:rPr>
              <a:t>Website: </a:t>
            </a:r>
            <a:r>
              <a:rPr lang="en-US" dirty="0">
                <a:ea typeface="+mn-lt"/>
                <a:cs typeface="+mn-lt"/>
                <a:hlinkClick r:id="rId2"/>
              </a:rPr>
              <a:t>https://education.illinois.edu/student-resources/undergraduate/undergraduate-advising-support</a:t>
            </a:r>
            <a:endParaRPr lang="en-US"/>
          </a:p>
          <a:p>
            <a:r>
              <a:rPr lang="en-US" dirty="0">
                <a:ea typeface="+mn-lt"/>
                <a:cs typeface="+mn-lt"/>
              </a:rPr>
              <a:t>Education Minor Courses for fall 2024: </a:t>
            </a:r>
            <a:endParaRPr lang="en-US">
              <a:ea typeface="+mn-lt"/>
              <a:cs typeface="+mn-lt"/>
            </a:endParaRPr>
          </a:p>
          <a:p>
            <a:r>
              <a:rPr lang="en-US" dirty="0">
                <a:ea typeface="+mn-lt"/>
                <a:cs typeface="+mn-lt"/>
              </a:rPr>
              <a:t>CI 403: </a:t>
            </a:r>
            <a:r>
              <a:rPr lang="en-US" b="1" dirty="0">
                <a:ea typeface="+mn-lt"/>
                <a:cs typeface="+mn-lt"/>
              </a:rPr>
              <a:t>Teaching a Diverse High School Student Population (3 </a:t>
            </a:r>
            <a:r>
              <a:rPr lang="en-US" b="1" err="1">
                <a:ea typeface="+mn-lt"/>
                <a:cs typeface="+mn-lt"/>
              </a:rPr>
              <a:t>hrs</a:t>
            </a:r>
            <a:r>
              <a:rPr lang="en-US" b="1" dirty="0">
                <a:ea typeface="+mn-lt"/>
                <a:cs typeface="+mn-lt"/>
              </a:rPr>
              <a:t>)</a:t>
            </a:r>
            <a:endParaRPr lang="en-US" dirty="0"/>
          </a:p>
          <a:p>
            <a:r>
              <a:rPr lang="en-US" dirty="0">
                <a:ea typeface="+mn-lt"/>
                <a:cs typeface="+mn-lt"/>
              </a:rPr>
              <a:t>SPED 405: </a:t>
            </a:r>
            <a:r>
              <a:rPr lang="en-US" b="1" dirty="0">
                <a:ea typeface="+mn-lt"/>
                <a:cs typeface="+mn-lt"/>
              </a:rPr>
              <a:t>General Educator's Role in Special Education (3 </a:t>
            </a:r>
            <a:r>
              <a:rPr lang="en-US" b="1" err="1">
                <a:ea typeface="+mn-lt"/>
                <a:cs typeface="+mn-lt"/>
              </a:rPr>
              <a:t>hrs</a:t>
            </a:r>
            <a:r>
              <a:rPr lang="en-US" b="1" dirty="0">
                <a:ea typeface="+mn-lt"/>
                <a:cs typeface="+mn-lt"/>
              </a:rPr>
              <a:t>) </a:t>
            </a:r>
            <a:endParaRPr lang="en-US" dirty="0"/>
          </a:p>
          <a:p>
            <a:r>
              <a:rPr lang="en-US" dirty="0">
                <a:ea typeface="+mn-lt"/>
                <a:cs typeface="+mn-lt"/>
              </a:rPr>
              <a:t>EPSY 485: </a:t>
            </a:r>
            <a:r>
              <a:rPr lang="en-US" b="1" dirty="0">
                <a:ea typeface="+mn-lt"/>
                <a:cs typeface="+mn-lt"/>
              </a:rPr>
              <a:t>Assessing Student Performance (3 </a:t>
            </a:r>
            <a:r>
              <a:rPr lang="en-US" b="1" dirty="0" err="1">
                <a:ea typeface="+mn-lt"/>
                <a:cs typeface="+mn-lt"/>
              </a:rPr>
              <a:t>hrs</a:t>
            </a:r>
            <a:r>
              <a:rPr lang="en-US" b="1" dirty="0">
                <a:ea typeface="+mn-lt"/>
                <a:cs typeface="+mn-lt"/>
              </a:rPr>
              <a:t>)</a:t>
            </a:r>
            <a:endParaRPr lang="en-US" dirty="0"/>
          </a:p>
          <a:p>
            <a:r>
              <a:rPr lang="en-US" dirty="0">
                <a:ea typeface="+mn-lt"/>
                <a:cs typeface="+mn-lt"/>
              </a:rPr>
              <a:t>Note: please register for additional courses outside of the minor sequence as necessary. Each subject within the minor has a departmental advisor who can assist with determining the best plan for your major completion.  </a:t>
            </a:r>
            <a:endParaRPr lang="en-US"/>
          </a:p>
          <a:p>
            <a:endParaRPr lang="en-US" dirty="0"/>
          </a:p>
          <a:p>
            <a:endParaRPr lang="en-US" dirty="0"/>
          </a:p>
        </p:txBody>
      </p:sp>
    </p:spTree>
    <p:extLst>
      <p:ext uri="{BB962C8B-B14F-4D97-AF65-F5344CB8AC3E}">
        <p14:creationId xmlns:p14="http://schemas.microsoft.com/office/powerpoint/2010/main" val="3837868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99E93-9F8B-4509-1F64-B90801DD5AB6}"/>
              </a:ext>
            </a:extLst>
          </p:cNvPr>
          <p:cNvSpPr>
            <a:spLocks noGrp="1"/>
          </p:cNvSpPr>
          <p:nvPr>
            <p:ph type="title"/>
          </p:nvPr>
        </p:nvSpPr>
        <p:spPr/>
        <p:txBody>
          <a:bodyPr/>
          <a:lstStyle/>
          <a:p>
            <a:r>
              <a:rPr lang="en-US" dirty="0"/>
              <a:t>Advising Reminders</a:t>
            </a:r>
          </a:p>
        </p:txBody>
      </p:sp>
      <p:pic>
        <p:nvPicPr>
          <p:cNvPr id="4" name="Content Placeholder 3" descr="A screenshot of a computer&#10;&#10;Description automatically generated">
            <a:extLst>
              <a:ext uri="{FF2B5EF4-FFF2-40B4-BE49-F238E27FC236}">
                <a16:creationId xmlns:a16="http://schemas.microsoft.com/office/drawing/2014/main" id="{11212A62-F98E-28C8-4BB8-3FDB514D466C}"/>
              </a:ext>
            </a:extLst>
          </p:cNvPr>
          <p:cNvPicPr>
            <a:picLocks noGrp="1" noChangeAspect="1"/>
          </p:cNvPicPr>
          <p:nvPr>
            <p:ph idx="1"/>
          </p:nvPr>
        </p:nvPicPr>
        <p:blipFill>
          <a:blip r:embed="rId2"/>
          <a:stretch>
            <a:fillRect/>
          </a:stretch>
        </p:blipFill>
        <p:spPr>
          <a:xfrm>
            <a:off x="2802846" y="748313"/>
            <a:ext cx="5374083" cy="3462645"/>
          </a:xfrm>
        </p:spPr>
      </p:pic>
      <p:sp>
        <p:nvSpPr>
          <p:cNvPr id="5" name="TextBox 4">
            <a:extLst>
              <a:ext uri="{FF2B5EF4-FFF2-40B4-BE49-F238E27FC236}">
                <a16:creationId xmlns:a16="http://schemas.microsoft.com/office/drawing/2014/main" id="{8158CAC6-9567-C35A-91B7-36C19F73E022}"/>
              </a:ext>
            </a:extLst>
          </p:cNvPr>
          <p:cNvSpPr txBox="1"/>
          <p:nvPr/>
        </p:nvSpPr>
        <p:spPr>
          <a:xfrm>
            <a:off x="3475248" y="4175583"/>
            <a:ext cx="4955202"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MG Endorsement requires taking CI 402 in the subject area you want endorsed AND passing the content test. </a:t>
            </a:r>
          </a:p>
        </p:txBody>
      </p:sp>
    </p:spTree>
    <p:extLst>
      <p:ext uri="{BB962C8B-B14F-4D97-AF65-F5344CB8AC3E}">
        <p14:creationId xmlns:p14="http://schemas.microsoft.com/office/powerpoint/2010/main" val="1415365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CI 403 overview</a:t>
            </a:r>
          </a:p>
        </p:txBody>
      </p:sp>
      <p:sp>
        <p:nvSpPr>
          <p:cNvPr id="2" name="Content Placeholder 1"/>
          <p:cNvSpPr>
            <a:spLocks noGrp="1"/>
          </p:cNvSpPr>
          <p:nvPr>
            <p:ph idx="1"/>
          </p:nvPr>
        </p:nvSpPr>
        <p:spPr/>
        <p:txBody>
          <a:bodyPr>
            <a:normAutofit lnSpcReduction="10000"/>
          </a:bodyPr>
          <a:lstStyle/>
          <a:p>
            <a:r>
              <a:rPr lang="en-US" dirty="0"/>
              <a:t>Course</a:t>
            </a:r>
          </a:p>
          <a:p>
            <a:pPr lvl="1"/>
            <a:r>
              <a:rPr lang="en-US" dirty="0"/>
              <a:t>Tuesdays, from 8 AM-10:50 AM, by content area</a:t>
            </a:r>
          </a:p>
          <a:p>
            <a:r>
              <a:rPr lang="en-US" dirty="0"/>
              <a:t>Field Placement</a:t>
            </a:r>
          </a:p>
          <a:p>
            <a:pPr lvl="1"/>
            <a:r>
              <a:rPr lang="en-US" dirty="0"/>
              <a:t>Begins first week of semester (August)</a:t>
            </a:r>
          </a:p>
          <a:p>
            <a:pPr lvl="1"/>
            <a:r>
              <a:rPr lang="en-US" dirty="0"/>
              <a:t>6-hours per week minimum for the duration of the semester</a:t>
            </a:r>
          </a:p>
          <a:p>
            <a:pPr lvl="1"/>
            <a:r>
              <a:rPr lang="en-US" dirty="0"/>
              <a:t>Thursdays 8-11 and 3 more hours/week arranged by you and your cooperating teacher</a:t>
            </a:r>
          </a:p>
          <a:p>
            <a:pPr lvl="1"/>
            <a:r>
              <a:rPr lang="en-US" dirty="0"/>
              <a:t>90 TOTAL HOURS</a:t>
            </a:r>
          </a:p>
          <a:p>
            <a:pPr lvl="1"/>
            <a:r>
              <a:rPr lang="en-US" dirty="0"/>
              <a:t>Placed in pairs (in most cases); you do not have to attend all your hours together</a:t>
            </a:r>
          </a:p>
          <a:p>
            <a:pPr lvl="1"/>
            <a:r>
              <a:rPr lang="en-US" dirty="0"/>
              <a:t>Placed within a 50-mile radius. You may need to carpool. </a:t>
            </a:r>
          </a:p>
          <a:p>
            <a:pPr lvl="1"/>
            <a:r>
              <a:rPr lang="en-US" dirty="0"/>
              <a:t>You will be supervised and will meet with your supervisor for 8 hours during the semester in seminars.</a:t>
            </a:r>
          </a:p>
          <a:p>
            <a:pPr lvl="1"/>
            <a:r>
              <a:rPr lang="en-US" dirty="0"/>
              <a:t>SCE website: </a:t>
            </a:r>
            <a:r>
              <a:rPr lang="en-US" dirty="0">
                <a:hlinkClick r:id="rId2"/>
              </a:rPr>
              <a:t>https://sce.education.illinois.edu/current-candidates/secondary</a:t>
            </a:r>
            <a:endParaRPr lang="en-US" dirty="0"/>
          </a:p>
          <a:p>
            <a:pPr marL="457200" lvl="1" indent="0">
              <a:buNone/>
            </a:pPr>
            <a:endParaRPr lang="en-US" dirty="0"/>
          </a:p>
          <a:p>
            <a:pPr lvl="1"/>
            <a:endParaRPr lang="en-US" dirty="0"/>
          </a:p>
          <a:p>
            <a:pPr marL="365760" lvl="1" indent="0">
              <a:buNone/>
            </a:pPr>
            <a:endParaRPr lang="en-US" dirty="0"/>
          </a:p>
        </p:txBody>
      </p:sp>
    </p:spTree>
    <p:extLst>
      <p:ext uri="{BB962C8B-B14F-4D97-AF65-F5344CB8AC3E}">
        <p14:creationId xmlns:p14="http://schemas.microsoft.com/office/powerpoint/2010/main" val="1652825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C8131-9932-3019-8B7E-24D2F676F026}"/>
              </a:ext>
            </a:extLst>
          </p:cNvPr>
          <p:cNvSpPr>
            <a:spLocks noGrp="1"/>
          </p:cNvSpPr>
          <p:nvPr>
            <p:ph type="title"/>
          </p:nvPr>
        </p:nvSpPr>
        <p:spPr/>
        <p:txBody>
          <a:bodyPr/>
          <a:lstStyle/>
          <a:p>
            <a:r>
              <a:rPr lang="en-US" dirty="0"/>
              <a:t>Carpool Form</a:t>
            </a:r>
          </a:p>
        </p:txBody>
      </p:sp>
      <p:sp>
        <p:nvSpPr>
          <p:cNvPr id="3" name="Content Placeholder 2">
            <a:extLst>
              <a:ext uri="{FF2B5EF4-FFF2-40B4-BE49-F238E27FC236}">
                <a16:creationId xmlns:a16="http://schemas.microsoft.com/office/drawing/2014/main" id="{0917CF30-0455-B916-4634-B8560F4616A4}"/>
              </a:ext>
            </a:extLst>
          </p:cNvPr>
          <p:cNvSpPr>
            <a:spLocks noGrp="1"/>
          </p:cNvSpPr>
          <p:nvPr>
            <p:ph idx="1"/>
          </p:nvPr>
        </p:nvSpPr>
        <p:spPr/>
        <p:txBody>
          <a:bodyPr/>
          <a:lstStyle/>
          <a:p>
            <a:pPr marL="0" indent="0">
              <a:buNone/>
            </a:pPr>
            <a:r>
              <a:rPr lang="en-US" sz="2000" dirty="0">
                <a:hlinkClick r:id="rId2"/>
              </a:rPr>
              <a:t>https://forms.gle/5KxkEgaUbPZnc2wE8</a:t>
            </a:r>
            <a:endParaRPr lang="en-US" sz="2000" dirty="0"/>
          </a:p>
          <a:p>
            <a:r>
              <a:rPr lang="en-US" dirty="0"/>
              <a:t>This form can help me make decisions about placements. </a:t>
            </a:r>
          </a:p>
          <a:p>
            <a:r>
              <a:rPr lang="en-US" dirty="0"/>
              <a:t>I cannot guarantee I will be able to honor every request, due to program requirements and cooperating teacher availability.</a:t>
            </a:r>
          </a:p>
        </p:txBody>
      </p:sp>
    </p:spTree>
    <p:extLst>
      <p:ext uri="{BB962C8B-B14F-4D97-AF65-F5344CB8AC3E}">
        <p14:creationId xmlns:p14="http://schemas.microsoft.com/office/powerpoint/2010/main" val="1987674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Teaching performance activity</a:t>
            </a:r>
          </a:p>
        </p:txBody>
      </p:sp>
      <p:sp>
        <p:nvSpPr>
          <p:cNvPr id="2" name="Content Placeholder 1"/>
          <p:cNvSpPr>
            <a:spLocks noGrp="1"/>
          </p:cNvSpPr>
          <p:nvPr>
            <p:ph idx="1"/>
          </p:nvPr>
        </p:nvSpPr>
        <p:spPr/>
        <p:txBody>
          <a:bodyPr>
            <a:normAutofit lnSpcReduction="10000"/>
          </a:bodyPr>
          <a:lstStyle/>
          <a:p>
            <a:r>
              <a:rPr lang="en-US" dirty="0"/>
              <a:t>Consider the following:</a:t>
            </a:r>
          </a:p>
          <a:p>
            <a:pPr marL="365760" lvl="1" indent="0">
              <a:buNone/>
            </a:pPr>
            <a:r>
              <a:rPr lang="en-US" sz="3600" dirty="0"/>
              <a:t>“What knowledge, skills, and dispositions make for high-quality teaching performance?  When you talk to a teacher or when you see a teacher, in action, what evidence could you gather that demonstrates ‘good teacher performance?’”</a:t>
            </a:r>
          </a:p>
          <a:p>
            <a:pPr marL="365760" lvl="1" indent="0">
              <a:buNone/>
            </a:pPr>
            <a:endParaRPr lang="en-US" dirty="0"/>
          </a:p>
        </p:txBody>
      </p:sp>
    </p:spTree>
    <p:extLst>
      <p:ext uri="{BB962C8B-B14F-4D97-AF65-F5344CB8AC3E}">
        <p14:creationId xmlns:p14="http://schemas.microsoft.com/office/powerpoint/2010/main" val="3431083571"/>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{AC952C49-7457-2A42-818E-89ACDF329FE7}tf10001124</Template>
  <TotalTime>27009</TotalTime>
  <Words>1176</Words>
  <Application>Microsoft Office PowerPoint</Application>
  <PresentationFormat>On-screen Show (4:3)</PresentationFormat>
  <Paragraphs>115</Paragraphs>
  <Slides>18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Calibri</vt:lpstr>
      <vt:lpstr>Corbel</vt:lpstr>
      <vt:lpstr>Wingdings</vt:lpstr>
      <vt:lpstr>Wingdings 2</vt:lpstr>
      <vt:lpstr>Frame</vt:lpstr>
      <vt:lpstr>CI 403 orientation Fall 2025</vt:lpstr>
      <vt:lpstr>Agenda</vt:lpstr>
      <vt:lpstr>Celebrations!</vt:lpstr>
      <vt:lpstr>Welcome and updates</vt:lpstr>
      <vt:lpstr>Undergraduate Advising Reminders</vt:lpstr>
      <vt:lpstr>Advising Reminders</vt:lpstr>
      <vt:lpstr>CI 403 overview</vt:lpstr>
      <vt:lpstr>Carpool Form</vt:lpstr>
      <vt:lpstr>Teaching performance activity</vt:lpstr>
      <vt:lpstr>Danielson Framework for Teaching</vt:lpstr>
      <vt:lpstr>What does professionalism look like?</vt:lpstr>
      <vt:lpstr>What is the EDTPA?</vt:lpstr>
      <vt:lpstr>401 reminders</vt:lpstr>
      <vt:lpstr>Content test</vt:lpstr>
      <vt:lpstr>Wrapping up the semester (checklist will be sent)</vt:lpstr>
      <vt:lpstr>Student teaching—Spring 2025</vt:lpstr>
      <vt:lpstr>Chain of Command</vt:lpstr>
      <vt:lpstr>QUESTIONS/COMMENTS?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 401 orientation spring 2019</dc:title>
  <dc:creator>Mann, Jay Anthony</dc:creator>
  <cp:lastModifiedBy>Galardy, Danielle Musiala</cp:lastModifiedBy>
  <cp:revision>165</cp:revision>
  <cp:lastPrinted>2021-04-09T13:12:24Z</cp:lastPrinted>
  <dcterms:created xsi:type="dcterms:W3CDTF">2018-10-25T13:46:23Z</dcterms:created>
  <dcterms:modified xsi:type="dcterms:W3CDTF">2025-04-09T14:36:56Z</dcterms:modified>
</cp:coreProperties>
</file>