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58" r:id="rId5"/>
    <p:sldId id="264" r:id="rId6"/>
    <p:sldId id="268" r:id="rId7"/>
    <p:sldId id="269" r:id="rId8"/>
    <p:sldId id="271" r:id="rId9"/>
    <p:sldId id="267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31615-83DD-40B0-9148-E864BDB39D43}" v="148" dt="2025-08-25T20:29:04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Knox Gutzmer" clId="Web-{E851FD3F-B49E-42BC-93C4-AB694297F3DC}"/>
    <pc:docChg chg="modSld">
      <pc:chgData name="Cara Knox Gutzmer" userId="" providerId="" clId="Web-{E851FD3F-B49E-42BC-93C4-AB694297F3DC}" dt="2023-08-21T23:50:29.577" v="1" actId="20577"/>
      <pc:docMkLst>
        <pc:docMk/>
      </pc:docMkLst>
      <pc:sldChg chg="modSp">
        <pc:chgData name="Cara Knox Gutzmer" userId="" providerId="" clId="Web-{E851FD3F-B49E-42BC-93C4-AB694297F3DC}" dt="2023-08-21T23:50:29.577" v="1" actId="20577"/>
        <pc:sldMkLst>
          <pc:docMk/>
          <pc:sldMk cId="267757406" sldId="269"/>
        </pc:sldMkLst>
      </pc:sldChg>
    </pc:docChg>
  </pc:docChgLst>
  <pc:docChgLst>
    <pc:chgData name="Cara Knox Gutzmer" clId="Web-{CD2CF88B-1BAD-4D9E-A2DF-5AA27F846744}"/>
    <pc:docChg chg="delSld modSld">
      <pc:chgData name="Cara Knox Gutzmer" userId="" providerId="" clId="Web-{CD2CF88B-1BAD-4D9E-A2DF-5AA27F846744}" dt="2023-08-21T20:31:09.098" v="121" actId="20577"/>
      <pc:docMkLst>
        <pc:docMk/>
      </pc:docMkLst>
      <pc:sldChg chg="del">
        <pc:chgData name="Cara Knox Gutzmer" userId="" providerId="" clId="Web-{CD2CF88B-1BAD-4D9E-A2DF-5AA27F846744}" dt="2023-08-21T19:32:08.448" v="0"/>
        <pc:sldMkLst>
          <pc:docMk/>
          <pc:sldMk cId="1935327232" sldId="257"/>
        </pc:sldMkLst>
      </pc:sldChg>
      <pc:sldChg chg="modSp">
        <pc:chgData name="Cara Knox Gutzmer" userId="" providerId="" clId="Web-{CD2CF88B-1BAD-4D9E-A2DF-5AA27F846744}" dt="2023-08-21T19:32:25.729" v="5" actId="20577"/>
        <pc:sldMkLst>
          <pc:docMk/>
          <pc:sldMk cId="2173815233" sldId="261"/>
        </pc:sldMkLst>
      </pc:sldChg>
      <pc:sldChg chg="modSp">
        <pc:chgData name="Cara Knox Gutzmer" userId="" providerId="" clId="Web-{CD2CF88B-1BAD-4D9E-A2DF-5AA27F846744}" dt="2023-08-21T19:39:03.193" v="105" actId="20577"/>
        <pc:sldMkLst>
          <pc:docMk/>
          <pc:sldMk cId="2459892966" sldId="262"/>
        </pc:sldMkLst>
      </pc:sldChg>
      <pc:sldChg chg="delSp del">
        <pc:chgData name="Cara Knox Gutzmer" userId="" providerId="" clId="Web-{CD2CF88B-1BAD-4D9E-A2DF-5AA27F846744}" dt="2023-08-21T19:32:53.527" v="7"/>
        <pc:sldMkLst>
          <pc:docMk/>
          <pc:sldMk cId="3805868642" sldId="265"/>
        </pc:sldMkLst>
      </pc:sldChg>
      <pc:sldChg chg="modSp">
        <pc:chgData name="Cara Knox Gutzmer" userId="" providerId="" clId="Web-{CD2CF88B-1BAD-4D9E-A2DF-5AA27F846744}" dt="2023-08-21T19:37:35.956" v="94" actId="14100"/>
        <pc:sldMkLst>
          <pc:docMk/>
          <pc:sldMk cId="3531920391" sldId="267"/>
        </pc:sldMkLst>
      </pc:sldChg>
      <pc:sldChg chg="modSp">
        <pc:chgData name="Cara Knox Gutzmer" userId="" providerId="" clId="Web-{CD2CF88B-1BAD-4D9E-A2DF-5AA27F846744}" dt="2023-08-21T20:31:09.098" v="121" actId="20577"/>
        <pc:sldMkLst>
          <pc:docMk/>
          <pc:sldMk cId="3931824469" sldId="268"/>
        </pc:sldMkLst>
      </pc:sldChg>
      <pc:sldChg chg="modSp">
        <pc:chgData name="Cara Knox Gutzmer" userId="" providerId="" clId="Web-{CD2CF88B-1BAD-4D9E-A2DF-5AA27F846744}" dt="2023-08-21T19:34:42.733" v="46" actId="20577"/>
        <pc:sldMkLst>
          <pc:docMk/>
          <pc:sldMk cId="267757406" sldId="269"/>
        </pc:sldMkLst>
      </pc:sldChg>
      <pc:sldChg chg="modSp">
        <pc:chgData name="Cara Knox Gutzmer" userId="" providerId="" clId="Web-{CD2CF88B-1BAD-4D9E-A2DF-5AA27F846744}" dt="2023-08-21T19:35:00.905" v="55" actId="20577"/>
        <pc:sldMkLst>
          <pc:docMk/>
          <pc:sldMk cId="4130763901" sldId="271"/>
        </pc:sldMkLst>
      </pc:sldChg>
    </pc:docChg>
  </pc:docChgLst>
  <pc:docChgLst>
    <pc:chgData name="Cara Knox Gutzmer" userId="Vsv46+9Z8VBbTUzyGxy0vmA9N5c4RpU6iVcZ6i6Sngc=" providerId="None" clId="Web-{69B31615-83DD-40B0-9148-E864BDB39D43}"/>
    <pc:docChg chg="modSld">
      <pc:chgData name="Cara Knox Gutzmer" userId="Vsv46+9Z8VBbTUzyGxy0vmA9N5c4RpU6iVcZ6i6Sngc=" providerId="None" clId="Web-{69B31615-83DD-40B0-9148-E864BDB39D43}" dt="2025-08-25T20:28:58.557" v="129" actId="20577"/>
      <pc:docMkLst>
        <pc:docMk/>
      </pc:docMkLst>
      <pc:sldChg chg="modSp">
        <pc:chgData name="Cara Knox Gutzmer" userId="Vsv46+9Z8VBbTUzyGxy0vmA9N5c4RpU6iVcZ6i6Sngc=" providerId="None" clId="Web-{69B31615-83DD-40B0-9148-E864BDB39D43}" dt="2025-08-25T13:39:44.519" v="15" actId="20577"/>
        <pc:sldMkLst>
          <pc:docMk/>
          <pc:sldMk cId="2173815233" sldId="261"/>
        </pc:sldMkLst>
        <pc:spChg chg="mod">
          <ac:chgData name="Cara Knox Gutzmer" userId="Vsv46+9Z8VBbTUzyGxy0vmA9N5c4RpU6iVcZ6i6Sngc=" providerId="None" clId="Web-{69B31615-83DD-40B0-9148-E864BDB39D43}" dt="2025-08-25T13:39:44.519" v="15" actId="20577"/>
          <ac:spMkLst>
            <pc:docMk/>
            <pc:sldMk cId="2173815233" sldId="261"/>
            <ac:spMk id="3" creationId="{C70DD9AC-2B8A-2940-A659-51098F3EF471}"/>
          </ac:spMkLst>
        </pc:spChg>
      </pc:sldChg>
      <pc:sldChg chg="modSp">
        <pc:chgData name="Cara Knox Gutzmer" userId="Vsv46+9Z8VBbTUzyGxy0vmA9N5c4RpU6iVcZ6i6Sngc=" providerId="None" clId="Web-{69B31615-83DD-40B0-9148-E864BDB39D43}" dt="2025-08-25T20:28:58.557" v="129" actId="20577"/>
        <pc:sldMkLst>
          <pc:docMk/>
          <pc:sldMk cId="2459892966" sldId="262"/>
        </pc:sldMkLst>
        <pc:spChg chg="mod">
          <ac:chgData name="Cara Knox Gutzmer" userId="Vsv46+9Z8VBbTUzyGxy0vmA9N5c4RpU6iVcZ6i6Sngc=" providerId="None" clId="Web-{69B31615-83DD-40B0-9148-E864BDB39D43}" dt="2025-08-25T20:28:58.557" v="129" actId="20577"/>
          <ac:spMkLst>
            <pc:docMk/>
            <pc:sldMk cId="2459892966" sldId="262"/>
            <ac:spMk id="7" creationId="{00000000-0000-0000-0000-000000000000}"/>
          </ac:spMkLst>
        </pc:spChg>
      </pc:sldChg>
      <pc:sldChg chg="modSp">
        <pc:chgData name="Cara Knox Gutzmer" userId="Vsv46+9Z8VBbTUzyGxy0vmA9N5c4RpU6iVcZ6i6Sngc=" providerId="None" clId="Web-{69B31615-83DD-40B0-9148-E864BDB39D43}" dt="2025-08-25T20:27:33.773" v="83" actId="20577"/>
        <pc:sldMkLst>
          <pc:docMk/>
          <pc:sldMk cId="3531920391" sldId="267"/>
        </pc:sldMkLst>
        <pc:spChg chg="mod">
          <ac:chgData name="Cara Knox Gutzmer" userId="Vsv46+9Z8VBbTUzyGxy0vmA9N5c4RpU6iVcZ6i6Sngc=" providerId="None" clId="Web-{69B31615-83DD-40B0-9148-E864BDB39D43}" dt="2025-08-25T20:27:33.773" v="83" actId="20577"/>
          <ac:spMkLst>
            <pc:docMk/>
            <pc:sldMk cId="3531920391" sldId="267"/>
            <ac:spMk id="7" creationId="{00000000-0000-0000-0000-000000000000}"/>
          </ac:spMkLst>
        </pc:spChg>
      </pc:sldChg>
      <pc:sldChg chg="modSp">
        <pc:chgData name="Cara Knox Gutzmer" userId="Vsv46+9Z8VBbTUzyGxy0vmA9N5c4RpU6iVcZ6i6Sngc=" providerId="None" clId="Web-{69B31615-83DD-40B0-9148-E864BDB39D43}" dt="2025-08-25T20:27:05.256" v="81" actId="20577"/>
        <pc:sldMkLst>
          <pc:docMk/>
          <pc:sldMk cId="267757406" sldId="269"/>
        </pc:sldMkLst>
        <pc:spChg chg="mod">
          <ac:chgData name="Cara Knox Gutzmer" userId="Vsv46+9Z8VBbTUzyGxy0vmA9N5c4RpU6iVcZ6i6Sngc=" providerId="None" clId="Web-{69B31615-83DD-40B0-9148-E864BDB39D43}" dt="2025-08-25T13:39:50.504" v="16" actId="20577"/>
          <ac:spMkLst>
            <pc:docMk/>
            <pc:sldMk cId="267757406" sldId="269"/>
            <ac:spMk id="6" creationId="{00000000-0000-0000-0000-000000000000}"/>
          </ac:spMkLst>
        </pc:spChg>
        <pc:spChg chg="mod">
          <ac:chgData name="Cara Knox Gutzmer" userId="Vsv46+9Z8VBbTUzyGxy0vmA9N5c4RpU6iVcZ6i6Sngc=" providerId="None" clId="Web-{69B31615-83DD-40B0-9148-E864BDB39D43}" dt="2025-08-25T20:27:05.256" v="81" actId="20577"/>
          <ac:spMkLst>
            <pc:docMk/>
            <pc:sldMk cId="267757406" sldId="269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7610-DC27-EA47-B7F4-8BCA1EB076DF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53F7-4D87-E844-B31E-B7D266CD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raknox@Illinois.edu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ce@education.Illinoi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current-candidates/secondary/ci403-studen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araknox@Illinois.edu" TargetMode="External"/><Relationship Id="rId4" Type="http://schemas.openxmlformats.org/officeDocument/2006/relationships/hyperlink" Target="mailto:sce@education.Illinois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F073E-1258-8C44-939D-058041599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1237"/>
          </a:xfrm>
        </p:spPr>
      </p:pic>
    </p:spTree>
    <p:extLst>
      <p:ext uri="{BB962C8B-B14F-4D97-AF65-F5344CB8AC3E}">
        <p14:creationId xmlns:p14="http://schemas.microsoft.com/office/powerpoint/2010/main" val="155002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Introductions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DD9AC-2B8A-2940-A659-51098F3EF471}"/>
              </a:ext>
            </a:extLst>
          </p:cNvPr>
          <p:cNvSpPr txBox="1"/>
          <p:nvPr/>
        </p:nvSpPr>
        <p:spPr>
          <a:xfrm>
            <a:off x="467139" y="2027583"/>
            <a:ext cx="8108061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Dr. Cara Gutzmer</a:t>
            </a:r>
          </a:p>
          <a:p>
            <a:r>
              <a:rPr lang="en-US" dirty="0">
                <a:hlinkClick r:id="rId3"/>
              </a:rPr>
              <a:t>caraknox@Illinois.edu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Danielle Galardy</a:t>
            </a:r>
          </a:p>
          <a:p>
            <a:r>
              <a:rPr lang="en-US" dirty="0">
                <a:hlinkClick r:id="rId4"/>
              </a:rPr>
              <a:t>Sce@education.Illinois.edu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Sue Talbott (places elementary and early childhood)</a:t>
            </a:r>
          </a:p>
          <a:p>
            <a:r>
              <a:rPr lang="en-US" b="1" dirty="0"/>
              <a:t>Your supervisors</a:t>
            </a:r>
          </a:p>
          <a:p>
            <a:r>
              <a:rPr lang="en-US" dirty="0">
                <a:ea typeface="Calibri"/>
                <a:cs typeface="Calibri"/>
              </a:rPr>
              <a:t>Ellen Dahlke</a:t>
            </a:r>
            <a:endParaRPr lang="en-US" dirty="0">
              <a:cs typeface="Calibri"/>
            </a:endParaRPr>
          </a:p>
          <a:p>
            <a:r>
              <a:rPr lang="en-US" dirty="0"/>
              <a:t>Pat Johnson</a:t>
            </a:r>
          </a:p>
          <a:p>
            <a:r>
              <a:rPr lang="en-US" dirty="0"/>
              <a:t>Eddie Mayer</a:t>
            </a:r>
          </a:p>
          <a:p>
            <a:r>
              <a:rPr lang="en-US" dirty="0">
                <a:ea typeface="Calibri"/>
                <a:cs typeface="Calibri"/>
              </a:rPr>
              <a:t>Carolyn </a:t>
            </a:r>
            <a:r>
              <a:rPr lang="en-US" dirty="0" err="1">
                <a:ea typeface="Calibri"/>
                <a:cs typeface="Calibri"/>
              </a:rPr>
              <a:t>Kodes</a:t>
            </a:r>
            <a:endParaRPr lang="en-US" dirty="0"/>
          </a:p>
          <a:p>
            <a:r>
              <a:rPr lang="en-US" dirty="0"/>
              <a:t>Jeff Evans</a:t>
            </a:r>
          </a:p>
          <a:p>
            <a:r>
              <a:rPr lang="en-US" dirty="0"/>
              <a:t>Kaylyn Davis</a:t>
            </a:r>
          </a:p>
        </p:txBody>
      </p:sp>
    </p:spTree>
    <p:extLst>
      <p:ext uri="{BB962C8B-B14F-4D97-AF65-F5344CB8AC3E}">
        <p14:creationId xmlns:p14="http://schemas.microsoft.com/office/powerpoint/2010/main" val="217381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Role of the supervisor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Your supervisors are here to be a link between the university and your placements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They provide support by observing you in your placement and helping you to reflect on your planning and teaching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/>
                <a:ea typeface="Avenir" charset="0"/>
                <a:cs typeface="Avenir" charset="0"/>
              </a:rPr>
              <a:t>They lead monthly seminars to help you prepare for student teaching. Attendance is required. These seminar dates are September 16, October 14 and November 4th. </a:t>
            </a:r>
          </a:p>
        </p:txBody>
      </p:sp>
    </p:spTree>
    <p:extLst>
      <p:ext uri="{BB962C8B-B14F-4D97-AF65-F5344CB8AC3E}">
        <p14:creationId xmlns:p14="http://schemas.microsoft.com/office/powerpoint/2010/main" val="245989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85046"/>
          </a:xfrm>
        </p:spPr>
      </p:pic>
      <p:sp>
        <p:nvSpPr>
          <p:cNvPr id="9" name="Subtitle 5"/>
          <p:cNvSpPr txBox="1">
            <a:spLocks/>
          </p:cNvSpPr>
          <p:nvPr/>
        </p:nvSpPr>
        <p:spPr>
          <a:xfrm>
            <a:off x="737999" y="1182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B1ED89-8518-EF43-99AC-36C0BF6BD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57442"/>
              </p:ext>
            </p:extLst>
          </p:nvPr>
        </p:nvGraphicFramePr>
        <p:xfrm>
          <a:off x="119270" y="69574"/>
          <a:ext cx="9593744" cy="7161073"/>
        </p:xfrm>
        <a:graphic>
          <a:graphicData uri="http://schemas.openxmlformats.org/drawingml/2006/table">
            <a:tbl>
              <a:tblPr/>
              <a:tblGrid>
                <a:gridCol w="2238258">
                  <a:extLst>
                    <a:ext uri="{9D8B030D-6E8A-4147-A177-3AD203B41FA5}">
                      <a16:colId xmlns:a16="http://schemas.microsoft.com/office/drawing/2014/main" val="1756289349"/>
                    </a:ext>
                  </a:extLst>
                </a:gridCol>
                <a:gridCol w="3677743">
                  <a:extLst>
                    <a:ext uri="{9D8B030D-6E8A-4147-A177-3AD203B41FA5}">
                      <a16:colId xmlns:a16="http://schemas.microsoft.com/office/drawing/2014/main" val="2099927501"/>
                    </a:ext>
                  </a:extLst>
                </a:gridCol>
                <a:gridCol w="3677743">
                  <a:extLst>
                    <a:ext uri="{9D8B030D-6E8A-4147-A177-3AD203B41FA5}">
                      <a16:colId xmlns:a16="http://schemas.microsoft.com/office/drawing/2014/main" val="493415403"/>
                    </a:ext>
                  </a:extLst>
                </a:gridCol>
              </a:tblGrid>
              <a:tr h="1455219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+mn-lt"/>
                        </a:rPr>
                        <a:t>Fairness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Recognizes and adjusts instructional and assessment practices that may be unfair to some students; classroom discourse reflects respect, warmth, and sensitivity to students as individuals; teacher-student and student-student interactions are polite and characterized by active listening and turn-taking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Danielson 1B (demonstrating knowledge of students Danielson 1F (designing student assessments); </a:t>
                      </a:r>
                    </a:p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Danielson 2A (creating environment of respect and rapport)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583993"/>
                  </a:ext>
                </a:extLst>
              </a:tr>
              <a:tr h="1455219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+mn-lt"/>
                        </a:rPr>
                        <a:t>Belief that all students can learn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Establishes and demonstrates high expectations and rigor for all learners, instruction is differentiated as needed to encourage and challenge all individual students; persists in helping students achieve; expectation and recognition of effort and persistence by students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Danielson 2B (establishing a culture for learning) Danielson 1C (setting educational outcomes)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687458"/>
                  </a:ext>
                </a:extLst>
              </a:tr>
              <a:tr h="2067809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+mn-lt"/>
                        </a:rPr>
                        <a:t>Commitment to collaboration, community, and reflective practice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Create and maintain professional collegial relationships that encourage working together toward improved educational practice and student success; thoughtful and accurate assessment of one’s own effectiveness and consideration of alternative actions; engage in activities to improve practice— professional development and professional conversation with colleagues about practice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Danielson 4A (Reflecting on Teaching) Danielson 4D (participating in a professional community Danielson 4E (growing and developing professionally)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645783"/>
                  </a:ext>
                </a:extLst>
              </a:tr>
              <a:tr h="2182826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+mn-lt"/>
                        </a:rPr>
                        <a:t>Professionalism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>
                          <a:effectLst/>
                          <a:latin typeface="+mn-lt"/>
                        </a:rPr>
                        <a:t>Presenting self professionally in appearance, grooming and punctuality; consistent and accurate performance in fulfilling program and school mandates and procedures; demonstrating integrity, honesty, and ethical conduct (including confidentiality) when addressing school and university responsibilities; demonstrating belief that students are highest priority in planning; challenging existing practices to put students first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+mn-lt"/>
                        </a:rPr>
                        <a:t>Danielson 4F (showing professionalism) </a:t>
                      </a:r>
                    </a:p>
                  </a:txBody>
                  <a:tcPr marL="11991" marR="1199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05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5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Placement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57809" y="1878496"/>
            <a:ext cx="8577469" cy="4432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Beginning of the school day-11 Th and 3 other hours arranged with your cooperating teacher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should be there 10 minutes before school starts You will begin observing, but will take over more tasks (small groups, bell ringers, etc.) and build up to a short take over. Don’t just sit there!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are a guest in your teacher’s classroom. Please always be respectful.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may not enter a building without a cleared background check if your district requires that.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You are given 3 hours of sick time. Any other time missed must be made up.</a:t>
            </a:r>
          </a:p>
        </p:txBody>
      </p:sp>
    </p:spTree>
    <p:extLst>
      <p:ext uri="{BB962C8B-B14F-4D97-AF65-F5344CB8AC3E}">
        <p14:creationId xmlns:p14="http://schemas.microsoft.com/office/powerpoint/2010/main" val="423380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Placement Expectations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57809" y="1878496"/>
            <a:ext cx="8577469" cy="4432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0540C-B8EC-5340-9256-2AB38AD5ADBA}"/>
              </a:ext>
            </a:extLst>
          </p:cNvPr>
          <p:cNvSpPr txBox="1"/>
          <p:nvPr/>
        </p:nvSpPr>
        <p:spPr>
          <a:xfrm>
            <a:off x="357808" y="1977887"/>
            <a:ext cx="792148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" indent="0">
              <a:buNone/>
            </a:pPr>
            <a:r>
              <a:rPr lang="en-US" dirty="0"/>
              <a:t>EXPECTATIONS: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1. Follow the recommended guidelines for the gradual assumption of classroom responsibilities throughout the placement experience.</a:t>
            </a:r>
          </a:p>
          <a:p>
            <a:pPr marL="45720" indent="0">
              <a:buNone/>
            </a:pPr>
            <a:r>
              <a:rPr lang="en-US" dirty="0"/>
              <a:t>2. Complete all supervisor-directed activities (conferences, evaluations, lesson plans).</a:t>
            </a:r>
          </a:p>
          <a:p>
            <a:pPr marL="45720"/>
            <a:r>
              <a:rPr lang="en-US" dirty="0"/>
              <a:t>3. Develop a proactive communication plan with your supervisor, teammates and cooperating teachers.</a:t>
            </a:r>
            <a:endParaRPr lang="en-US" dirty="0">
              <a:ea typeface="+mn-lt"/>
              <a:cs typeface="+mn-lt"/>
            </a:endParaRPr>
          </a:p>
          <a:p>
            <a:pPr marL="45720"/>
            <a:r>
              <a:rPr lang="en-US" dirty="0">
                <a:ea typeface="+mn-lt"/>
                <a:cs typeface="+mn-lt"/>
              </a:rPr>
              <a:t>4. Be professional in appearance and actions. Arrive on time and put devices away. </a:t>
            </a:r>
            <a:endParaRPr lang="en-US"/>
          </a:p>
          <a:p>
            <a:pPr marL="45720"/>
            <a:r>
              <a:rPr lang="en-US" dirty="0">
                <a:ea typeface="+mn-lt"/>
                <a:cs typeface="+mn-lt"/>
              </a:rPr>
              <a:t>5. Please refrain from posting about placement on Social Media and set your profiles to private.</a:t>
            </a: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182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/>
                <a:ea typeface="Avenir Next" charset="0"/>
                <a:cs typeface="Avenir Next" charset="0"/>
              </a:rPr>
              <a:t>Student Teaching Spring 2026</a:t>
            </a:r>
            <a:endParaRPr lang="en-US" sz="4000" b="1" dirty="0">
              <a:solidFill>
                <a:schemeClr val="bg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We have already started to place students for Spring 2025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Be ready to interview in the fall (if necessary)</a:t>
            </a:r>
            <a:endParaRPr lang="en-US" dirty="0">
              <a:cs typeface="Calibri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may receive communication from a district. This does NOT guarantee your placement. PLEASE answer any requests by districts quickly and professionally.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will receive your placement by the middle of November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EdTPA</a:t>
            </a:r>
            <a:r>
              <a:rPr lang="en-US" dirty="0"/>
              <a:t> is waived for Spring 2026. You should take your content test by </a:t>
            </a:r>
            <a:r>
              <a:rPr lang="en-US" b="1" dirty="0"/>
              <a:t>September 1</a:t>
            </a:r>
            <a:r>
              <a:rPr lang="en-US" dirty="0"/>
              <a:t> and should pass it by </a:t>
            </a:r>
            <a:r>
              <a:rPr lang="en-US" b="1" dirty="0"/>
              <a:t>December 15. </a:t>
            </a:r>
            <a:r>
              <a:rPr lang="en-US" dirty="0"/>
              <a:t>SIGN UP NOW.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Student teaching will begin on January 5th, and will follow your school calendar, NOT UIUC’s calendar. The last day of student teaching will be April 24</a:t>
            </a:r>
            <a:r>
              <a:rPr lang="en-US" baseline="30000" dirty="0"/>
              <a:t>th</a:t>
            </a:r>
            <a:endParaRPr lang="en-US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RELAX!</a:t>
            </a:r>
          </a:p>
          <a:p>
            <a:pPr marL="342900" indent="-342900" algn="l">
              <a:buFontTx/>
              <a:buChar char="-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047"/>
            <a:ext cx="9144000" cy="6858000"/>
          </a:xfr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90200" y="547200"/>
            <a:ext cx="7785000" cy="1044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We are working hard for YOU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790200" y="2226000"/>
            <a:ext cx="7668000" cy="368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At SCE, we are always trying to improve your experience in placement. 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In the last year we have: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/>
                <a:ea typeface="Avenir" charset="0"/>
                <a:cs typeface="Avenir" charset="0"/>
              </a:rPr>
              <a:t>Allowed for sick time during Senior Year Fall placement and student teaching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Eliminated journals this semester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/>
                <a:ea typeface="Avenir" charset="0"/>
                <a:cs typeface="Avenir" charset="0"/>
              </a:rPr>
              <a:t>Shortened student teaching by a week to allow for students to make up days or substitute teach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Helped plan Career Day and excused you from placement for that day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…and there is more to come!</a:t>
            </a:r>
          </a:p>
          <a:p>
            <a:pPr marL="800100" lvl="1" indent="-342900" algn="l">
              <a:buFontTx/>
              <a:buChar char="-"/>
            </a:pPr>
            <a:endParaRPr lang="en-US" dirty="0">
              <a:latin typeface="Avenir" charset="0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6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t="9091" r="33107" b="2"/>
          <a:stretch/>
        </p:blipFill>
        <p:spPr>
          <a:xfrm>
            <a:off x="4766581" y="10"/>
            <a:ext cx="4377419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40343" y="325598"/>
            <a:ext cx="4356336" cy="91111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700" b="1" dirty="0"/>
              <a:t>Questions?	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47" y="3045812"/>
            <a:ext cx="4703223" cy="5089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800" dirty="0"/>
              <a:t>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380" y="5292509"/>
            <a:ext cx="495762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4608277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530190" y="879102"/>
            <a:ext cx="6141415" cy="4706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Check the webpage: 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3"/>
              </a:rPr>
              <a:t>https://sce.education.illinois.edu/current-candidates/secondary/ci403-student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Ask your supervisor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Email SCE 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4"/>
              </a:rPr>
              <a:t>sce@education.Illinois.edu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" charset="0"/>
                <a:ea typeface="Avenir" charset="0"/>
                <a:cs typeface="Avenir" charset="0"/>
              </a:rPr>
              <a:t>Email me </a:t>
            </a:r>
            <a:r>
              <a:rPr lang="en-US" dirty="0">
                <a:latin typeface="Avenir" charset="0"/>
                <a:ea typeface="Avenir" charset="0"/>
                <a:cs typeface="Avenir" charset="0"/>
                <a:hlinkClick r:id="rId5"/>
              </a:rPr>
              <a:t>caraknox@Illinois.edu</a:t>
            </a:r>
            <a:endParaRPr lang="en-US" dirty="0">
              <a:latin typeface="Avenir" charset="0"/>
              <a:ea typeface="Avenir" charset="0"/>
              <a:cs typeface="Avenir" charset="0"/>
            </a:endParaRP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"/>
                <a:ea typeface="Avenir" charset="0"/>
                <a:cs typeface="Avenir" charset="0"/>
              </a:rPr>
              <a:t>Come say hi! 120E Education Building</a:t>
            </a:r>
          </a:p>
          <a:p>
            <a:pPr algn="l"/>
            <a:r>
              <a:rPr lang="en-US" sz="1600" dirty="0">
                <a:solidFill>
                  <a:srgbClr val="13294B"/>
                </a:solidFill>
                <a:latin typeface="Aptos"/>
              </a:rPr>
              <a:t>22: Kaylyn Davis/Eddie Mayer</a:t>
            </a:r>
            <a:endParaRPr lang="en-US" sz="1600">
              <a:ea typeface="Calibri"/>
              <a:cs typeface="Calibri"/>
            </a:endParaRPr>
          </a:p>
          <a:p>
            <a:pPr algn="l"/>
            <a:r>
              <a:rPr lang="en-US" sz="1600" b="0" i="0" u="none" strike="noStrike" dirty="0">
                <a:solidFill>
                  <a:srgbClr val="13294B"/>
                </a:solidFill>
                <a:effectLst/>
                <a:latin typeface="Aptos"/>
              </a:rPr>
              <a:t>192</a:t>
            </a:r>
            <a:r>
              <a:rPr lang="en-US" sz="1600" dirty="0">
                <a:solidFill>
                  <a:srgbClr val="13294B"/>
                </a:solidFill>
                <a:latin typeface="Aptos"/>
              </a:rPr>
              <a:t>: Carolyn </a:t>
            </a:r>
            <a:r>
              <a:rPr lang="en-US" sz="1600" dirty="0" err="1">
                <a:solidFill>
                  <a:srgbClr val="13294B"/>
                </a:solidFill>
                <a:latin typeface="Aptos"/>
              </a:rPr>
              <a:t>Kodes</a:t>
            </a:r>
            <a:endParaRPr lang="en-US" sz="1600" dirty="0">
              <a:ea typeface="Calibri"/>
              <a:cs typeface="Calibri"/>
            </a:endParaRPr>
          </a:p>
          <a:p>
            <a:pPr algn="l"/>
            <a:r>
              <a:rPr lang="en-US" sz="1600" b="0" i="0" u="none" strike="noStrike" dirty="0">
                <a:solidFill>
                  <a:srgbClr val="13294B"/>
                </a:solidFill>
                <a:effectLst/>
                <a:latin typeface="Aptos"/>
              </a:rPr>
              <a:t>333</a:t>
            </a:r>
            <a:r>
              <a:rPr lang="en-US" sz="1600" dirty="0">
                <a:solidFill>
                  <a:srgbClr val="13294B"/>
                </a:solidFill>
                <a:latin typeface="Aptos"/>
              </a:rPr>
              <a:t>: Jeff Evans</a:t>
            </a:r>
            <a:endParaRPr lang="en-US" sz="1600">
              <a:ea typeface="Calibri"/>
              <a:cs typeface="Calibri"/>
            </a:endParaRPr>
          </a:p>
          <a:p>
            <a:pPr algn="l"/>
            <a:r>
              <a:rPr lang="en-US" sz="1600" b="0" i="0" u="none" strike="noStrike" dirty="0">
                <a:solidFill>
                  <a:srgbClr val="13294B"/>
                </a:solidFill>
                <a:effectLst/>
                <a:latin typeface="Aptos"/>
              </a:rPr>
              <a:t>376</a:t>
            </a:r>
            <a:r>
              <a:rPr lang="en-US" sz="1600" dirty="0">
                <a:solidFill>
                  <a:srgbClr val="13294B"/>
                </a:solidFill>
                <a:latin typeface="Aptos"/>
              </a:rPr>
              <a:t>: Ellen Dahlke</a:t>
            </a:r>
            <a:endParaRPr lang="en-US" sz="1600">
              <a:ea typeface="Calibri"/>
              <a:cs typeface="Calibri"/>
            </a:endParaRPr>
          </a:p>
          <a:p>
            <a:pPr algn="l"/>
            <a:r>
              <a:rPr lang="en-US" sz="1600" b="0" i="0" u="none" strike="noStrike" dirty="0">
                <a:solidFill>
                  <a:srgbClr val="13294B"/>
                </a:solidFill>
                <a:effectLst/>
                <a:latin typeface="Aptos"/>
              </a:rPr>
              <a:t>398</a:t>
            </a:r>
            <a:r>
              <a:rPr lang="en-US" sz="1600" dirty="0">
                <a:solidFill>
                  <a:srgbClr val="13294B"/>
                </a:solidFill>
                <a:latin typeface="Aptos"/>
              </a:rPr>
              <a:t>:</a:t>
            </a:r>
            <a:r>
              <a:rPr lang="en-US" sz="1600" b="0" i="0" u="none" strike="noStrike" dirty="0">
                <a:solidFill>
                  <a:srgbClr val="13294B"/>
                </a:solidFill>
                <a:effectLst/>
                <a:latin typeface="Aptos"/>
              </a:rPr>
              <a:t> Pat</a:t>
            </a:r>
            <a:r>
              <a:rPr lang="en-US" sz="1600" dirty="0">
                <a:solidFill>
                  <a:srgbClr val="13294B"/>
                </a:solidFill>
                <a:latin typeface="Aptos"/>
              </a:rPr>
              <a:t> Johnson</a:t>
            </a:r>
            <a:endParaRPr lang="en-US" sz="1600">
              <a:ea typeface="Calibri"/>
              <a:cs typeface="Calibri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b="0" i="0" u="none" strike="noStrike" dirty="0">
              <a:solidFill>
                <a:srgbClr val="13294B"/>
              </a:solidFill>
              <a:effectLst/>
              <a:latin typeface="Aptos"/>
            </a:endParaRPr>
          </a:p>
          <a:p>
            <a:pPr marL="342900" indent="-342900" algn="l">
              <a:buFontTx/>
              <a:buChar char="-"/>
            </a:pPr>
            <a:endParaRPr lang="en-US" b="1" dirty="0">
              <a:latin typeface="Avenir"/>
              <a:ea typeface="Avenir" charset="0"/>
              <a:cs typeface="Avenir" charset="0"/>
            </a:endParaRPr>
          </a:p>
          <a:p>
            <a:pPr marL="342900" indent="-342900" algn="l">
              <a:buFontTx/>
              <a:buChar char="-"/>
            </a:pPr>
            <a:endParaRPr lang="en-US" dirty="0">
              <a:latin typeface="Avenir"/>
              <a:ea typeface="Avenir" charset="0"/>
              <a:cs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2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-standard-size-ppt-template" id="{FD5A33AA-251C-4C4C-84A0-8CEBE8514553}" vid="{A3136EC0-84ED-814E-A01C-20E9975B6F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237352</TotalTime>
  <Words>840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Title</vt:lpstr>
      <vt:lpstr>Title</vt:lpstr>
      <vt:lpstr>PowerPoint Presentation</vt:lpstr>
      <vt:lpstr>Title</vt:lpstr>
      <vt:lpstr>Title</vt:lpstr>
      <vt:lpstr>Title</vt:lpstr>
      <vt:lpstr>Title</vt:lpstr>
      <vt:lpstr>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Gutzmer, Cara</dc:creator>
  <cp:lastModifiedBy>Gutzmer, Cara</cp:lastModifiedBy>
  <cp:revision>94</cp:revision>
  <dcterms:created xsi:type="dcterms:W3CDTF">2021-08-22T17:56:20Z</dcterms:created>
  <dcterms:modified xsi:type="dcterms:W3CDTF">2025-08-25T20:29:13Z</dcterms:modified>
</cp:coreProperties>
</file>