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1" r:id="rId3"/>
    <p:sldId id="262" r:id="rId4"/>
    <p:sldId id="258" r:id="rId5"/>
    <p:sldId id="264" r:id="rId6"/>
    <p:sldId id="268" r:id="rId7"/>
    <p:sldId id="269" r:id="rId8"/>
    <p:sldId id="271" r:id="rId9"/>
    <p:sldId id="267" r:id="rId10"/>
    <p:sldId id="259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D2CF88B-1BAD-4D9E-A2DF-5AA27F846744}" v="137" dt="2023-08-21T20:31:41.334"/>
    <p1510:client id="{E851FD3F-B49E-42BC-93C4-AB694297F3DC}" v="2" dt="2023-08-21T23:50:29.5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1958"/>
    <p:restoredTop sz="96327"/>
  </p:normalViewPr>
  <p:slideViewPr>
    <p:cSldViewPr snapToGrid="0" snapToObjects="1">
      <p:cViewPr varScale="1">
        <p:scale>
          <a:sx n="128" d="100"/>
          <a:sy n="128" d="100"/>
        </p:scale>
        <p:origin x="14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a Knox Gutzmer" clId="Web-{E851FD3F-B49E-42BC-93C4-AB694297F3DC}"/>
    <pc:docChg chg="modSld">
      <pc:chgData name="Cara Knox Gutzmer" userId="" providerId="" clId="Web-{E851FD3F-B49E-42BC-93C4-AB694297F3DC}" dt="2023-08-21T23:50:29.577" v="1" actId="20577"/>
      <pc:docMkLst>
        <pc:docMk/>
      </pc:docMkLst>
      <pc:sldChg chg="modSp">
        <pc:chgData name="Cara Knox Gutzmer" userId="" providerId="" clId="Web-{E851FD3F-B49E-42BC-93C4-AB694297F3DC}" dt="2023-08-21T23:50:29.577" v="1" actId="20577"/>
        <pc:sldMkLst>
          <pc:docMk/>
          <pc:sldMk cId="267757406" sldId="269"/>
        </pc:sldMkLst>
        <pc:spChg chg="mod">
          <ac:chgData name="Cara Knox Gutzmer" userId="" providerId="" clId="Web-{E851FD3F-B49E-42BC-93C4-AB694297F3DC}" dt="2023-08-21T23:50:29.577" v="1" actId="20577"/>
          <ac:spMkLst>
            <pc:docMk/>
            <pc:sldMk cId="267757406" sldId="269"/>
            <ac:spMk id="7" creationId="{00000000-0000-0000-0000-000000000000}"/>
          </ac:spMkLst>
        </pc:spChg>
      </pc:sldChg>
    </pc:docChg>
  </pc:docChgLst>
  <pc:docChgLst>
    <pc:chgData name="Cara Knox Gutzmer" clId="Web-{CD2CF88B-1BAD-4D9E-A2DF-5AA27F846744}"/>
    <pc:docChg chg="delSld modSld">
      <pc:chgData name="Cara Knox Gutzmer" userId="" providerId="" clId="Web-{CD2CF88B-1BAD-4D9E-A2DF-5AA27F846744}" dt="2023-08-21T20:31:09.098" v="121" actId="20577"/>
      <pc:docMkLst>
        <pc:docMk/>
      </pc:docMkLst>
      <pc:sldChg chg="del">
        <pc:chgData name="Cara Knox Gutzmer" userId="" providerId="" clId="Web-{CD2CF88B-1BAD-4D9E-A2DF-5AA27F846744}" dt="2023-08-21T19:32:08.448" v="0"/>
        <pc:sldMkLst>
          <pc:docMk/>
          <pc:sldMk cId="1935327232" sldId="257"/>
        </pc:sldMkLst>
      </pc:sldChg>
      <pc:sldChg chg="modSp">
        <pc:chgData name="Cara Knox Gutzmer" userId="" providerId="" clId="Web-{CD2CF88B-1BAD-4D9E-A2DF-5AA27F846744}" dt="2023-08-21T19:32:25.729" v="5" actId="20577"/>
        <pc:sldMkLst>
          <pc:docMk/>
          <pc:sldMk cId="2173815233" sldId="261"/>
        </pc:sldMkLst>
        <pc:spChg chg="mod">
          <ac:chgData name="Cara Knox Gutzmer" userId="" providerId="" clId="Web-{CD2CF88B-1BAD-4D9E-A2DF-5AA27F846744}" dt="2023-08-21T19:32:25.729" v="5" actId="20577"/>
          <ac:spMkLst>
            <pc:docMk/>
            <pc:sldMk cId="2173815233" sldId="261"/>
            <ac:spMk id="3" creationId="{C70DD9AC-2B8A-2940-A659-51098F3EF471}"/>
          </ac:spMkLst>
        </pc:spChg>
      </pc:sldChg>
      <pc:sldChg chg="modSp">
        <pc:chgData name="Cara Knox Gutzmer" userId="" providerId="" clId="Web-{CD2CF88B-1BAD-4D9E-A2DF-5AA27F846744}" dt="2023-08-21T19:39:03.193" v="105" actId="20577"/>
        <pc:sldMkLst>
          <pc:docMk/>
          <pc:sldMk cId="2459892966" sldId="262"/>
        </pc:sldMkLst>
        <pc:spChg chg="mod">
          <ac:chgData name="Cara Knox Gutzmer" userId="" providerId="" clId="Web-{CD2CF88B-1BAD-4D9E-A2DF-5AA27F846744}" dt="2023-08-21T19:39:03.193" v="105" actId="20577"/>
          <ac:spMkLst>
            <pc:docMk/>
            <pc:sldMk cId="2459892966" sldId="262"/>
            <ac:spMk id="7" creationId="{00000000-0000-0000-0000-000000000000}"/>
          </ac:spMkLst>
        </pc:spChg>
      </pc:sldChg>
      <pc:sldChg chg="delSp del">
        <pc:chgData name="Cara Knox Gutzmer" userId="" providerId="" clId="Web-{CD2CF88B-1BAD-4D9E-A2DF-5AA27F846744}" dt="2023-08-21T19:32:53.527" v="7"/>
        <pc:sldMkLst>
          <pc:docMk/>
          <pc:sldMk cId="3805868642" sldId="265"/>
        </pc:sldMkLst>
        <pc:picChg chg="del">
          <ac:chgData name="Cara Knox Gutzmer" userId="" providerId="" clId="Web-{CD2CF88B-1BAD-4D9E-A2DF-5AA27F846744}" dt="2023-08-21T19:32:50.761" v="6"/>
          <ac:picMkLst>
            <pc:docMk/>
            <pc:sldMk cId="3805868642" sldId="265"/>
            <ac:picMk id="4" creationId="{00000000-0000-0000-0000-000000000000}"/>
          </ac:picMkLst>
        </pc:picChg>
      </pc:sldChg>
      <pc:sldChg chg="modSp">
        <pc:chgData name="Cara Knox Gutzmer" userId="" providerId="" clId="Web-{CD2CF88B-1BAD-4D9E-A2DF-5AA27F846744}" dt="2023-08-21T19:37:35.956" v="94" actId="14100"/>
        <pc:sldMkLst>
          <pc:docMk/>
          <pc:sldMk cId="3531920391" sldId="267"/>
        </pc:sldMkLst>
        <pc:spChg chg="mod">
          <ac:chgData name="Cara Knox Gutzmer" userId="" providerId="" clId="Web-{CD2CF88B-1BAD-4D9E-A2DF-5AA27F846744}" dt="2023-08-21T19:36:47.080" v="60" actId="14100"/>
          <ac:spMkLst>
            <pc:docMk/>
            <pc:sldMk cId="3531920391" sldId="267"/>
            <ac:spMk id="2" creationId="{00000000-0000-0000-0000-000000000000}"/>
          </ac:spMkLst>
        </pc:spChg>
        <pc:spChg chg="mod">
          <ac:chgData name="Cara Knox Gutzmer" userId="" providerId="" clId="Web-{CD2CF88B-1BAD-4D9E-A2DF-5AA27F846744}" dt="2023-08-21T19:36:52.533" v="61" actId="1076"/>
          <ac:spMkLst>
            <pc:docMk/>
            <pc:sldMk cId="3531920391" sldId="267"/>
            <ac:spMk id="6" creationId="{00000000-0000-0000-0000-000000000000}"/>
          </ac:spMkLst>
        </pc:spChg>
        <pc:spChg chg="mod">
          <ac:chgData name="Cara Knox Gutzmer" userId="" providerId="" clId="Web-{CD2CF88B-1BAD-4D9E-A2DF-5AA27F846744}" dt="2023-08-21T19:37:35.956" v="94" actId="14100"/>
          <ac:spMkLst>
            <pc:docMk/>
            <pc:sldMk cId="3531920391" sldId="267"/>
            <ac:spMk id="7" creationId="{00000000-0000-0000-0000-000000000000}"/>
          </ac:spMkLst>
        </pc:spChg>
      </pc:sldChg>
      <pc:sldChg chg="modSp">
        <pc:chgData name="Cara Knox Gutzmer" userId="" providerId="" clId="Web-{CD2CF88B-1BAD-4D9E-A2DF-5AA27F846744}" dt="2023-08-21T20:31:09.098" v="121" actId="20577"/>
        <pc:sldMkLst>
          <pc:docMk/>
          <pc:sldMk cId="3931824469" sldId="268"/>
        </pc:sldMkLst>
        <pc:spChg chg="mod">
          <ac:chgData name="Cara Knox Gutzmer" userId="" providerId="" clId="Web-{CD2CF88B-1BAD-4D9E-A2DF-5AA27F846744}" dt="2023-08-21T20:31:09.098" v="121" actId="20577"/>
          <ac:spMkLst>
            <pc:docMk/>
            <pc:sldMk cId="3931824469" sldId="268"/>
            <ac:spMk id="3" creationId="{40F0540C-B8EC-5340-9256-2AB38AD5ADBA}"/>
          </ac:spMkLst>
        </pc:spChg>
      </pc:sldChg>
      <pc:sldChg chg="modSp">
        <pc:chgData name="Cara Knox Gutzmer" userId="" providerId="" clId="Web-{CD2CF88B-1BAD-4D9E-A2DF-5AA27F846744}" dt="2023-08-21T19:34:42.733" v="46" actId="20577"/>
        <pc:sldMkLst>
          <pc:docMk/>
          <pc:sldMk cId="267757406" sldId="269"/>
        </pc:sldMkLst>
        <pc:spChg chg="mod">
          <ac:chgData name="Cara Knox Gutzmer" userId="" providerId="" clId="Web-{CD2CF88B-1BAD-4D9E-A2DF-5AA27F846744}" dt="2023-08-21T19:33:00.246" v="8" actId="20577"/>
          <ac:spMkLst>
            <pc:docMk/>
            <pc:sldMk cId="267757406" sldId="269"/>
            <ac:spMk id="6" creationId="{00000000-0000-0000-0000-000000000000}"/>
          </ac:spMkLst>
        </pc:spChg>
        <pc:spChg chg="mod">
          <ac:chgData name="Cara Knox Gutzmer" userId="" providerId="" clId="Web-{CD2CF88B-1BAD-4D9E-A2DF-5AA27F846744}" dt="2023-08-21T19:34:42.733" v="46" actId="20577"/>
          <ac:spMkLst>
            <pc:docMk/>
            <pc:sldMk cId="267757406" sldId="269"/>
            <ac:spMk id="7" creationId="{00000000-0000-0000-0000-000000000000}"/>
          </ac:spMkLst>
        </pc:spChg>
      </pc:sldChg>
      <pc:sldChg chg="modSp">
        <pc:chgData name="Cara Knox Gutzmer" userId="" providerId="" clId="Web-{CD2CF88B-1BAD-4D9E-A2DF-5AA27F846744}" dt="2023-08-21T19:35:00.905" v="55" actId="20577"/>
        <pc:sldMkLst>
          <pc:docMk/>
          <pc:sldMk cId="4130763901" sldId="271"/>
        </pc:sldMkLst>
        <pc:spChg chg="mod">
          <ac:chgData name="Cara Knox Gutzmer" userId="" providerId="" clId="Web-{CD2CF88B-1BAD-4D9E-A2DF-5AA27F846744}" dt="2023-08-21T19:35:00.905" v="55" actId="20577"/>
          <ac:spMkLst>
            <pc:docMk/>
            <pc:sldMk cId="4130763901" sldId="271"/>
            <ac:spMk id="7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87610-DC27-EA47-B7F4-8BCA1EB076D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53F7-4D87-E844-B31E-B7D266CDFB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87610-DC27-EA47-B7F4-8BCA1EB076D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53F7-4D87-E844-B31E-B7D266CDFB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87610-DC27-EA47-B7F4-8BCA1EB076D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53F7-4D87-E844-B31E-B7D266CDFB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87610-DC27-EA47-B7F4-8BCA1EB076D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53F7-4D87-E844-B31E-B7D266CDFB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87610-DC27-EA47-B7F4-8BCA1EB076D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53F7-4D87-E844-B31E-B7D266CDFB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87610-DC27-EA47-B7F4-8BCA1EB076D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53F7-4D87-E844-B31E-B7D266CDFB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87610-DC27-EA47-B7F4-8BCA1EB076D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53F7-4D87-E844-B31E-B7D266CDFB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87610-DC27-EA47-B7F4-8BCA1EB076D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53F7-4D87-E844-B31E-B7D266CDFB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87610-DC27-EA47-B7F4-8BCA1EB076D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53F7-4D87-E844-B31E-B7D266CDFB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87610-DC27-EA47-B7F4-8BCA1EB076D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53F7-4D87-E844-B31E-B7D266CDFB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87610-DC27-EA47-B7F4-8BCA1EB076D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53F7-4D87-E844-B31E-B7D266CDFB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087610-DC27-EA47-B7F4-8BCA1EB076D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FB53F7-4D87-E844-B31E-B7D266CDF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986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caraknox@Illinois.edu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Sce@education.Illinois.edu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ce.education.illinois.edu/current-candidates/secondary/ci403-student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caraknox@Illinois.edu" TargetMode="External"/><Relationship Id="rId4" Type="http://schemas.openxmlformats.org/officeDocument/2006/relationships/hyperlink" Target="mailto:sce@education.Illinois.ed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DBF073E-1258-8C44-939D-0580415998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89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71237"/>
          </a:xfrm>
        </p:spPr>
      </p:pic>
    </p:spTree>
    <p:extLst>
      <p:ext uri="{BB962C8B-B14F-4D97-AF65-F5344CB8AC3E}">
        <p14:creationId xmlns:p14="http://schemas.microsoft.com/office/powerpoint/2010/main" val="1550029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Title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790200" y="547200"/>
            <a:ext cx="7785000" cy="1044000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solidFill>
                  <a:schemeClr val="bg1"/>
                </a:solidFill>
                <a:latin typeface="Avenir Next" charset="0"/>
                <a:ea typeface="Avenir Next" charset="0"/>
                <a:cs typeface="Avenir Next" charset="0"/>
              </a:rPr>
              <a:t>Introductions</a:t>
            </a:r>
          </a:p>
        </p:txBody>
      </p:sp>
      <p:sp>
        <p:nvSpPr>
          <p:cNvPr id="7" name="Subtitle 5"/>
          <p:cNvSpPr txBox="1">
            <a:spLocks/>
          </p:cNvSpPr>
          <p:nvPr/>
        </p:nvSpPr>
        <p:spPr>
          <a:xfrm>
            <a:off x="790200" y="2226000"/>
            <a:ext cx="7668000" cy="368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Tx/>
              <a:buChar char="-"/>
            </a:pPr>
            <a:endParaRPr lang="en-US" dirty="0">
              <a:latin typeface="Avenir" charset="0"/>
              <a:ea typeface="Avenir" charset="0"/>
              <a:cs typeface="Avenir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0DD9AC-2B8A-2940-A659-51098F3EF471}"/>
              </a:ext>
            </a:extLst>
          </p:cNvPr>
          <p:cNvSpPr txBox="1"/>
          <p:nvPr/>
        </p:nvSpPr>
        <p:spPr>
          <a:xfrm>
            <a:off x="467139" y="2027583"/>
            <a:ext cx="8108061" cy="424731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Dr. Cara Gutzmer</a:t>
            </a:r>
          </a:p>
          <a:p>
            <a:r>
              <a:rPr lang="en-US" dirty="0">
                <a:hlinkClick r:id="rId3"/>
              </a:rPr>
              <a:t>caraknox@Illinois.edu</a:t>
            </a:r>
            <a:endParaRPr lang="en-US" dirty="0"/>
          </a:p>
          <a:p>
            <a:endParaRPr lang="en-US" dirty="0"/>
          </a:p>
          <a:p>
            <a:r>
              <a:rPr lang="en-US" dirty="0"/>
              <a:t>Danielle Galardy</a:t>
            </a:r>
          </a:p>
          <a:p>
            <a:r>
              <a:rPr lang="en-US" dirty="0">
                <a:hlinkClick r:id="rId4"/>
              </a:rPr>
              <a:t>Sce@education.Illinois.edu</a:t>
            </a:r>
            <a:endParaRPr lang="en-US" dirty="0"/>
          </a:p>
          <a:p>
            <a:endParaRPr lang="en-US" dirty="0"/>
          </a:p>
          <a:p>
            <a:r>
              <a:rPr lang="en-US" dirty="0"/>
              <a:t>Sue Talbott (places elementary and early childhood)</a:t>
            </a:r>
          </a:p>
          <a:p>
            <a:r>
              <a:rPr lang="en-US" b="1" dirty="0"/>
              <a:t>Your supervisors</a:t>
            </a:r>
          </a:p>
          <a:p>
            <a:r>
              <a:rPr lang="en-US" dirty="0"/>
              <a:t>Tina Whobrey</a:t>
            </a:r>
            <a:endParaRPr lang="en-US" dirty="0">
              <a:cs typeface="Calibri"/>
            </a:endParaRPr>
          </a:p>
          <a:p>
            <a:r>
              <a:rPr lang="en-US" dirty="0"/>
              <a:t>Pat Johnson</a:t>
            </a:r>
          </a:p>
          <a:p>
            <a:r>
              <a:rPr lang="en-US" dirty="0"/>
              <a:t>Eddie Mayer</a:t>
            </a:r>
          </a:p>
          <a:p>
            <a:r>
              <a:rPr lang="en-US" dirty="0"/>
              <a:t>Ted Powers</a:t>
            </a:r>
          </a:p>
          <a:p>
            <a:r>
              <a:rPr lang="en-US" dirty="0"/>
              <a:t>Briana Hendrickson</a:t>
            </a:r>
          </a:p>
          <a:p>
            <a:r>
              <a:rPr lang="en-US" dirty="0"/>
              <a:t>Kaylyn Davis</a:t>
            </a:r>
          </a:p>
          <a:p>
            <a:r>
              <a:rPr lang="en-US" dirty="0"/>
              <a:t>Tim Lee</a:t>
            </a:r>
          </a:p>
        </p:txBody>
      </p:sp>
    </p:spTree>
    <p:extLst>
      <p:ext uri="{BB962C8B-B14F-4D97-AF65-F5344CB8AC3E}">
        <p14:creationId xmlns:p14="http://schemas.microsoft.com/office/powerpoint/2010/main" val="2173815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Title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790200" y="547200"/>
            <a:ext cx="7785000" cy="1044000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solidFill>
                  <a:schemeClr val="bg1"/>
                </a:solidFill>
                <a:latin typeface="Avenir Next" charset="0"/>
                <a:ea typeface="Avenir Next" charset="0"/>
                <a:cs typeface="Avenir Next" charset="0"/>
              </a:rPr>
              <a:t>Role of the supervisor</a:t>
            </a:r>
          </a:p>
        </p:txBody>
      </p:sp>
      <p:sp>
        <p:nvSpPr>
          <p:cNvPr id="7" name="Subtitle 5"/>
          <p:cNvSpPr txBox="1">
            <a:spLocks/>
          </p:cNvSpPr>
          <p:nvPr/>
        </p:nvSpPr>
        <p:spPr>
          <a:xfrm>
            <a:off x="790200" y="2226000"/>
            <a:ext cx="7668000" cy="3686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Avenir" charset="0"/>
                <a:ea typeface="Avenir" charset="0"/>
                <a:cs typeface="Avenir" charset="0"/>
              </a:rPr>
              <a:t>Your supervisors are here to be a link between the university and your placements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Avenir" charset="0"/>
                <a:ea typeface="Avenir" charset="0"/>
                <a:cs typeface="Avenir" charset="0"/>
              </a:rPr>
              <a:t>They provide support by observing you in your placement and helping you to reflect on your planning and teaching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Avenir"/>
                <a:ea typeface="Avenir" charset="0"/>
                <a:cs typeface="Avenir" charset="0"/>
              </a:rPr>
              <a:t>They lead monthly seminars to help you prepare for student teaching. Attendance is required.</a:t>
            </a:r>
          </a:p>
        </p:txBody>
      </p:sp>
    </p:spTree>
    <p:extLst>
      <p:ext uri="{BB962C8B-B14F-4D97-AF65-F5344CB8AC3E}">
        <p14:creationId xmlns:p14="http://schemas.microsoft.com/office/powerpoint/2010/main" val="2459892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85046"/>
          </a:xfrm>
        </p:spPr>
      </p:pic>
      <p:sp>
        <p:nvSpPr>
          <p:cNvPr id="9" name="Subtitle 5"/>
          <p:cNvSpPr txBox="1">
            <a:spLocks/>
          </p:cNvSpPr>
          <p:nvPr/>
        </p:nvSpPr>
        <p:spPr>
          <a:xfrm>
            <a:off x="737999" y="1182000"/>
            <a:ext cx="7668000" cy="368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dirty="0">
              <a:latin typeface="Avenir" charset="0"/>
              <a:ea typeface="Avenir" charset="0"/>
              <a:cs typeface="Avenir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9B1ED89-8518-EF43-99AC-36C0BF6BDB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5857442"/>
              </p:ext>
            </p:extLst>
          </p:nvPr>
        </p:nvGraphicFramePr>
        <p:xfrm>
          <a:off x="119270" y="69574"/>
          <a:ext cx="9593744" cy="7161073"/>
        </p:xfrm>
        <a:graphic>
          <a:graphicData uri="http://schemas.openxmlformats.org/drawingml/2006/table">
            <a:tbl>
              <a:tblPr/>
              <a:tblGrid>
                <a:gridCol w="2238258">
                  <a:extLst>
                    <a:ext uri="{9D8B030D-6E8A-4147-A177-3AD203B41FA5}">
                      <a16:colId xmlns:a16="http://schemas.microsoft.com/office/drawing/2014/main" val="1756289349"/>
                    </a:ext>
                  </a:extLst>
                </a:gridCol>
                <a:gridCol w="3677743">
                  <a:extLst>
                    <a:ext uri="{9D8B030D-6E8A-4147-A177-3AD203B41FA5}">
                      <a16:colId xmlns:a16="http://schemas.microsoft.com/office/drawing/2014/main" val="2099927501"/>
                    </a:ext>
                  </a:extLst>
                </a:gridCol>
                <a:gridCol w="3677743">
                  <a:extLst>
                    <a:ext uri="{9D8B030D-6E8A-4147-A177-3AD203B41FA5}">
                      <a16:colId xmlns:a16="http://schemas.microsoft.com/office/drawing/2014/main" val="493415403"/>
                    </a:ext>
                  </a:extLst>
                </a:gridCol>
              </a:tblGrid>
              <a:tr h="1455219">
                <a:tc>
                  <a:txBody>
                    <a:bodyPr/>
                    <a:lstStyle/>
                    <a:p>
                      <a:r>
                        <a:rPr lang="en-US" sz="1200" baseline="0" dirty="0">
                          <a:effectLst/>
                          <a:latin typeface="+mn-lt"/>
                        </a:rPr>
                        <a:t>Fairness </a:t>
                      </a:r>
                    </a:p>
                  </a:txBody>
                  <a:tcPr marL="11991" marR="1199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>
                          <a:effectLst/>
                          <a:latin typeface="+mn-lt"/>
                        </a:rPr>
                        <a:t>Recognizes and adjusts instructional and assessment practices that may be unfair to some students; classroom discourse reflects respect, warmth, and sensitivity to students as individuals; teacher-student and student-student interactions are polite and characterized by active listening and turn-taking </a:t>
                      </a:r>
                    </a:p>
                  </a:txBody>
                  <a:tcPr marL="11991" marR="1199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>
                          <a:effectLst/>
                          <a:latin typeface="+mn-lt"/>
                        </a:rPr>
                        <a:t>Danielson 1B (demonstrating knowledge of students Danielson 1F (designing student assessments); </a:t>
                      </a:r>
                    </a:p>
                    <a:p>
                      <a:r>
                        <a:rPr lang="en-US" sz="1200" baseline="0">
                          <a:effectLst/>
                          <a:latin typeface="+mn-lt"/>
                        </a:rPr>
                        <a:t>Danielson 2A (creating environment of respect and rapport) </a:t>
                      </a:r>
                    </a:p>
                  </a:txBody>
                  <a:tcPr marL="11991" marR="1199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9583993"/>
                  </a:ext>
                </a:extLst>
              </a:tr>
              <a:tr h="1455219">
                <a:tc>
                  <a:txBody>
                    <a:bodyPr/>
                    <a:lstStyle/>
                    <a:p>
                      <a:r>
                        <a:rPr lang="en-US" sz="1200" baseline="0" dirty="0">
                          <a:effectLst/>
                          <a:latin typeface="+mn-lt"/>
                        </a:rPr>
                        <a:t>Belief that all students can learn </a:t>
                      </a:r>
                    </a:p>
                  </a:txBody>
                  <a:tcPr marL="11991" marR="1199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>
                          <a:effectLst/>
                          <a:latin typeface="+mn-lt"/>
                        </a:rPr>
                        <a:t>Establishes and demonstrates high expectations and rigor for all learners, instruction is differentiated as needed to encourage and challenge all individual students; persists in helping students achieve; expectation and recognition of effort and persistence by students </a:t>
                      </a:r>
                    </a:p>
                  </a:txBody>
                  <a:tcPr marL="11991" marR="1199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>
                          <a:effectLst/>
                          <a:latin typeface="+mn-lt"/>
                        </a:rPr>
                        <a:t>Danielson 2B (establishing a culture for learning) Danielson 1C (setting educational outcomes) </a:t>
                      </a:r>
                    </a:p>
                  </a:txBody>
                  <a:tcPr marL="11991" marR="1199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3687458"/>
                  </a:ext>
                </a:extLst>
              </a:tr>
              <a:tr h="2067809">
                <a:tc>
                  <a:txBody>
                    <a:bodyPr/>
                    <a:lstStyle/>
                    <a:p>
                      <a:r>
                        <a:rPr lang="en-US" sz="1200" baseline="0" dirty="0">
                          <a:effectLst/>
                          <a:latin typeface="+mn-lt"/>
                        </a:rPr>
                        <a:t>Commitment to collaboration, community, and reflective practice </a:t>
                      </a:r>
                    </a:p>
                  </a:txBody>
                  <a:tcPr marL="11991" marR="1199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>
                          <a:effectLst/>
                          <a:latin typeface="+mn-lt"/>
                        </a:rPr>
                        <a:t>Create and maintain professional collegial relationships that encourage working together toward improved educational practice and student success; thoughtful and accurate assessment of one’s own effectiveness and consideration of alternative actions; engage in activities to improve practice— professional development and professional conversation with colleagues about practice </a:t>
                      </a:r>
                    </a:p>
                  </a:txBody>
                  <a:tcPr marL="11991" marR="1199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>
                          <a:effectLst/>
                          <a:latin typeface="+mn-lt"/>
                        </a:rPr>
                        <a:t>Danielson 4A (Reflecting on Teaching) Danielson 4D (participating in a professional community Danielson 4E (growing and developing professionally) </a:t>
                      </a:r>
                    </a:p>
                  </a:txBody>
                  <a:tcPr marL="11991" marR="1199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2645783"/>
                  </a:ext>
                </a:extLst>
              </a:tr>
              <a:tr h="2182826">
                <a:tc>
                  <a:txBody>
                    <a:bodyPr/>
                    <a:lstStyle/>
                    <a:p>
                      <a:r>
                        <a:rPr lang="en-US" sz="1200" baseline="0" dirty="0">
                          <a:effectLst/>
                          <a:latin typeface="+mn-lt"/>
                        </a:rPr>
                        <a:t>Professionalism </a:t>
                      </a:r>
                    </a:p>
                  </a:txBody>
                  <a:tcPr marL="11991" marR="1199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>
                          <a:effectLst/>
                          <a:latin typeface="+mn-lt"/>
                        </a:rPr>
                        <a:t>Presenting self professionally in appearance, grooming and punctuality; consistent and accurate performance in fulfilling program and school mandates and procedures; demonstrating integrity, honesty, and ethical conduct (including confidentiality) when addressing school and university responsibilities; demonstrating belief that students are highest priority in planning; challenging existing practices to put students first </a:t>
                      </a:r>
                    </a:p>
                  </a:txBody>
                  <a:tcPr marL="11991" marR="1199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>
                          <a:effectLst/>
                          <a:latin typeface="+mn-lt"/>
                        </a:rPr>
                        <a:t>Danielson 4F (showing professionalism) </a:t>
                      </a:r>
                    </a:p>
                  </a:txBody>
                  <a:tcPr marL="11991" marR="1199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90542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058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Title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790200" y="547200"/>
            <a:ext cx="7785000" cy="1044000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solidFill>
                  <a:schemeClr val="bg1"/>
                </a:solidFill>
                <a:latin typeface="Avenir Next" charset="0"/>
                <a:ea typeface="Avenir Next" charset="0"/>
                <a:cs typeface="Avenir Next" charset="0"/>
              </a:rPr>
              <a:t>Placement</a:t>
            </a:r>
          </a:p>
        </p:txBody>
      </p:sp>
      <p:sp>
        <p:nvSpPr>
          <p:cNvPr id="7" name="Subtitle 5"/>
          <p:cNvSpPr txBox="1">
            <a:spLocks/>
          </p:cNvSpPr>
          <p:nvPr/>
        </p:nvSpPr>
        <p:spPr>
          <a:xfrm>
            <a:off x="357809" y="1878496"/>
            <a:ext cx="8577469" cy="443230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Avenir" charset="0"/>
                <a:ea typeface="Avenir" charset="0"/>
                <a:cs typeface="Avenir" charset="0"/>
              </a:rPr>
              <a:t>8-11 Th and 3 other hours arranged with your cooperating teacher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Avenir" charset="0"/>
                <a:ea typeface="Avenir" charset="0"/>
                <a:cs typeface="Avenir" charset="0"/>
              </a:rPr>
              <a:t>You should be there 10 minutes before school starts (which may be before 8)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Avenir" charset="0"/>
                <a:ea typeface="Avenir" charset="0"/>
                <a:cs typeface="Avenir" charset="0"/>
              </a:rPr>
              <a:t>You will begin observing, but will take over more tasks (small groups, bell ringers, etc.) and build up to a short take over. Don’t just sit there!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Avenir" charset="0"/>
                <a:ea typeface="Avenir" charset="0"/>
                <a:cs typeface="Avenir" charset="0"/>
              </a:rPr>
              <a:t>You are a guest in your teacher’s classroom. Please always be respectful.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Avenir" charset="0"/>
                <a:ea typeface="Avenir" charset="0"/>
                <a:cs typeface="Avenir" charset="0"/>
              </a:rPr>
              <a:t>You may not enter a building without a cleared background check if your district requires that.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Avenir" charset="0"/>
                <a:ea typeface="Avenir" charset="0"/>
                <a:cs typeface="Avenir" charset="0"/>
              </a:rPr>
              <a:t>You are given 3 hours of sick time. Any other time missed must be made up.</a:t>
            </a:r>
          </a:p>
        </p:txBody>
      </p:sp>
    </p:spTree>
    <p:extLst>
      <p:ext uri="{BB962C8B-B14F-4D97-AF65-F5344CB8AC3E}">
        <p14:creationId xmlns:p14="http://schemas.microsoft.com/office/powerpoint/2010/main" val="4233808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Title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790200" y="547200"/>
            <a:ext cx="7785000" cy="1044000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solidFill>
                  <a:schemeClr val="bg1"/>
                </a:solidFill>
                <a:latin typeface="Avenir Next" charset="0"/>
                <a:ea typeface="Avenir Next" charset="0"/>
                <a:cs typeface="Avenir Next" charset="0"/>
              </a:rPr>
              <a:t>Placement Expectations</a:t>
            </a:r>
          </a:p>
        </p:txBody>
      </p:sp>
      <p:sp>
        <p:nvSpPr>
          <p:cNvPr id="7" name="Subtitle 5"/>
          <p:cNvSpPr txBox="1">
            <a:spLocks/>
          </p:cNvSpPr>
          <p:nvPr/>
        </p:nvSpPr>
        <p:spPr>
          <a:xfrm>
            <a:off x="357809" y="1878496"/>
            <a:ext cx="8577469" cy="4432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Tx/>
              <a:buChar char="-"/>
            </a:pPr>
            <a:endParaRPr lang="en-US" dirty="0">
              <a:latin typeface="Avenir" charset="0"/>
              <a:ea typeface="Avenir" charset="0"/>
              <a:cs typeface="Avenir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F0540C-B8EC-5340-9256-2AB38AD5ADBA}"/>
              </a:ext>
            </a:extLst>
          </p:cNvPr>
          <p:cNvSpPr txBox="1"/>
          <p:nvPr/>
        </p:nvSpPr>
        <p:spPr>
          <a:xfrm>
            <a:off x="357808" y="1977887"/>
            <a:ext cx="7921487" cy="369331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" indent="0">
              <a:buNone/>
            </a:pPr>
            <a:r>
              <a:rPr lang="en-US" dirty="0"/>
              <a:t>EXPECTATIONS:</a:t>
            </a:r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r>
              <a:rPr lang="en-US" dirty="0"/>
              <a:t>1. Follow the recommended guidelines for the gradual assumption of classroom responsibilities throughout the placement experience.</a:t>
            </a:r>
          </a:p>
          <a:p>
            <a:pPr marL="45720" indent="0">
              <a:buNone/>
            </a:pPr>
            <a:r>
              <a:rPr lang="en-US" dirty="0"/>
              <a:t>2. Complete all supervisor-directed activities (conferences, evaluations, lesson plans).</a:t>
            </a:r>
          </a:p>
          <a:p>
            <a:pPr marL="45720"/>
            <a:r>
              <a:rPr lang="en-US" dirty="0"/>
              <a:t>3. Develop a proactive communication plan with your supervisor, teammates and cooperating teachers.</a:t>
            </a:r>
            <a:endParaRPr lang="en-US" dirty="0">
              <a:ea typeface="+mn-lt"/>
              <a:cs typeface="+mn-lt"/>
            </a:endParaRPr>
          </a:p>
          <a:p>
            <a:pPr marL="45720"/>
            <a:r>
              <a:rPr lang="en-US" dirty="0">
                <a:ea typeface="+mn-lt"/>
                <a:cs typeface="+mn-lt"/>
              </a:rPr>
              <a:t>4. Be professional in appearance and actions. Arrive on time and put devices away. </a:t>
            </a:r>
            <a:endParaRPr lang="en-US"/>
          </a:p>
          <a:p>
            <a:pPr marL="45720"/>
            <a:r>
              <a:rPr lang="en-US" dirty="0">
                <a:ea typeface="+mn-lt"/>
                <a:cs typeface="+mn-lt"/>
              </a:rPr>
              <a:t>5. Please refrain from posting about placement on Social Media and set your profiles to private.</a:t>
            </a:r>
          </a:p>
          <a:p>
            <a:endParaRPr lang="en-US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318244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Title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790200" y="547200"/>
            <a:ext cx="7785000" cy="10440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4000" b="1" dirty="0">
                <a:solidFill>
                  <a:schemeClr val="bg1"/>
                </a:solidFill>
                <a:latin typeface="Avenir Next"/>
                <a:ea typeface="Avenir Next" charset="0"/>
                <a:cs typeface="Avenir Next" charset="0"/>
              </a:rPr>
              <a:t>Student Teaching Spring 2024</a:t>
            </a:r>
            <a:endParaRPr lang="en-US" sz="4000" b="1" dirty="0">
              <a:solidFill>
                <a:schemeClr val="bg1"/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7" name="Subtitle 5"/>
          <p:cNvSpPr txBox="1">
            <a:spLocks/>
          </p:cNvSpPr>
          <p:nvPr/>
        </p:nvSpPr>
        <p:spPr>
          <a:xfrm>
            <a:off x="790200" y="2226000"/>
            <a:ext cx="7668000" cy="36864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/>
              <a:t>We have already started to place students for Spring 2024</a:t>
            </a:r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/>
              <a:t>Be ready to interview in the fall (if necessary)</a:t>
            </a:r>
            <a:endParaRPr lang="en-US" dirty="0">
              <a:cs typeface="Calibri"/>
            </a:endParaRPr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/>
              <a:t>You may receive communication from a district. This does NOT guarantee your placement. PLEASE answer any requests by districts quickly and professionally.</a:t>
            </a:r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/>
              <a:t>You will receive your placement at the beginning of November</a:t>
            </a:r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 err="1"/>
              <a:t>EdTPA</a:t>
            </a:r>
            <a:r>
              <a:rPr lang="en-US" dirty="0"/>
              <a:t> is waived for Spring 2024. You have to take your content test by </a:t>
            </a:r>
            <a:r>
              <a:rPr lang="en-US" b="1" dirty="0"/>
              <a:t>September 15, 2023</a:t>
            </a:r>
            <a:r>
              <a:rPr lang="en-US" dirty="0"/>
              <a:t> and pass it by </a:t>
            </a:r>
            <a:r>
              <a:rPr lang="en-US" b="1" dirty="0"/>
              <a:t>December 15, 2023. </a:t>
            </a:r>
            <a:r>
              <a:rPr lang="en-US" dirty="0"/>
              <a:t>SIGN UP NOW.</a:t>
            </a:r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/>
              <a:t>Student teaching will begin on January 8th, and will follow your school calendar, NOT UIUC’s calendar. The last day of student teaching will be April 26</a:t>
            </a:r>
            <a:r>
              <a:rPr lang="en-US" baseline="30000" dirty="0"/>
              <a:t>th</a:t>
            </a:r>
            <a:endParaRPr lang="en-US" dirty="0"/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/>
              <a:t>RELAX!</a:t>
            </a:r>
          </a:p>
          <a:p>
            <a:pPr marL="342900" indent="-342900" algn="l">
              <a:buFontTx/>
              <a:buChar char="-"/>
            </a:pPr>
            <a:endParaRPr lang="en-US" dirty="0">
              <a:latin typeface="Avenir" charset="0"/>
              <a:ea typeface="Avenir" charset="0"/>
              <a:cs typeface="Aveni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57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Title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2047"/>
            <a:ext cx="9144000" cy="6858000"/>
          </a:xfrm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790200" y="547200"/>
            <a:ext cx="7785000" cy="1044000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solidFill>
                  <a:schemeClr val="bg1"/>
                </a:solidFill>
                <a:latin typeface="Avenir Next" charset="0"/>
                <a:ea typeface="Avenir Next" charset="0"/>
                <a:cs typeface="Avenir Next" charset="0"/>
              </a:rPr>
              <a:t>We are working hard for YOU</a:t>
            </a:r>
          </a:p>
        </p:txBody>
      </p:sp>
      <p:sp>
        <p:nvSpPr>
          <p:cNvPr id="7" name="Subtitle 5"/>
          <p:cNvSpPr txBox="1">
            <a:spLocks/>
          </p:cNvSpPr>
          <p:nvPr/>
        </p:nvSpPr>
        <p:spPr>
          <a:xfrm>
            <a:off x="790200" y="2226000"/>
            <a:ext cx="7668000" cy="36864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venir" charset="0"/>
                <a:ea typeface="Avenir" charset="0"/>
                <a:cs typeface="Avenir" charset="0"/>
              </a:rPr>
              <a:t>At SCE, we are always trying to improve your experience in placement. </a:t>
            </a:r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venir" charset="0"/>
                <a:ea typeface="Avenir" charset="0"/>
                <a:cs typeface="Avenir" charset="0"/>
              </a:rPr>
              <a:t>In the last year we have:</a:t>
            </a:r>
          </a:p>
          <a:p>
            <a:pPr marL="800100" lvl="1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venir"/>
                <a:ea typeface="Avenir" charset="0"/>
                <a:cs typeface="Avenir" charset="0"/>
              </a:rPr>
              <a:t>Allowed for sick time during Senior Year Fall placement and student teaching</a:t>
            </a:r>
          </a:p>
          <a:p>
            <a:pPr marL="800100" lvl="1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venir" charset="0"/>
                <a:ea typeface="Avenir" charset="0"/>
                <a:cs typeface="Avenir" charset="0"/>
              </a:rPr>
              <a:t>Eliminated journals this semester</a:t>
            </a:r>
          </a:p>
          <a:p>
            <a:pPr marL="800100" lvl="1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venir"/>
                <a:ea typeface="Avenir" charset="0"/>
                <a:cs typeface="Avenir" charset="0"/>
              </a:rPr>
              <a:t>Shortened student teaching by a week to allow for students to make up days or substitute teach</a:t>
            </a:r>
          </a:p>
          <a:p>
            <a:pPr marL="800100" lvl="1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venir" charset="0"/>
                <a:ea typeface="Avenir" charset="0"/>
                <a:cs typeface="Avenir" charset="0"/>
              </a:rPr>
              <a:t>Helped plan Career Day and excused you from placement for that day</a:t>
            </a:r>
          </a:p>
          <a:p>
            <a:pPr marL="800100" lvl="1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venir" charset="0"/>
                <a:ea typeface="Avenir" charset="0"/>
                <a:cs typeface="Avenir" charset="0"/>
              </a:rPr>
              <a:t>…and there is more to come!</a:t>
            </a:r>
          </a:p>
          <a:p>
            <a:pPr marL="800100" lvl="1" indent="-342900" algn="l">
              <a:buFontTx/>
              <a:buChar char="-"/>
            </a:pPr>
            <a:endParaRPr lang="en-US" dirty="0">
              <a:latin typeface="Avenir" charset="0"/>
              <a:ea typeface="Avenir" charset="0"/>
              <a:cs typeface="Aveni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7639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4" t="9091" r="33107" b="2"/>
          <a:stretch/>
        </p:blipFill>
        <p:spPr>
          <a:xfrm>
            <a:off x="4766581" y="10"/>
            <a:ext cx="4377419" cy="5130404"/>
          </a:xfrm>
          <a:custGeom>
            <a:avLst/>
            <a:gdLst/>
            <a:ahLst/>
            <a:cxnLst/>
            <a:rect l="l" t="t" r="r" b="b"/>
            <a:pathLst>
              <a:path w="5836558" h="5130414">
                <a:moveTo>
                  <a:pt x="2376055" y="0"/>
                </a:moveTo>
                <a:lnTo>
                  <a:pt x="5836558" y="0"/>
                </a:lnTo>
                <a:lnTo>
                  <a:pt x="5836558" y="5130414"/>
                </a:lnTo>
                <a:lnTo>
                  <a:pt x="0" y="5130414"/>
                </a:lnTo>
                <a:close/>
              </a:path>
            </a:pathLst>
          </a:custGeom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640343" y="325598"/>
            <a:ext cx="4356336" cy="911117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n-US" sz="1700" b="1" dirty="0"/>
              <a:t>Questions?	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8047" y="3045812"/>
            <a:ext cx="4703223" cy="50897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800" dirty="0"/>
              <a:t>.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EB73228-F09B-409F-9EC1-7E853C4F5B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86380" y="5292509"/>
            <a:ext cx="4957620" cy="1565491"/>
          </a:xfrm>
          <a:custGeom>
            <a:avLst/>
            <a:gdLst>
              <a:gd name="connsiteX0" fmla="*/ 1186806 w 6610160"/>
              <a:gd name="connsiteY0" fmla="*/ 0 h 1565491"/>
              <a:gd name="connsiteX1" fmla="*/ 1692132 w 6610160"/>
              <a:gd name="connsiteY1" fmla="*/ 0 h 1565491"/>
              <a:gd name="connsiteX2" fmla="*/ 6104834 w 6610160"/>
              <a:gd name="connsiteY2" fmla="*/ 0 h 1565491"/>
              <a:gd name="connsiteX3" fmla="*/ 6610160 w 6610160"/>
              <a:gd name="connsiteY3" fmla="*/ 0 h 1565491"/>
              <a:gd name="connsiteX4" fmla="*/ 6610160 w 6610160"/>
              <a:gd name="connsiteY4" fmla="*/ 1565491 h 1565491"/>
              <a:gd name="connsiteX5" fmla="*/ 0 w 6610160"/>
              <a:gd name="connsiteY5" fmla="*/ 1565491 h 1565491"/>
              <a:gd name="connsiteX6" fmla="*/ 724290 w 6610160"/>
              <a:gd name="connsiteY6" fmla="*/ 1591 h 1565491"/>
              <a:gd name="connsiteX7" fmla="*/ 1186070 w 6610160"/>
              <a:gd name="connsiteY7" fmla="*/ 1591 h 1565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10160" h="1565491">
                <a:moveTo>
                  <a:pt x="1186806" y="0"/>
                </a:moveTo>
                <a:lnTo>
                  <a:pt x="1692132" y="0"/>
                </a:lnTo>
                <a:lnTo>
                  <a:pt x="6104834" y="0"/>
                </a:lnTo>
                <a:lnTo>
                  <a:pt x="6610160" y="0"/>
                </a:lnTo>
                <a:lnTo>
                  <a:pt x="6610160" y="1565491"/>
                </a:lnTo>
                <a:lnTo>
                  <a:pt x="0" y="1565491"/>
                </a:lnTo>
                <a:lnTo>
                  <a:pt x="724290" y="1591"/>
                </a:lnTo>
                <a:lnTo>
                  <a:pt x="1186070" y="1591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3150A4AE-7BE7-480D-BD8C-3951E64799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292510"/>
            <a:ext cx="4608277" cy="1565491"/>
          </a:xfrm>
          <a:custGeom>
            <a:avLst/>
            <a:gdLst>
              <a:gd name="connsiteX0" fmla="*/ 0 w 6144370"/>
              <a:gd name="connsiteY0" fmla="*/ 0 h 1565491"/>
              <a:gd name="connsiteX1" fmla="*/ 6144370 w 6144370"/>
              <a:gd name="connsiteY1" fmla="*/ 0 h 1565491"/>
              <a:gd name="connsiteX2" fmla="*/ 5419344 w 6144370"/>
              <a:gd name="connsiteY2" fmla="*/ 1565491 h 1565491"/>
              <a:gd name="connsiteX3" fmla="*/ 0 w 6144370"/>
              <a:gd name="connsiteY3" fmla="*/ 1565491 h 1565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44370" h="1565491">
                <a:moveTo>
                  <a:pt x="0" y="0"/>
                </a:moveTo>
                <a:lnTo>
                  <a:pt x="6144370" y="0"/>
                </a:lnTo>
                <a:lnTo>
                  <a:pt x="5419344" y="1565491"/>
                </a:lnTo>
                <a:lnTo>
                  <a:pt x="0" y="1565491"/>
                </a:lnTo>
                <a:close/>
              </a:path>
            </a:pathLst>
          </a:custGeom>
          <a:solidFill>
            <a:srgbClr val="B4B4B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Subtitle 5"/>
          <p:cNvSpPr txBox="1">
            <a:spLocks/>
          </p:cNvSpPr>
          <p:nvPr/>
        </p:nvSpPr>
        <p:spPr>
          <a:xfrm>
            <a:off x="568290" y="879102"/>
            <a:ext cx="6093790" cy="3877384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Tx/>
              <a:buChar char="-"/>
            </a:pPr>
            <a:r>
              <a:rPr lang="en-US" dirty="0">
                <a:latin typeface="Avenir" charset="0"/>
                <a:ea typeface="Avenir" charset="0"/>
                <a:cs typeface="Avenir" charset="0"/>
              </a:rPr>
              <a:t>Check the webpage: </a:t>
            </a:r>
            <a:r>
              <a:rPr lang="en-US" dirty="0">
                <a:latin typeface="Avenir" charset="0"/>
                <a:ea typeface="Avenir" charset="0"/>
                <a:cs typeface="Avenir" charset="0"/>
                <a:hlinkClick r:id="rId3"/>
              </a:rPr>
              <a:t>https://sce.education.illinois.edu/current-candidates/secondary/ci403-student</a:t>
            </a:r>
            <a:endParaRPr lang="en-US" dirty="0">
              <a:latin typeface="Avenir" charset="0"/>
              <a:ea typeface="Avenir" charset="0"/>
              <a:cs typeface="Avenir" charset="0"/>
            </a:endParaRPr>
          </a:p>
          <a:p>
            <a:pPr marL="342900" indent="-342900" algn="l">
              <a:buFontTx/>
              <a:buChar char="-"/>
            </a:pPr>
            <a:r>
              <a:rPr lang="en-US" dirty="0">
                <a:latin typeface="Avenir" charset="0"/>
                <a:ea typeface="Avenir" charset="0"/>
                <a:cs typeface="Avenir" charset="0"/>
              </a:rPr>
              <a:t>Ask your supervisor</a:t>
            </a:r>
          </a:p>
          <a:p>
            <a:pPr marL="342900" indent="-342900" algn="l">
              <a:buFontTx/>
              <a:buChar char="-"/>
            </a:pPr>
            <a:r>
              <a:rPr lang="en-US" dirty="0">
                <a:latin typeface="Avenir" charset="0"/>
                <a:ea typeface="Avenir" charset="0"/>
                <a:cs typeface="Avenir" charset="0"/>
              </a:rPr>
              <a:t>Email SCE </a:t>
            </a:r>
            <a:r>
              <a:rPr lang="en-US" dirty="0">
                <a:latin typeface="Avenir" charset="0"/>
                <a:ea typeface="Avenir" charset="0"/>
                <a:cs typeface="Avenir" charset="0"/>
                <a:hlinkClick r:id="rId4"/>
              </a:rPr>
              <a:t>sce@education.Illinois.edu</a:t>
            </a:r>
            <a:endParaRPr lang="en-US" dirty="0">
              <a:latin typeface="Avenir" charset="0"/>
              <a:ea typeface="Avenir" charset="0"/>
              <a:cs typeface="Avenir" charset="0"/>
            </a:endParaRPr>
          </a:p>
          <a:p>
            <a:pPr marL="342900" indent="-342900" algn="l">
              <a:buFontTx/>
              <a:buChar char="-"/>
            </a:pPr>
            <a:r>
              <a:rPr lang="en-US" dirty="0">
                <a:latin typeface="Avenir" charset="0"/>
                <a:ea typeface="Avenir" charset="0"/>
                <a:cs typeface="Avenir" charset="0"/>
              </a:rPr>
              <a:t>Email me </a:t>
            </a:r>
            <a:r>
              <a:rPr lang="en-US" dirty="0">
                <a:latin typeface="Avenir" charset="0"/>
                <a:ea typeface="Avenir" charset="0"/>
                <a:cs typeface="Avenir" charset="0"/>
                <a:hlinkClick r:id="rId5"/>
              </a:rPr>
              <a:t>caraknox@Illinois.edu</a:t>
            </a:r>
            <a:endParaRPr lang="en-US" dirty="0">
              <a:latin typeface="Avenir" charset="0"/>
              <a:ea typeface="Avenir" charset="0"/>
              <a:cs typeface="Avenir" charset="0"/>
            </a:endParaRPr>
          </a:p>
          <a:p>
            <a:pPr marL="342900" indent="-342900" algn="l">
              <a:buFontTx/>
              <a:buChar char="-"/>
            </a:pPr>
            <a:r>
              <a:rPr lang="en-US" dirty="0">
                <a:latin typeface="Avenir"/>
                <a:ea typeface="Avenir" charset="0"/>
                <a:cs typeface="Avenir" charset="0"/>
              </a:rPr>
              <a:t>Come say hi! 120E Education Building</a:t>
            </a:r>
          </a:p>
          <a:p>
            <a:pPr marL="342900" indent="-342900" algn="l">
              <a:buFontTx/>
              <a:buChar char="-"/>
            </a:pPr>
            <a:endParaRPr lang="en-US" dirty="0">
              <a:latin typeface="Avenir"/>
              <a:ea typeface="Avenir" charset="0"/>
              <a:cs typeface="Avenir" charset="0"/>
            </a:endParaRPr>
          </a:p>
          <a:p>
            <a:pPr marL="342900" indent="-342900" algn="l">
              <a:buFontTx/>
              <a:buChar char="-"/>
            </a:pPr>
            <a:r>
              <a:rPr lang="en-US" dirty="0">
                <a:latin typeface="Avenir"/>
                <a:ea typeface="Avenir" charset="0"/>
                <a:cs typeface="Avenir" charset="0"/>
              </a:rPr>
              <a:t>Your supervisor has sent you a link to meet and continue this conversation</a:t>
            </a:r>
          </a:p>
          <a:p>
            <a:pPr marL="342900" indent="-342900" algn="l">
              <a:buFontTx/>
              <a:buChar char="-"/>
            </a:pPr>
            <a:endParaRPr lang="en-US" dirty="0">
              <a:latin typeface="Avenir" charset="0"/>
              <a:ea typeface="Avenir" charset="0"/>
              <a:cs typeface="Aveni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9203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e-standard-size-ppt-template" id="{FD5A33AA-251C-4C4C-84A0-8CEBE8514553}" vid="{A3136EC0-84ED-814E-A01C-20E9975B6F6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9708</TotalTime>
  <Words>889</Words>
  <Application>Microsoft Office PowerPoint</Application>
  <PresentationFormat>On-screen Show (4:3)</PresentationFormat>
  <Paragraphs>90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Title</vt:lpstr>
      <vt:lpstr>Title</vt:lpstr>
      <vt:lpstr>PowerPoint Presentation</vt:lpstr>
      <vt:lpstr>Title</vt:lpstr>
      <vt:lpstr>Title</vt:lpstr>
      <vt:lpstr>Title</vt:lpstr>
      <vt:lpstr>Title</vt:lpstr>
      <vt:lpstr>.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Gutzmer, Cara</dc:creator>
  <cp:lastModifiedBy>Gutzmer, Cara</cp:lastModifiedBy>
  <cp:revision>55</cp:revision>
  <dcterms:created xsi:type="dcterms:W3CDTF">2021-08-22T17:56:20Z</dcterms:created>
  <dcterms:modified xsi:type="dcterms:W3CDTF">2023-08-21T23:50:29Z</dcterms:modified>
</cp:coreProperties>
</file>