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FB5"/>
    <a:srgbClr val="0099CC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8701" autoAdjust="0"/>
  </p:normalViewPr>
  <p:slideViewPr>
    <p:cSldViewPr>
      <p:cViewPr>
        <p:scale>
          <a:sx n="139" d="100"/>
          <a:sy n="139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22098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2628900"/>
            <a:ext cx="4724400" cy="24765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44B5078-A760-467D-8577-3A1929FF8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096D5-8AB5-4CF2-A614-6AB118C469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9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AE3A1-711E-4A02-897B-CCDE5F2CFB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6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C3B49-0FEF-4BCD-9EDA-87E0EB7CBB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6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68E75-7E6D-4C37-ACD8-9DC9AC65A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E7916-EFDA-4743-9306-CCF5122D1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4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FFD01-A7ED-49F8-A312-9688207339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0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77C31-853A-46A9-90D0-05FD689A0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2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6B4A9-572E-4DA0-AA19-DCF3AE9D3A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4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F5BDC-B959-4A90-968C-74A88CD4B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0236C-64AD-4848-8651-344AAB03EF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39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3246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D9BE81-591D-4EBD-9AB4-546559C1ED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education.illinois.edu/ci/oce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schoolcommunityexp@education.illinois.edu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koerber@illinois.edu" TargetMode="External"/><Relationship Id="rId5" Type="http://schemas.openxmlformats.org/officeDocument/2006/relationships/hyperlink" Target="mailto:hmarshal@illinois.edu" TargetMode="Externa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Observations for Secondary Cooperating Teachers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628900"/>
            <a:ext cx="5029200" cy="2857500"/>
          </a:xfrm>
        </p:spPr>
        <p:txBody>
          <a:bodyPr/>
          <a:lstStyle/>
          <a:p>
            <a:r>
              <a:rPr lang="en-US" dirty="0" smtClean="0"/>
              <a:t>Your guide to completing the electronic observation forms for </a:t>
            </a:r>
            <a:r>
              <a:rPr lang="en-US" dirty="0" smtClean="0"/>
              <a:t>School and Community Experiences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" y="6494621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Updated </a:t>
            </a:r>
            <a:r>
              <a:rPr lang="en-US" sz="1000" dirty="0" smtClean="0"/>
              <a:t>1-9-15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734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The Website: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Office of Clinical Experiences website is a very beneficial resource, so please bookmark it and check back often.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http://education.illinois.edu/ci/oce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information that will be most beneficial to you is found under the Secondary Program link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19200"/>
            <a:ext cx="5111750" cy="384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3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Cooperating Teacher Webpage: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two electronic observation forms that are used are the –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Open-Ended Observation Form</a:t>
            </a:r>
          </a:p>
          <a:p>
            <a:r>
              <a:rPr lang="en-US" sz="1100" dirty="0" smtClean="0"/>
              <a:t>(editable/saveable </a:t>
            </a:r>
            <a:r>
              <a:rPr lang="en-US" sz="1100" dirty="0" err="1" smtClean="0"/>
              <a:t>pdf</a:t>
            </a:r>
            <a:r>
              <a:rPr lang="en-US" sz="11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Student Teaching Observation Form</a:t>
            </a:r>
          </a:p>
          <a:p>
            <a:r>
              <a:rPr lang="en-US" sz="1100" dirty="0" smtClean="0"/>
              <a:t>(selectively editable word doc)</a:t>
            </a:r>
          </a:p>
          <a:p>
            <a:endParaRPr lang="en-US" dirty="0" smtClean="0"/>
          </a:p>
          <a:p>
            <a:r>
              <a:rPr lang="en-US" dirty="0" smtClean="0"/>
              <a:t>Both electronic forms are located under Student Teaching Information.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229600" y="1096436"/>
            <a:ext cx="609600" cy="343746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wordArtVert" wrap="square" lIns="91440" tIns="45720" rIns="91440" bIns="45720" anchor="ctr" anchorCtr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Example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0547"/>
            <a:ext cx="434340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3352800" y="4992757"/>
            <a:ext cx="533400" cy="22860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352800" y="4764157"/>
            <a:ext cx="533400" cy="22860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The Open-Ended Form: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Click the “Open-Ended Observation Form” link. Save the form to your desktop as a starting point.</a:t>
            </a:r>
          </a:p>
          <a:p>
            <a:endParaRPr lang="en-US" dirty="0"/>
          </a:p>
          <a:p>
            <a:r>
              <a:rPr lang="en-US" dirty="0" smtClean="0"/>
              <a:t>You will be able to edit the fields and save the data. </a:t>
            </a:r>
            <a:r>
              <a:rPr lang="en-US" dirty="0"/>
              <a:t>S</a:t>
            </a:r>
            <a:r>
              <a:rPr lang="en-US" dirty="0" smtClean="0"/>
              <a:t>CE </a:t>
            </a:r>
            <a:r>
              <a:rPr lang="en-US" dirty="0" smtClean="0"/>
              <a:t>requires you to name the document using a certain format and we will cover that in a few slides. </a:t>
            </a:r>
          </a:p>
          <a:p>
            <a:endParaRPr lang="en-US" dirty="0"/>
          </a:p>
          <a:p>
            <a:r>
              <a:rPr lang="en-US" dirty="0" smtClean="0"/>
              <a:t>Here is what the form looks like.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sp>
        <p:nvSpPr>
          <p:cNvPr id="8" name="Text Placeholder 3"/>
          <p:cNvSpPr txBox="1">
            <a:spLocks/>
          </p:cNvSpPr>
          <p:nvPr/>
        </p:nvSpPr>
        <p:spPr bwMode="auto">
          <a:xfrm>
            <a:off x="2209800" y="50292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i="1" u="sng" dirty="0" smtClean="0"/>
              <a:t>MAC Users: </a:t>
            </a:r>
            <a:r>
              <a:rPr lang="en-US" i="1" dirty="0" smtClean="0"/>
              <a:t>When you open this document, please make sure in the top-left corner of your monitor it reads ADOBE READER! </a:t>
            </a:r>
            <a:endParaRPr lang="en-US" i="1" dirty="0"/>
          </a:p>
          <a:p>
            <a:r>
              <a:rPr lang="en-US" i="1" dirty="0" smtClean="0"/>
              <a:t>If it reads anything other than Adobe Reader, the form will not save correctly! Please contact our office as soon as possible to correct this issue before you start your observations. </a:t>
            </a:r>
            <a:endParaRPr lang="en-US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382294"/>
            <a:ext cx="5111750" cy="3634624"/>
          </a:xfrm>
        </p:spPr>
      </p:pic>
    </p:spTree>
    <p:extLst>
      <p:ext uri="{BB962C8B-B14F-4D97-AF65-F5344CB8AC3E}">
        <p14:creationId xmlns:p14="http://schemas.microsoft.com/office/powerpoint/2010/main" val="11192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The Student Teaching Form: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41900"/>
          </a:xfrm>
        </p:spPr>
        <p:txBody>
          <a:bodyPr/>
          <a:lstStyle/>
          <a:p>
            <a:r>
              <a:rPr lang="en-US" dirty="0" smtClean="0"/>
              <a:t>This form is used for </a:t>
            </a:r>
            <a:r>
              <a:rPr lang="en-US" dirty="0" err="1" smtClean="0"/>
              <a:t>EDPR</a:t>
            </a:r>
            <a:r>
              <a:rPr lang="en-US" dirty="0" smtClean="0"/>
              <a:t> 442. Look for the (electronic version) tag.</a:t>
            </a:r>
          </a:p>
          <a:p>
            <a:endParaRPr lang="en-US" dirty="0" smtClean="0"/>
          </a:p>
          <a:p>
            <a:r>
              <a:rPr lang="en-US" dirty="0" smtClean="0"/>
              <a:t>Save it to your desktop as a starting point.</a:t>
            </a:r>
          </a:p>
          <a:p>
            <a:endParaRPr lang="en-US" dirty="0" smtClean="0"/>
          </a:p>
          <a:p>
            <a:r>
              <a:rPr lang="en-US" dirty="0" smtClean="0"/>
              <a:t>This doc is locked for limited editing, but you can add text in the heading, comments, etc. Also, you can change the ratings via a drop-down menu. The tab button can help you move quickly through the document.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00200"/>
            <a:ext cx="5330753" cy="1658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13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Saving the Form: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41900"/>
          </a:xfrm>
        </p:spPr>
        <p:txBody>
          <a:bodyPr/>
          <a:lstStyle/>
          <a:p>
            <a:r>
              <a:rPr lang="en-US" dirty="0" smtClean="0"/>
              <a:t>The most common method of saving a .doc and a .</a:t>
            </a:r>
            <a:r>
              <a:rPr lang="en-US" dirty="0" err="1" smtClean="0"/>
              <a:t>pdf</a:t>
            </a:r>
            <a:r>
              <a:rPr lang="en-US" dirty="0" smtClean="0"/>
              <a:t> is to click on the File tab and Save As.</a:t>
            </a:r>
          </a:p>
          <a:p>
            <a:endParaRPr lang="en-US" dirty="0"/>
          </a:p>
          <a:p>
            <a:r>
              <a:rPr lang="en-US" dirty="0" smtClean="0"/>
              <a:t>This allows you to choose where to save the file and how to name it. </a:t>
            </a:r>
          </a:p>
          <a:p>
            <a:endParaRPr lang="en-US" dirty="0"/>
          </a:p>
          <a:p>
            <a:r>
              <a:rPr lang="en-US" dirty="0" smtClean="0"/>
              <a:t>How you name these </a:t>
            </a:r>
            <a:r>
              <a:rPr lang="en-US" smtClean="0"/>
              <a:t>documents are </a:t>
            </a:r>
            <a:r>
              <a:rPr lang="en-US" dirty="0" smtClean="0"/>
              <a:t>very important so please make sure you use the same name and spelling every time. Otherwise, the filing system will be incorrect.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pic>
        <p:nvPicPr>
          <p:cNvPr id="1028" name="Picture 4" descr="C:\Users\hmarshal\AppData\Local\Microsoft\Windows\Temporary Internet Files\Content.IE5\HNO5TKTP\MC900326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743200"/>
            <a:ext cx="3660631" cy="162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00600" y="1828800"/>
            <a:ext cx="31598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1400" kern="0" dirty="0">
                <a:solidFill>
                  <a:srgbClr val="000000"/>
                </a:solidFill>
                <a:latin typeface="Arial"/>
              </a:rPr>
              <a:t>It’s no fun looking for misplaced files! </a:t>
            </a:r>
          </a:p>
        </p:txBody>
      </p:sp>
    </p:spTree>
    <p:extLst>
      <p:ext uri="{BB962C8B-B14F-4D97-AF65-F5344CB8AC3E}">
        <p14:creationId xmlns:p14="http://schemas.microsoft.com/office/powerpoint/2010/main" val="5514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301"/>
                            </p:stCondLst>
                            <p:childTnLst>
                              <p:par>
                                <p:cTn id="8" presetID="4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Naming the Form: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41900"/>
          </a:xfrm>
        </p:spPr>
        <p:txBody>
          <a:bodyPr/>
          <a:lstStyle/>
          <a:p>
            <a:endParaRPr lang="en-US" dirty="0"/>
          </a:p>
          <a:p>
            <a:r>
              <a:rPr lang="en-US" u="sng" dirty="0" smtClean="0"/>
              <a:t>Naming Theme Explained: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first number is the clinical course number for the U of 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OF stands for Observation Form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Student Last name, then Student First Name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Coop’s Last name for ID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Date of the observation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Number of times observed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97535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err="1" smtClean="0"/>
              <a:t>EDPR</a:t>
            </a:r>
            <a:r>
              <a:rPr lang="en-US" sz="2000" u="sng" dirty="0" smtClean="0"/>
              <a:t> 442 Coops:</a:t>
            </a:r>
          </a:p>
          <a:p>
            <a:pPr marL="400050" lvl="1" indent="0">
              <a:buNone/>
            </a:pPr>
            <a:r>
              <a:rPr lang="en-US" sz="1600" dirty="0" smtClean="0"/>
              <a:t>442 OF – Marshall, Hallie Hillman 1-31-14 #1</a:t>
            </a:r>
          </a:p>
          <a:p>
            <a:pPr marL="400050" lvl="1" indent="0">
              <a:buNone/>
            </a:pPr>
            <a:r>
              <a:rPr lang="en-US" sz="1600" dirty="0" smtClean="0"/>
              <a:t>442 OF – Marshall, Hallie Hillman 2-15-14 #2</a:t>
            </a:r>
            <a:endParaRPr lang="en-US" sz="16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IF an open-ended &amp; a structured form are used during the same observation, add an A or a B after the last number. i.e. #1A, #1B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IF you have one student shared between two cooperating teachers, please use your last name and the number of times you have observed them. So each cooperating teacher will have a set for the student with their forms numbered 1, 2, 3, etc.</a:t>
            </a:r>
          </a:p>
        </p:txBody>
      </p:sp>
    </p:spTree>
    <p:extLst>
      <p:ext uri="{BB962C8B-B14F-4D97-AF65-F5344CB8AC3E}">
        <p14:creationId xmlns:p14="http://schemas.microsoft.com/office/powerpoint/2010/main" val="21456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Sending the Form:</a:t>
            </a:r>
            <a:endParaRPr lang="en-US" i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874063" cy="5041900"/>
          </a:xfrm>
        </p:spPr>
        <p:txBody>
          <a:bodyPr/>
          <a:lstStyle/>
          <a:p>
            <a:r>
              <a:rPr lang="en-US" dirty="0" smtClean="0"/>
              <a:t>Once the form is complete and saved correctly, please send it to the appropriate recipients.</a:t>
            </a:r>
          </a:p>
          <a:p>
            <a:endParaRPr lang="en-US" dirty="0"/>
          </a:p>
          <a:p>
            <a:r>
              <a:rPr lang="en-US" dirty="0" smtClean="0"/>
              <a:t>Send it to the student, the supervisor, the other coop if in a shared placement, and </a:t>
            </a:r>
            <a:r>
              <a:rPr lang="en-US" dirty="0"/>
              <a:t>S</a:t>
            </a:r>
            <a:r>
              <a:rPr lang="en-US" dirty="0" smtClean="0"/>
              <a:t>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schoolcommunityexp@education.illinois.edu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r>
              <a:rPr lang="en-US" dirty="0" smtClean="0"/>
              <a:t>It is recommended you keep a record of when and which forms you have sent for reference and accountability.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48400"/>
            <a:ext cx="3014472" cy="457200"/>
          </a:xfrm>
          <a:prstGeom prst="rect">
            <a:avLst/>
          </a:prstGeom>
        </p:spPr>
      </p:pic>
      <p:pic>
        <p:nvPicPr>
          <p:cNvPr id="62466" name="Picture 2" descr="C:\Users\hmarshal\AppData\Local\Microsoft\Windows\Temporary Internet Files\Content.IE5\VFFURNYX\MC900440454[1].wm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57600"/>
            <a:ext cx="14128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36084" y="304800"/>
            <a:ext cx="3993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38600" y="1524000"/>
            <a:ext cx="5032913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Email </a:t>
            </a:r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Jeri </a:t>
            </a:r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</a:t>
            </a:r>
          </a:p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/>
              </a:rPr>
              <a:t>jeri@illinois.edu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or </a:t>
            </a:r>
          </a:p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Sunny at </a:t>
            </a:r>
          </a:p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/>
              </a:rPr>
              <a:t>koerber@illinois.edu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86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graphy globe design template">
  <a:themeElements>
    <a:clrScheme name="">
      <a:dk1>
        <a:srgbClr val="000000"/>
      </a:dk1>
      <a:lt1>
        <a:srgbClr val="B2B2B2"/>
      </a:lt1>
      <a:dk2>
        <a:srgbClr val="336699"/>
      </a:dk2>
      <a:lt2>
        <a:srgbClr val="808080"/>
      </a:lt2>
      <a:accent1>
        <a:srgbClr val="BBE0E3"/>
      </a:accent1>
      <a:accent2>
        <a:srgbClr val="333399"/>
      </a:accent2>
      <a:accent3>
        <a:srgbClr val="D5D5D5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660033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8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808080"/>
        </a:dk1>
        <a:lt1>
          <a:srgbClr val="FFFFFF"/>
        </a:lt1>
        <a:dk2>
          <a:srgbClr val="B2B2B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Geography globe design template</Template>
  <TotalTime>276</TotalTime>
  <Words>619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Geography globe design template</vt:lpstr>
      <vt:lpstr>Electronic Observations for Secondary Cooperating Teachers</vt:lpstr>
      <vt:lpstr>The Website:</vt:lpstr>
      <vt:lpstr>Cooperating Teacher Webpage:</vt:lpstr>
      <vt:lpstr>The Open-Ended Form:</vt:lpstr>
      <vt:lpstr>The Student Teaching Form:</vt:lpstr>
      <vt:lpstr>Saving the Form:</vt:lpstr>
      <vt:lpstr>Naming the Form:</vt:lpstr>
      <vt:lpstr>Sending the Form: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Observations for Supervisors</dc:title>
  <dc:creator>Hallie</dc:creator>
  <cp:lastModifiedBy>McMurry, Sunny Olivia</cp:lastModifiedBy>
  <cp:revision>30</cp:revision>
  <dcterms:created xsi:type="dcterms:W3CDTF">2012-10-30T21:17:18Z</dcterms:created>
  <dcterms:modified xsi:type="dcterms:W3CDTF">2015-01-09T15:47:53Z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TC102885651033</vt:lpwstr>
  </property>
</Properties>
</file>