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39"/>
  </p:notesMasterIdLst>
  <p:sldIdLst>
    <p:sldId id="256" r:id="rId2"/>
    <p:sldId id="335" r:id="rId3"/>
    <p:sldId id="257" r:id="rId4"/>
    <p:sldId id="337" r:id="rId5"/>
    <p:sldId id="338" r:id="rId6"/>
    <p:sldId id="317" r:id="rId7"/>
    <p:sldId id="259" r:id="rId8"/>
    <p:sldId id="318" r:id="rId9"/>
    <p:sldId id="319" r:id="rId10"/>
    <p:sldId id="343" r:id="rId11"/>
    <p:sldId id="262" r:id="rId12"/>
    <p:sldId id="320" r:id="rId13"/>
    <p:sldId id="321" r:id="rId14"/>
    <p:sldId id="322" r:id="rId15"/>
    <p:sldId id="265" r:id="rId16"/>
    <p:sldId id="323" r:id="rId17"/>
    <p:sldId id="324" r:id="rId18"/>
    <p:sldId id="268" r:id="rId19"/>
    <p:sldId id="325" r:id="rId20"/>
    <p:sldId id="326" r:id="rId21"/>
    <p:sldId id="344" r:id="rId22"/>
    <p:sldId id="271" r:id="rId23"/>
    <p:sldId id="339" r:id="rId24"/>
    <p:sldId id="328" r:id="rId25"/>
    <p:sldId id="274" r:id="rId26"/>
    <p:sldId id="329" r:id="rId27"/>
    <p:sldId id="330" r:id="rId28"/>
    <p:sldId id="277" r:id="rId29"/>
    <p:sldId id="331" r:id="rId30"/>
    <p:sldId id="332" r:id="rId31"/>
    <p:sldId id="280" r:id="rId32"/>
    <p:sldId id="333" r:id="rId33"/>
    <p:sldId id="282" r:id="rId34"/>
    <p:sldId id="340" r:id="rId35"/>
    <p:sldId id="341" r:id="rId36"/>
    <p:sldId id="345" r:id="rId37"/>
    <p:sldId id="316"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14" autoAdjust="0"/>
    <p:restoredTop sz="94660"/>
  </p:normalViewPr>
  <p:slideViewPr>
    <p:cSldViewPr snapToGrid="0">
      <p:cViewPr varScale="1">
        <p:scale>
          <a:sx n="114" d="100"/>
          <a:sy n="114" d="100"/>
        </p:scale>
        <p:origin x="22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025148-D8DC-9240-92C8-3C7DE3808902}" type="datetimeFigureOut">
              <a:rPr lang="en-US" smtClean="0"/>
              <a:t>2/24/2021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A2E146-7937-A84F-8015-F45D1C87717C}" type="slidenum">
              <a:rPr lang="en-US" smtClean="0"/>
              <a:t>‹#›</a:t>
            </a:fld>
            <a:endParaRPr lang="en-US" dirty="0"/>
          </a:p>
        </p:txBody>
      </p:sp>
    </p:spTree>
    <p:extLst>
      <p:ext uri="{BB962C8B-B14F-4D97-AF65-F5344CB8AC3E}">
        <p14:creationId xmlns:p14="http://schemas.microsoft.com/office/powerpoint/2010/main" val="399457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6f9765f4ba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6f9765f4ba_0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4" name="Google Shape;134;g6f9765f4ba_0_0:notes"/>
          <p:cNvSpPr txBox="1">
            <a:spLocks noGrp="1"/>
          </p:cNvSpPr>
          <p:nvPr>
            <p:ph type="sldNum" idx="12"/>
          </p:nvPr>
        </p:nvSpPr>
        <p:spPr>
          <a:xfrm>
            <a:off x="3884612" y="8685212"/>
            <a:ext cx="2971800" cy="458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SzPts val="1200"/>
              <a:buFont typeface="Arial"/>
              <a:buNone/>
            </a:pPr>
            <a:fld id="{00000000-1234-1234-1234-123412341234}" type="slidenum">
              <a:rPr lang="en"/>
              <a:t>3</a:t>
            </a:fld>
            <a:endParaRPr sz="1400"/>
          </a:p>
        </p:txBody>
      </p:sp>
    </p:spTree>
    <p:extLst>
      <p:ext uri="{BB962C8B-B14F-4D97-AF65-F5344CB8AC3E}">
        <p14:creationId xmlns:p14="http://schemas.microsoft.com/office/powerpoint/2010/main" val="2438029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g6f9765f4ba_0_206: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2" name="Google Shape;362;g6f9765f4ba_0_20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85598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g6f9765f4ba_0_229: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87" name="Google Shape;387;g6f9765f4ba_0_2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74239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31778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6f9765f4ba_0_1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5" name="Google Shape;145;g6f9765f4ba_0_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9575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6f9765f4ba_0_37: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5" name="Google Shape;175;g6f9765f4ba_0_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38100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6f9765f4ba_0_66: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7" name="Google Shape;207;g6f9765f4ba_0_6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0254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6f9765f4ba_0_94: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8" name="Google Shape;238;g6f9765f4ba_0_9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6834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g6f9765f4ba_0_122: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9" name="Google Shape;269;g6f9765f4ba_0_1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63205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6f9765f4ba_0_15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0" name="Google Shape;300;g6f9765f4ba_0_15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60696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g6f9765f4ba_0_178: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1" name="Google Shape;331;g6f9765f4ba_0_17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64178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a:t>2/24/2021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a:t>2/24/2021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a:t>2/24/2021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a:t>2/24/2021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a:t>2/24/2021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a:t>2/24/2021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a:t>2/24/2021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a:t>2/24/2021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a:t>2/24/2021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a:t>2/24/2021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78801B3-FA9E-464C-BC94-3BC1EDD60C00}"/>
              </a:ext>
            </a:extLst>
          </p:cNvPr>
          <p:cNvSpPr>
            <a:spLocks noGrp="1"/>
          </p:cNvSpPr>
          <p:nvPr>
            <p:ph type="subTitle" idx="1"/>
          </p:nvPr>
        </p:nvSpPr>
        <p:spPr/>
        <p:txBody>
          <a:bodyPr vert="horz" lIns="91440" tIns="45720" rIns="91440" bIns="45720" rtlCol="0" anchor="t">
            <a:normAutofit lnSpcReduction="10000"/>
          </a:bodyPr>
          <a:lstStyle/>
          <a:p>
            <a:r>
              <a:rPr lang="en-US" dirty="0"/>
              <a:t>Managing Challenging Behaviors</a:t>
            </a:r>
          </a:p>
          <a:p>
            <a:r>
              <a:rPr lang="en-US" dirty="0"/>
              <a:t>February 23, 2021</a:t>
            </a:r>
          </a:p>
          <a:p>
            <a:r>
              <a:rPr lang="en-US" dirty="0"/>
              <a:t>Office of School and Community Experiences</a:t>
            </a:r>
          </a:p>
        </p:txBody>
      </p:sp>
      <p:sp>
        <p:nvSpPr>
          <p:cNvPr id="5" name="Title 4">
            <a:extLst>
              <a:ext uri="{FF2B5EF4-FFF2-40B4-BE49-F238E27FC236}">
                <a16:creationId xmlns:a16="http://schemas.microsoft.com/office/drawing/2014/main" id="{C72CC6EB-0823-B34A-BB4B-F1B2ED83C1F3}"/>
              </a:ext>
            </a:extLst>
          </p:cNvPr>
          <p:cNvSpPr>
            <a:spLocks noGrp="1"/>
          </p:cNvSpPr>
          <p:nvPr>
            <p:ph type="ctrTitle"/>
          </p:nvPr>
        </p:nvSpPr>
        <p:spPr/>
        <p:txBody>
          <a:bodyPr/>
          <a:lstStyle/>
          <a:p>
            <a:r>
              <a:rPr lang="en-US" dirty="0"/>
              <a:t>The crisis cycle</a:t>
            </a:r>
          </a:p>
        </p:txBody>
      </p:sp>
    </p:spTree>
    <p:extLst>
      <p:ext uri="{BB962C8B-B14F-4D97-AF65-F5344CB8AC3E}">
        <p14:creationId xmlns:p14="http://schemas.microsoft.com/office/powerpoint/2010/main" val="2736501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A8CDF-733E-BA45-BB60-C14D714BF00A}"/>
              </a:ext>
            </a:extLst>
          </p:cNvPr>
          <p:cNvSpPr>
            <a:spLocks noGrp="1"/>
          </p:cNvSpPr>
          <p:nvPr>
            <p:ph type="title"/>
          </p:nvPr>
        </p:nvSpPr>
        <p:spPr/>
        <p:txBody>
          <a:bodyPr/>
          <a:lstStyle/>
          <a:p>
            <a:r>
              <a:rPr lang="en-US" dirty="0"/>
              <a:t>Proactive strategies for maintaining calm</a:t>
            </a:r>
          </a:p>
        </p:txBody>
      </p:sp>
      <p:sp>
        <p:nvSpPr>
          <p:cNvPr id="3" name="Content Placeholder 2">
            <a:extLst>
              <a:ext uri="{FF2B5EF4-FFF2-40B4-BE49-F238E27FC236}">
                <a16:creationId xmlns:a16="http://schemas.microsoft.com/office/drawing/2014/main" id="{5B745EB5-8FBA-D642-9EB1-D186B49EBA8F}"/>
              </a:ext>
            </a:extLst>
          </p:cNvPr>
          <p:cNvSpPr>
            <a:spLocks noGrp="1"/>
          </p:cNvSpPr>
          <p:nvPr>
            <p:ph idx="1"/>
          </p:nvPr>
        </p:nvSpPr>
        <p:spPr/>
        <p:txBody>
          <a:bodyPr/>
          <a:lstStyle/>
          <a:p>
            <a:r>
              <a:rPr lang="en-US" dirty="0"/>
              <a:t>Take care when designing your physical environment.</a:t>
            </a:r>
          </a:p>
          <a:p>
            <a:endParaRPr lang="en-US" dirty="0"/>
          </a:p>
          <a:p>
            <a:r>
              <a:rPr lang="en-US" dirty="0"/>
              <a:t>Establish and post a schedule.</a:t>
            </a:r>
          </a:p>
          <a:p>
            <a:endParaRPr lang="en-US" dirty="0"/>
          </a:p>
          <a:p>
            <a:r>
              <a:rPr lang="en-US" dirty="0"/>
              <a:t>Establish classroom expectations.</a:t>
            </a:r>
          </a:p>
          <a:p>
            <a:endParaRPr lang="en-US" dirty="0"/>
          </a:p>
          <a:p>
            <a:r>
              <a:rPr lang="en-US" dirty="0"/>
              <a:t>Establish classroom routines (arrival/departure, lining up, asking permission, getting materials, etc.).</a:t>
            </a:r>
          </a:p>
        </p:txBody>
      </p:sp>
    </p:spTree>
    <p:extLst>
      <p:ext uri="{BB962C8B-B14F-4D97-AF65-F5344CB8AC3E}">
        <p14:creationId xmlns:p14="http://schemas.microsoft.com/office/powerpoint/2010/main" val="2589000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31"/>
          <p:cNvSpPr txBox="1">
            <a:spLocks noGrp="1"/>
          </p:cNvSpPr>
          <p:nvPr>
            <p:ph type="title"/>
          </p:nvPr>
        </p:nvSpPr>
        <p:spPr>
          <a:xfrm>
            <a:off x="609600" y="274637"/>
            <a:ext cx="10972800" cy="1143200"/>
          </a:xfrm>
          <a:prstGeom prst="rect">
            <a:avLst/>
          </a:prstGeom>
          <a:noFill/>
          <a:ln>
            <a:noFill/>
          </a:ln>
        </p:spPr>
        <p:txBody>
          <a:bodyPr spcFirstLastPara="1" vert="horz" wrap="square" lIns="121900" tIns="60933" rIns="121900" bIns="60933" rtlCol="0" anchor="ctr" anchorCtr="0">
            <a:noAutofit/>
          </a:bodyPr>
          <a:lstStyle/>
          <a:p>
            <a:pPr>
              <a:lnSpc>
                <a:spcPct val="100000"/>
              </a:lnSpc>
              <a:spcBef>
                <a:spcPts val="0"/>
              </a:spcBef>
              <a:buClr>
                <a:schemeClr val="dk1"/>
              </a:buClr>
              <a:buSzPts val="4000"/>
            </a:pPr>
            <a:r>
              <a:rPr lang="en" sz="5333" b="1">
                <a:solidFill>
                  <a:schemeClr val="dk1"/>
                </a:solidFill>
                <a:latin typeface="Century Gothic"/>
                <a:ea typeface="Century Gothic"/>
                <a:cs typeface="Century Gothic"/>
                <a:sym typeface="Century Gothic"/>
              </a:rPr>
              <a:t>Phases of Acting Out Behavior</a:t>
            </a:r>
            <a:endParaRPr/>
          </a:p>
        </p:txBody>
      </p:sp>
      <p:sp>
        <p:nvSpPr>
          <p:cNvPr id="178" name="Google Shape;178;p31"/>
          <p:cNvSpPr txBox="1"/>
          <p:nvPr/>
        </p:nvSpPr>
        <p:spPr>
          <a:xfrm>
            <a:off x="9271000" y="6275387"/>
            <a:ext cx="23112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dirty="0">
                <a:solidFill>
                  <a:srgbClr val="000000"/>
                </a:solidFill>
                <a:latin typeface="Calibri"/>
                <a:ea typeface="Calibri"/>
                <a:cs typeface="Calibri"/>
                <a:sym typeface="Calibri"/>
              </a:rPr>
              <a:t>Colvin, 2004</a:t>
            </a:r>
            <a:endParaRPr sz="2400" dirty="0"/>
          </a:p>
        </p:txBody>
      </p:sp>
      <p:cxnSp>
        <p:nvCxnSpPr>
          <p:cNvPr id="179" name="Google Shape;179;p31"/>
          <p:cNvCxnSpPr/>
          <p:nvPr/>
        </p:nvCxnSpPr>
        <p:spPr>
          <a:xfrm flipH="1">
            <a:off x="2652199" y="1946275"/>
            <a:ext cx="14800" cy="3608400"/>
          </a:xfrm>
          <a:prstGeom prst="straightConnector1">
            <a:avLst/>
          </a:prstGeom>
          <a:noFill/>
          <a:ln w="25400" cap="flat" cmpd="sng">
            <a:solidFill>
              <a:schemeClr val="dk1"/>
            </a:solidFill>
            <a:prstDash val="solid"/>
            <a:miter lim="800000"/>
            <a:headEnd type="none" w="med" len="med"/>
            <a:tailEnd type="none" w="med" len="med"/>
          </a:ln>
          <a:effectLst>
            <a:outerShdw blurRad="63500" dist="20000" dir="5400000">
              <a:srgbClr val="808080">
                <a:alpha val="37650"/>
              </a:srgbClr>
            </a:outerShdw>
          </a:effectLst>
        </p:spPr>
      </p:cxnSp>
      <p:cxnSp>
        <p:nvCxnSpPr>
          <p:cNvPr id="180" name="Google Shape;180;p31"/>
          <p:cNvCxnSpPr/>
          <p:nvPr/>
        </p:nvCxnSpPr>
        <p:spPr>
          <a:xfrm>
            <a:off x="2652183" y="5554663"/>
            <a:ext cx="7677200" cy="0"/>
          </a:xfrm>
          <a:prstGeom prst="straightConnector1">
            <a:avLst/>
          </a:prstGeom>
          <a:noFill/>
          <a:ln w="25400" cap="flat" cmpd="sng">
            <a:solidFill>
              <a:schemeClr val="dk1"/>
            </a:solidFill>
            <a:prstDash val="solid"/>
            <a:miter lim="800000"/>
            <a:headEnd type="none" w="med" len="med"/>
            <a:tailEnd type="none" w="med" len="med"/>
          </a:ln>
          <a:effectLst>
            <a:outerShdw blurRad="63500" dist="20000" dir="5400000">
              <a:srgbClr val="808080">
                <a:alpha val="37650"/>
              </a:srgbClr>
            </a:outerShdw>
          </a:effectLst>
        </p:spPr>
      </p:cxnSp>
      <p:sp>
        <p:nvSpPr>
          <p:cNvPr id="181" name="Google Shape;181;p31"/>
          <p:cNvSpPr txBox="1"/>
          <p:nvPr/>
        </p:nvSpPr>
        <p:spPr>
          <a:xfrm>
            <a:off x="762000" y="3311525"/>
            <a:ext cx="13400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Intensity</a:t>
            </a:r>
            <a:endParaRPr sz="2400"/>
          </a:p>
        </p:txBody>
      </p:sp>
      <p:sp>
        <p:nvSpPr>
          <p:cNvPr id="182" name="Google Shape;182;p31"/>
          <p:cNvSpPr txBox="1"/>
          <p:nvPr/>
        </p:nvSpPr>
        <p:spPr>
          <a:xfrm>
            <a:off x="5437716" y="5888037"/>
            <a:ext cx="1342000" cy="368400"/>
          </a:xfrm>
          <a:prstGeom prst="rect">
            <a:avLst/>
          </a:prstGeom>
          <a:noFill/>
          <a:ln>
            <a:noFill/>
          </a:ln>
        </p:spPr>
        <p:txBody>
          <a:bodyPr spcFirstLastPara="1" wrap="square" lIns="121900" tIns="60933" rIns="121900" bIns="60933" anchor="t" anchorCtr="0">
            <a:noAutofit/>
          </a:bodyPr>
          <a:lstStyle/>
          <a:p>
            <a:pPr algn="ctr">
              <a:buClr>
                <a:srgbClr val="000000"/>
              </a:buClr>
              <a:buSzPts val="1800"/>
            </a:pPr>
            <a:r>
              <a:rPr lang="en" sz="2400">
                <a:solidFill>
                  <a:srgbClr val="000000"/>
                </a:solidFill>
                <a:latin typeface="Calibri"/>
                <a:ea typeface="Calibri"/>
                <a:cs typeface="Calibri"/>
                <a:sym typeface="Calibri"/>
              </a:rPr>
              <a:t>Time</a:t>
            </a:r>
            <a:endParaRPr sz="2400"/>
          </a:p>
        </p:txBody>
      </p:sp>
      <p:sp>
        <p:nvSpPr>
          <p:cNvPr id="183" name="Google Shape;183;p31"/>
          <p:cNvSpPr/>
          <p:nvPr/>
        </p:nvSpPr>
        <p:spPr>
          <a:xfrm>
            <a:off x="3073400" y="2562226"/>
            <a:ext cx="7256885" cy="2845085"/>
          </a:xfrm>
          <a:custGeom>
            <a:avLst/>
            <a:gdLst/>
            <a:ahLst/>
            <a:cxnLst/>
            <a:rect l="l" t="t" r="r" b="b"/>
            <a:pathLst>
              <a:path w="5442664" h="2726919" extrusionOk="0">
                <a:moveTo>
                  <a:pt x="0" y="2598584"/>
                </a:moveTo>
                <a:cubicBezTo>
                  <a:pt x="201083" y="2664730"/>
                  <a:pt x="402167" y="2730876"/>
                  <a:pt x="571500" y="2598584"/>
                </a:cubicBezTo>
                <a:cubicBezTo>
                  <a:pt x="740833" y="2466292"/>
                  <a:pt x="848431" y="1977695"/>
                  <a:pt x="1016000" y="1804834"/>
                </a:cubicBezTo>
                <a:cubicBezTo>
                  <a:pt x="1183569" y="1631973"/>
                  <a:pt x="1322916" y="1861278"/>
                  <a:pt x="1576916" y="1561417"/>
                </a:cubicBezTo>
                <a:cubicBezTo>
                  <a:pt x="1830916" y="1261556"/>
                  <a:pt x="2132542" y="-98403"/>
                  <a:pt x="2540000" y="5667"/>
                </a:cubicBezTo>
                <a:cubicBezTo>
                  <a:pt x="2947458" y="109737"/>
                  <a:pt x="3563055" y="1741334"/>
                  <a:pt x="4021666" y="2185834"/>
                </a:cubicBezTo>
                <a:cubicBezTo>
                  <a:pt x="4480277" y="2630334"/>
                  <a:pt x="5058833" y="2584473"/>
                  <a:pt x="5291666" y="2672667"/>
                </a:cubicBezTo>
                <a:cubicBezTo>
                  <a:pt x="5524499" y="2760861"/>
                  <a:pt x="5418666" y="2715001"/>
                  <a:pt x="5418666" y="2715001"/>
                </a:cubicBezTo>
                <a:lnTo>
                  <a:pt x="5418666" y="2715001"/>
                </a:lnTo>
                <a:lnTo>
                  <a:pt x="5429250" y="2715001"/>
                </a:lnTo>
              </a:path>
            </a:pathLst>
          </a:custGeom>
          <a:noFill/>
          <a:ln w="25400" cap="flat" cmpd="sng">
            <a:solidFill>
              <a:schemeClr val="accent1"/>
            </a:solidFill>
            <a:prstDash val="solid"/>
            <a:miter lim="800000"/>
            <a:headEnd type="none" w="sm" len="sm"/>
            <a:tailEnd type="none" w="sm" len="sm"/>
          </a:ln>
          <a:effectLst>
            <a:outerShdw blurRad="63500" dist="20000" dir="5400000">
              <a:srgbClr val="000000">
                <a:alpha val="37650"/>
              </a:srgbClr>
            </a:outerShdw>
          </a:effectLst>
        </p:spPr>
        <p:txBody>
          <a:bodyPr spcFirstLastPara="1" wrap="square" lIns="121900" tIns="60933" rIns="121900" bIns="60933" anchor="ctr" anchorCtr="0">
            <a:noAutofit/>
          </a:bodyPr>
          <a:lstStyle/>
          <a:p>
            <a:endParaRPr sz="3200">
              <a:solidFill>
                <a:schemeClr val="dk1"/>
              </a:solidFill>
              <a:latin typeface="Arial"/>
              <a:ea typeface="Arial"/>
              <a:cs typeface="Arial"/>
              <a:sym typeface="Arial"/>
            </a:endParaRPr>
          </a:p>
        </p:txBody>
      </p:sp>
      <p:sp>
        <p:nvSpPr>
          <p:cNvPr id="184" name="Google Shape;184;p31"/>
          <p:cNvSpPr txBox="1"/>
          <p:nvPr/>
        </p:nvSpPr>
        <p:spPr>
          <a:xfrm>
            <a:off x="2893483" y="4919663"/>
            <a:ext cx="11432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Calm</a:t>
            </a:r>
            <a:endParaRPr sz="2400"/>
          </a:p>
        </p:txBody>
      </p:sp>
      <p:sp>
        <p:nvSpPr>
          <p:cNvPr id="185" name="Google Shape;185;p31"/>
          <p:cNvSpPr txBox="1"/>
          <p:nvPr/>
        </p:nvSpPr>
        <p:spPr>
          <a:xfrm>
            <a:off x="4294716" y="4551363"/>
            <a:ext cx="1143200" cy="3684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Trigger</a:t>
            </a:r>
            <a:endParaRPr sz="2400"/>
          </a:p>
        </p:txBody>
      </p:sp>
      <p:sp>
        <p:nvSpPr>
          <p:cNvPr id="186" name="Google Shape;186;p31"/>
          <p:cNvSpPr txBox="1"/>
          <p:nvPr/>
        </p:nvSpPr>
        <p:spPr>
          <a:xfrm>
            <a:off x="2893483" y="4181475"/>
            <a:ext cx="14688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Agitation</a:t>
            </a:r>
            <a:endParaRPr sz="2400"/>
          </a:p>
        </p:txBody>
      </p:sp>
      <p:sp>
        <p:nvSpPr>
          <p:cNvPr id="187" name="Google Shape;187;p31"/>
          <p:cNvSpPr txBox="1"/>
          <p:nvPr/>
        </p:nvSpPr>
        <p:spPr>
          <a:xfrm>
            <a:off x="3471333" y="3127375"/>
            <a:ext cx="1966400" cy="3684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Acceleration</a:t>
            </a:r>
            <a:endParaRPr sz="2400"/>
          </a:p>
        </p:txBody>
      </p:sp>
      <p:sp>
        <p:nvSpPr>
          <p:cNvPr id="188" name="Google Shape;188;p31"/>
          <p:cNvSpPr txBox="1"/>
          <p:nvPr/>
        </p:nvSpPr>
        <p:spPr>
          <a:xfrm>
            <a:off x="5437716" y="2114551"/>
            <a:ext cx="1968400" cy="370000"/>
          </a:xfrm>
          <a:prstGeom prst="rect">
            <a:avLst/>
          </a:prstGeom>
          <a:noFill/>
          <a:ln>
            <a:noFill/>
          </a:ln>
        </p:spPr>
        <p:txBody>
          <a:bodyPr spcFirstLastPara="1" wrap="square" lIns="121900" tIns="60933" rIns="121900" bIns="60933" anchor="t" anchorCtr="0">
            <a:noAutofit/>
          </a:bodyPr>
          <a:lstStyle/>
          <a:p>
            <a:pPr algn="ctr">
              <a:buClr>
                <a:srgbClr val="000000"/>
              </a:buClr>
              <a:buSzPts val="1800"/>
            </a:pPr>
            <a:r>
              <a:rPr lang="en" sz="2400">
                <a:solidFill>
                  <a:srgbClr val="000000"/>
                </a:solidFill>
                <a:latin typeface="Calibri"/>
                <a:ea typeface="Calibri"/>
                <a:cs typeface="Calibri"/>
                <a:sym typeface="Calibri"/>
              </a:rPr>
              <a:t>Peak</a:t>
            </a:r>
            <a:endParaRPr sz="2400"/>
          </a:p>
        </p:txBody>
      </p:sp>
      <p:sp>
        <p:nvSpPr>
          <p:cNvPr id="189" name="Google Shape;189;p31"/>
          <p:cNvSpPr txBox="1"/>
          <p:nvPr/>
        </p:nvSpPr>
        <p:spPr>
          <a:xfrm>
            <a:off x="8034867" y="3525837"/>
            <a:ext cx="19664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De-escalation</a:t>
            </a:r>
            <a:endParaRPr sz="2400"/>
          </a:p>
        </p:txBody>
      </p:sp>
      <p:sp>
        <p:nvSpPr>
          <p:cNvPr id="190" name="Google Shape;190;p31"/>
          <p:cNvSpPr txBox="1"/>
          <p:nvPr/>
        </p:nvSpPr>
        <p:spPr>
          <a:xfrm>
            <a:off x="9616016" y="4735512"/>
            <a:ext cx="19664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Recovery</a:t>
            </a:r>
            <a:endParaRPr sz="2400"/>
          </a:p>
        </p:txBody>
      </p:sp>
    </p:spTree>
    <p:extLst>
      <p:ext uri="{BB962C8B-B14F-4D97-AF65-F5344CB8AC3E}">
        <p14:creationId xmlns:p14="http://schemas.microsoft.com/office/powerpoint/2010/main" val="4190344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6D752-937D-D943-9E56-22164AB39F26}"/>
              </a:ext>
            </a:extLst>
          </p:cNvPr>
          <p:cNvSpPr>
            <a:spLocks noGrp="1"/>
          </p:cNvSpPr>
          <p:nvPr>
            <p:ph idx="1"/>
          </p:nvPr>
        </p:nvSpPr>
        <p:spPr/>
        <p:txBody>
          <a:bodyPr/>
          <a:lstStyle/>
          <a:p>
            <a:r>
              <a:rPr lang="en-US" dirty="0"/>
              <a:t>Student perceives they are not getting something they need</a:t>
            </a:r>
          </a:p>
          <a:p>
            <a:r>
              <a:rPr lang="en-US" dirty="0"/>
              <a:t>Repeated errors and corrections (frustration)</a:t>
            </a:r>
          </a:p>
          <a:p>
            <a:r>
              <a:rPr lang="en-US" dirty="0"/>
              <a:t>Provocation</a:t>
            </a:r>
          </a:p>
          <a:p>
            <a:r>
              <a:rPr lang="en-US" dirty="0"/>
              <a:t>Sleep deprivation</a:t>
            </a:r>
          </a:p>
          <a:p>
            <a:r>
              <a:rPr lang="en-US" dirty="0"/>
              <a:t>Change in routine</a:t>
            </a:r>
          </a:p>
          <a:p>
            <a:r>
              <a:rPr lang="en-US" dirty="0"/>
              <a:t>COVID-related struggles</a:t>
            </a:r>
          </a:p>
        </p:txBody>
      </p:sp>
      <p:sp>
        <p:nvSpPr>
          <p:cNvPr id="5" name="Title 4">
            <a:extLst>
              <a:ext uri="{FF2B5EF4-FFF2-40B4-BE49-F238E27FC236}">
                <a16:creationId xmlns:a16="http://schemas.microsoft.com/office/drawing/2014/main" id="{B21C74FE-D213-7348-8FAF-AA0C37404A3A}"/>
              </a:ext>
            </a:extLst>
          </p:cNvPr>
          <p:cNvSpPr>
            <a:spLocks noGrp="1"/>
          </p:cNvSpPr>
          <p:nvPr>
            <p:ph type="title"/>
          </p:nvPr>
        </p:nvSpPr>
        <p:spPr/>
        <p:txBody>
          <a:bodyPr/>
          <a:lstStyle/>
          <a:p>
            <a:r>
              <a:rPr lang="en-US" dirty="0"/>
              <a:t>Triggering </a:t>
            </a:r>
            <a:r>
              <a:rPr lang="en-US" dirty="0" err="1"/>
              <a:t>EVent</a:t>
            </a:r>
            <a:endParaRPr lang="en-US" dirty="0"/>
          </a:p>
        </p:txBody>
      </p:sp>
    </p:spTree>
    <p:extLst>
      <p:ext uri="{BB962C8B-B14F-4D97-AF65-F5344CB8AC3E}">
        <p14:creationId xmlns:p14="http://schemas.microsoft.com/office/powerpoint/2010/main" val="2204934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7009CB-4E06-3B4C-A3AB-7957F062E8AF}"/>
              </a:ext>
            </a:extLst>
          </p:cNvPr>
          <p:cNvSpPr>
            <a:spLocks noGrp="1"/>
          </p:cNvSpPr>
          <p:nvPr>
            <p:ph idx="1"/>
          </p:nvPr>
        </p:nvSpPr>
        <p:spPr/>
        <p:txBody>
          <a:bodyPr/>
          <a:lstStyle/>
          <a:p>
            <a:r>
              <a:rPr lang="en-US" dirty="0"/>
              <a:t>You may or may not know what it is, but there is always an event that sets off the cycle. Behaviors do not just “come out of nowhere.” </a:t>
            </a:r>
          </a:p>
          <a:p>
            <a:endParaRPr lang="en-US" dirty="0"/>
          </a:p>
          <a:p>
            <a:r>
              <a:rPr lang="en-US" dirty="0"/>
              <a:t>Your goal is to maintain a safe and productive classroom, so continue using universal management techniques. </a:t>
            </a:r>
          </a:p>
          <a:p>
            <a:endParaRPr lang="en-US" dirty="0"/>
          </a:p>
          <a:p>
            <a:endParaRPr lang="en-US" dirty="0"/>
          </a:p>
        </p:txBody>
      </p:sp>
      <p:sp>
        <p:nvSpPr>
          <p:cNvPr id="5" name="Title 4">
            <a:extLst>
              <a:ext uri="{FF2B5EF4-FFF2-40B4-BE49-F238E27FC236}">
                <a16:creationId xmlns:a16="http://schemas.microsoft.com/office/drawing/2014/main" id="{B6893DDB-41F9-644E-8832-31F36CE1541B}"/>
              </a:ext>
            </a:extLst>
          </p:cNvPr>
          <p:cNvSpPr>
            <a:spLocks noGrp="1"/>
          </p:cNvSpPr>
          <p:nvPr>
            <p:ph type="title"/>
          </p:nvPr>
        </p:nvSpPr>
        <p:spPr/>
        <p:txBody>
          <a:bodyPr/>
          <a:lstStyle/>
          <a:p>
            <a:r>
              <a:rPr lang="en-US" dirty="0"/>
              <a:t>Triggering Event</a:t>
            </a:r>
          </a:p>
        </p:txBody>
      </p:sp>
    </p:spTree>
    <p:extLst>
      <p:ext uri="{BB962C8B-B14F-4D97-AF65-F5344CB8AC3E}">
        <p14:creationId xmlns:p14="http://schemas.microsoft.com/office/powerpoint/2010/main" val="2372707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9D185-F2EE-144D-8622-EFA3C765B2B1}"/>
              </a:ext>
            </a:extLst>
          </p:cNvPr>
          <p:cNvSpPr>
            <a:spLocks noGrp="1"/>
          </p:cNvSpPr>
          <p:nvPr>
            <p:ph type="title"/>
          </p:nvPr>
        </p:nvSpPr>
        <p:spPr/>
        <p:txBody>
          <a:bodyPr/>
          <a:lstStyle/>
          <a:p>
            <a:r>
              <a:rPr lang="en-US" dirty="0"/>
              <a:t>Universal techniques</a:t>
            </a:r>
          </a:p>
        </p:txBody>
      </p:sp>
      <p:sp>
        <p:nvSpPr>
          <p:cNvPr id="3" name="Content Placeholder 2">
            <a:extLst>
              <a:ext uri="{FF2B5EF4-FFF2-40B4-BE49-F238E27FC236}">
                <a16:creationId xmlns:a16="http://schemas.microsoft.com/office/drawing/2014/main" id="{F547126C-4FF3-CD43-97C9-34F3107AC6E9}"/>
              </a:ext>
            </a:extLst>
          </p:cNvPr>
          <p:cNvSpPr>
            <a:spLocks noGrp="1"/>
          </p:cNvSpPr>
          <p:nvPr>
            <p:ph idx="1"/>
          </p:nvPr>
        </p:nvSpPr>
        <p:spPr/>
        <p:txBody>
          <a:bodyPr>
            <a:normAutofit/>
          </a:bodyPr>
          <a:lstStyle/>
          <a:p>
            <a:r>
              <a:rPr lang="en-US" dirty="0"/>
              <a:t>Proximity control</a:t>
            </a:r>
          </a:p>
          <a:p>
            <a:endParaRPr lang="en-US" dirty="0"/>
          </a:p>
          <a:p>
            <a:r>
              <a:rPr lang="en-US" dirty="0"/>
              <a:t>Descriptive praise </a:t>
            </a:r>
          </a:p>
          <a:p>
            <a:pPr marL="0" indent="0">
              <a:buNone/>
            </a:pPr>
            <a:endParaRPr lang="en-US" dirty="0"/>
          </a:p>
          <a:p>
            <a:r>
              <a:rPr lang="en-US" dirty="0"/>
              <a:t>Humor </a:t>
            </a:r>
          </a:p>
          <a:p>
            <a:endParaRPr lang="en-US" dirty="0"/>
          </a:p>
          <a:p>
            <a:r>
              <a:rPr lang="en-US" dirty="0"/>
              <a:t>Hurdle help</a:t>
            </a:r>
          </a:p>
        </p:txBody>
      </p:sp>
    </p:spTree>
    <p:extLst>
      <p:ext uri="{BB962C8B-B14F-4D97-AF65-F5344CB8AC3E}">
        <p14:creationId xmlns:p14="http://schemas.microsoft.com/office/powerpoint/2010/main" val="4170846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4"/>
          <p:cNvSpPr txBox="1">
            <a:spLocks noGrp="1"/>
          </p:cNvSpPr>
          <p:nvPr>
            <p:ph type="title"/>
          </p:nvPr>
        </p:nvSpPr>
        <p:spPr>
          <a:xfrm>
            <a:off x="609600" y="274637"/>
            <a:ext cx="10972800" cy="1143200"/>
          </a:xfrm>
          <a:prstGeom prst="rect">
            <a:avLst/>
          </a:prstGeom>
          <a:noFill/>
          <a:ln>
            <a:noFill/>
          </a:ln>
        </p:spPr>
        <p:txBody>
          <a:bodyPr spcFirstLastPara="1" vert="horz" wrap="square" lIns="121900" tIns="60933" rIns="121900" bIns="60933" rtlCol="0" anchor="ctr" anchorCtr="0">
            <a:noAutofit/>
          </a:bodyPr>
          <a:lstStyle/>
          <a:p>
            <a:pPr>
              <a:lnSpc>
                <a:spcPct val="100000"/>
              </a:lnSpc>
              <a:spcBef>
                <a:spcPts val="0"/>
              </a:spcBef>
              <a:buClr>
                <a:schemeClr val="dk1"/>
              </a:buClr>
              <a:buSzPts val="4000"/>
            </a:pPr>
            <a:r>
              <a:rPr lang="en" sz="5333" b="1">
                <a:solidFill>
                  <a:schemeClr val="dk1"/>
                </a:solidFill>
                <a:latin typeface="Century Gothic"/>
                <a:ea typeface="Century Gothic"/>
                <a:cs typeface="Century Gothic"/>
                <a:sym typeface="Century Gothic"/>
              </a:rPr>
              <a:t>Phases of Acting Out Behavior</a:t>
            </a:r>
            <a:endParaRPr/>
          </a:p>
        </p:txBody>
      </p:sp>
      <p:cxnSp>
        <p:nvCxnSpPr>
          <p:cNvPr id="211" name="Google Shape;211;p34"/>
          <p:cNvCxnSpPr/>
          <p:nvPr/>
        </p:nvCxnSpPr>
        <p:spPr>
          <a:xfrm flipH="1">
            <a:off x="2652199" y="1946275"/>
            <a:ext cx="14800" cy="3608400"/>
          </a:xfrm>
          <a:prstGeom prst="straightConnector1">
            <a:avLst/>
          </a:prstGeom>
          <a:noFill/>
          <a:ln w="25400" cap="flat" cmpd="sng">
            <a:solidFill>
              <a:schemeClr val="dk1"/>
            </a:solidFill>
            <a:prstDash val="solid"/>
            <a:miter lim="800000"/>
            <a:headEnd type="none" w="med" len="med"/>
            <a:tailEnd type="none" w="med" len="med"/>
          </a:ln>
          <a:effectLst>
            <a:outerShdw blurRad="63500" dist="20000" dir="5400000">
              <a:srgbClr val="808080">
                <a:alpha val="37650"/>
              </a:srgbClr>
            </a:outerShdw>
          </a:effectLst>
        </p:spPr>
      </p:cxnSp>
      <p:cxnSp>
        <p:nvCxnSpPr>
          <p:cNvPr id="212" name="Google Shape;212;p34"/>
          <p:cNvCxnSpPr/>
          <p:nvPr/>
        </p:nvCxnSpPr>
        <p:spPr>
          <a:xfrm>
            <a:off x="2652183" y="5554663"/>
            <a:ext cx="7677200" cy="0"/>
          </a:xfrm>
          <a:prstGeom prst="straightConnector1">
            <a:avLst/>
          </a:prstGeom>
          <a:noFill/>
          <a:ln w="25400" cap="flat" cmpd="sng">
            <a:solidFill>
              <a:schemeClr val="dk1"/>
            </a:solidFill>
            <a:prstDash val="solid"/>
            <a:miter lim="800000"/>
            <a:headEnd type="none" w="med" len="med"/>
            <a:tailEnd type="none" w="med" len="med"/>
          </a:ln>
          <a:effectLst>
            <a:outerShdw blurRad="63500" dist="20000" dir="5400000">
              <a:srgbClr val="808080">
                <a:alpha val="37650"/>
              </a:srgbClr>
            </a:outerShdw>
          </a:effectLst>
        </p:spPr>
      </p:cxnSp>
      <p:sp>
        <p:nvSpPr>
          <p:cNvPr id="213" name="Google Shape;213;p34"/>
          <p:cNvSpPr txBox="1"/>
          <p:nvPr/>
        </p:nvSpPr>
        <p:spPr>
          <a:xfrm>
            <a:off x="762000" y="3311525"/>
            <a:ext cx="13400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Intensity</a:t>
            </a:r>
            <a:endParaRPr sz="2400"/>
          </a:p>
        </p:txBody>
      </p:sp>
      <p:sp>
        <p:nvSpPr>
          <p:cNvPr id="214" name="Google Shape;214;p34"/>
          <p:cNvSpPr txBox="1"/>
          <p:nvPr/>
        </p:nvSpPr>
        <p:spPr>
          <a:xfrm>
            <a:off x="5437716" y="5888037"/>
            <a:ext cx="1342000" cy="368400"/>
          </a:xfrm>
          <a:prstGeom prst="rect">
            <a:avLst/>
          </a:prstGeom>
          <a:noFill/>
          <a:ln>
            <a:noFill/>
          </a:ln>
        </p:spPr>
        <p:txBody>
          <a:bodyPr spcFirstLastPara="1" wrap="square" lIns="121900" tIns="60933" rIns="121900" bIns="60933" anchor="t" anchorCtr="0">
            <a:noAutofit/>
          </a:bodyPr>
          <a:lstStyle/>
          <a:p>
            <a:pPr algn="ctr">
              <a:buClr>
                <a:srgbClr val="000000"/>
              </a:buClr>
              <a:buSzPts val="1800"/>
            </a:pPr>
            <a:r>
              <a:rPr lang="en" sz="2400">
                <a:solidFill>
                  <a:srgbClr val="000000"/>
                </a:solidFill>
                <a:latin typeface="Calibri"/>
                <a:ea typeface="Calibri"/>
                <a:cs typeface="Calibri"/>
                <a:sym typeface="Calibri"/>
              </a:rPr>
              <a:t>Time</a:t>
            </a:r>
            <a:endParaRPr sz="2400"/>
          </a:p>
        </p:txBody>
      </p:sp>
      <p:sp>
        <p:nvSpPr>
          <p:cNvPr id="215" name="Google Shape;215;p34"/>
          <p:cNvSpPr/>
          <p:nvPr/>
        </p:nvSpPr>
        <p:spPr>
          <a:xfrm>
            <a:off x="3073400" y="2562226"/>
            <a:ext cx="7256885" cy="2845085"/>
          </a:xfrm>
          <a:custGeom>
            <a:avLst/>
            <a:gdLst/>
            <a:ahLst/>
            <a:cxnLst/>
            <a:rect l="l" t="t" r="r" b="b"/>
            <a:pathLst>
              <a:path w="5442664" h="2726919" extrusionOk="0">
                <a:moveTo>
                  <a:pt x="0" y="2598584"/>
                </a:moveTo>
                <a:cubicBezTo>
                  <a:pt x="201083" y="2664730"/>
                  <a:pt x="402167" y="2730876"/>
                  <a:pt x="571500" y="2598584"/>
                </a:cubicBezTo>
                <a:cubicBezTo>
                  <a:pt x="740833" y="2466292"/>
                  <a:pt x="848431" y="1977695"/>
                  <a:pt x="1016000" y="1804834"/>
                </a:cubicBezTo>
                <a:cubicBezTo>
                  <a:pt x="1183569" y="1631973"/>
                  <a:pt x="1322916" y="1861278"/>
                  <a:pt x="1576916" y="1561417"/>
                </a:cubicBezTo>
                <a:cubicBezTo>
                  <a:pt x="1830916" y="1261556"/>
                  <a:pt x="2132542" y="-98403"/>
                  <a:pt x="2540000" y="5667"/>
                </a:cubicBezTo>
                <a:cubicBezTo>
                  <a:pt x="2947458" y="109737"/>
                  <a:pt x="3563055" y="1741334"/>
                  <a:pt x="4021666" y="2185834"/>
                </a:cubicBezTo>
                <a:cubicBezTo>
                  <a:pt x="4480277" y="2630334"/>
                  <a:pt x="5058833" y="2584473"/>
                  <a:pt x="5291666" y="2672667"/>
                </a:cubicBezTo>
                <a:cubicBezTo>
                  <a:pt x="5524499" y="2760861"/>
                  <a:pt x="5418666" y="2715001"/>
                  <a:pt x="5418666" y="2715001"/>
                </a:cubicBezTo>
                <a:lnTo>
                  <a:pt x="5418666" y="2715001"/>
                </a:lnTo>
                <a:lnTo>
                  <a:pt x="5429250" y="2715001"/>
                </a:lnTo>
              </a:path>
            </a:pathLst>
          </a:custGeom>
          <a:noFill/>
          <a:ln w="25400" cap="flat" cmpd="sng">
            <a:solidFill>
              <a:schemeClr val="accent1"/>
            </a:solidFill>
            <a:prstDash val="solid"/>
            <a:miter lim="800000"/>
            <a:headEnd type="none" w="sm" len="sm"/>
            <a:tailEnd type="none" w="sm" len="sm"/>
          </a:ln>
          <a:effectLst>
            <a:outerShdw blurRad="63500" dist="20000" dir="5400000">
              <a:srgbClr val="000000">
                <a:alpha val="37650"/>
              </a:srgbClr>
            </a:outerShdw>
          </a:effectLst>
        </p:spPr>
        <p:txBody>
          <a:bodyPr spcFirstLastPara="1" wrap="square" lIns="121900" tIns="60933" rIns="121900" bIns="60933" anchor="ctr" anchorCtr="0">
            <a:noAutofit/>
          </a:bodyPr>
          <a:lstStyle/>
          <a:p>
            <a:endParaRPr sz="3200">
              <a:solidFill>
                <a:schemeClr val="dk1"/>
              </a:solidFill>
              <a:latin typeface="Arial"/>
              <a:ea typeface="Arial"/>
              <a:cs typeface="Arial"/>
              <a:sym typeface="Arial"/>
            </a:endParaRPr>
          </a:p>
        </p:txBody>
      </p:sp>
      <p:sp>
        <p:nvSpPr>
          <p:cNvPr id="216" name="Google Shape;216;p34"/>
          <p:cNvSpPr txBox="1"/>
          <p:nvPr/>
        </p:nvSpPr>
        <p:spPr>
          <a:xfrm>
            <a:off x="2893483" y="4919663"/>
            <a:ext cx="11432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Calm</a:t>
            </a:r>
            <a:endParaRPr sz="2400"/>
          </a:p>
        </p:txBody>
      </p:sp>
      <p:sp>
        <p:nvSpPr>
          <p:cNvPr id="217" name="Google Shape;217;p34"/>
          <p:cNvSpPr txBox="1"/>
          <p:nvPr/>
        </p:nvSpPr>
        <p:spPr>
          <a:xfrm>
            <a:off x="4294716" y="4551363"/>
            <a:ext cx="1143200" cy="3684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Trigger</a:t>
            </a:r>
            <a:endParaRPr sz="2400"/>
          </a:p>
        </p:txBody>
      </p:sp>
      <p:sp>
        <p:nvSpPr>
          <p:cNvPr id="218" name="Google Shape;218;p34"/>
          <p:cNvSpPr txBox="1"/>
          <p:nvPr/>
        </p:nvSpPr>
        <p:spPr>
          <a:xfrm>
            <a:off x="2893483" y="4181475"/>
            <a:ext cx="14688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Agitation</a:t>
            </a:r>
            <a:endParaRPr sz="2400"/>
          </a:p>
        </p:txBody>
      </p:sp>
      <p:sp>
        <p:nvSpPr>
          <p:cNvPr id="219" name="Google Shape;219;p34"/>
          <p:cNvSpPr txBox="1"/>
          <p:nvPr/>
        </p:nvSpPr>
        <p:spPr>
          <a:xfrm>
            <a:off x="3471333" y="3127375"/>
            <a:ext cx="1966400" cy="3684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Acceleration</a:t>
            </a:r>
            <a:endParaRPr sz="2400"/>
          </a:p>
        </p:txBody>
      </p:sp>
      <p:sp>
        <p:nvSpPr>
          <p:cNvPr id="220" name="Google Shape;220;p34"/>
          <p:cNvSpPr txBox="1"/>
          <p:nvPr/>
        </p:nvSpPr>
        <p:spPr>
          <a:xfrm>
            <a:off x="5437716" y="2114551"/>
            <a:ext cx="1968400" cy="370000"/>
          </a:xfrm>
          <a:prstGeom prst="rect">
            <a:avLst/>
          </a:prstGeom>
          <a:noFill/>
          <a:ln>
            <a:noFill/>
          </a:ln>
        </p:spPr>
        <p:txBody>
          <a:bodyPr spcFirstLastPara="1" wrap="square" lIns="121900" tIns="60933" rIns="121900" bIns="60933" anchor="t" anchorCtr="0">
            <a:noAutofit/>
          </a:bodyPr>
          <a:lstStyle/>
          <a:p>
            <a:pPr algn="ctr">
              <a:buClr>
                <a:srgbClr val="000000"/>
              </a:buClr>
              <a:buSzPts val="1800"/>
            </a:pPr>
            <a:r>
              <a:rPr lang="en" sz="2400">
                <a:solidFill>
                  <a:srgbClr val="000000"/>
                </a:solidFill>
                <a:latin typeface="Calibri"/>
                <a:ea typeface="Calibri"/>
                <a:cs typeface="Calibri"/>
                <a:sym typeface="Calibri"/>
              </a:rPr>
              <a:t>Peak</a:t>
            </a:r>
            <a:endParaRPr sz="2400"/>
          </a:p>
        </p:txBody>
      </p:sp>
      <p:sp>
        <p:nvSpPr>
          <p:cNvPr id="221" name="Google Shape;221;p34"/>
          <p:cNvSpPr txBox="1"/>
          <p:nvPr/>
        </p:nvSpPr>
        <p:spPr>
          <a:xfrm>
            <a:off x="8034867" y="3525837"/>
            <a:ext cx="19664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De-escalation</a:t>
            </a:r>
            <a:endParaRPr sz="2400"/>
          </a:p>
        </p:txBody>
      </p:sp>
      <p:sp>
        <p:nvSpPr>
          <p:cNvPr id="222" name="Google Shape;222;p34"/>
          <p:cNvSpPr txBox="1"/>
          <p:nvPr/>
        </p:nvSpPr>
        <p:spPr>
          <a:xfrm>
            <a:off x="9616016" y="4735512"/>
            <a:ext cx="19664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Recovery</a:t>
            </a:r>
            <a:endParaRPr sz="2400"/>
          </a:p>
        </p:txBody>
      </p:sp>
      <p:sp>
        <p:nvSpPr>
          <p:cNvPr id="2" name="TextBox 1">
            <a:extLst>
              <a:ext uri="{FF2B5EF4-FFF2-40B4-BE49-F238E27FC236}">
                <a16:creationId xmlns:a16="http://schemas.microsoft.com/office/drawing/2014/main" id="{9457A249-76B6-D84E-A202-9759FF97EE17}"/>
              </a:ext>
            </a:extLst>
          </p:cNvPr>
          <p:cNvSpPr txBox="1"/>
          <p:nvPr/>
        </p:nvSpPr>
        <p:spPr>
          <a:xfrm>
            <a:off x="8617226" y="6420678"/>
            <a:ext cx="1347805" cy="369332"/>
          </a:xfrm>
          <a:prstGeom prst="rect">
            <a:avLst/>
          </a:prstGeom>
          <a:noFill/>
        </p:spPr>
        <p:txBody>
          <a:bodyPr wrap="none" rtlCol="0">
            <a:spAutoFit/>
          </a:bodyPr>
          <a:lstStyle/>
          <a:p>
            <a:r>
              <a:rPr lang="en-US" dirty="0"/>
              <a:t>Colvin, 2004</a:t>
            </a:r>
          </a:p>
        </p:txBody>
      </p:sp>
    </p:spTree>
    <p:extLst>
      <p:ext uri="{BB962C8B-B14F-4D97-AF65-F5344CB8AC3E}">
        <p14:creationId xmlns:p14="http://schemas.microsoft.com/office/powerpoint/2010/main" val="2671874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DF178-9F30-AA4A-A615-E65A866C8403}"/>
              </a:ext>
            </a:extLst>
          </p:cNvPr>
          <p:cNvSpPr>
            <a:spLocks noGrp="1"/>
          </p:cNvSpPr>
          <p:nvPr>
            <p:ph type="title"/>
          </p:nvPr>
        </p:nvSpPr>
        <p:spPr/>
        <p:txBody>
          <a:bodyPr/>
          <a:lstStyle/>
          <a:p>
            <a:r>
              <a:rPr lang="en-US" dirty="0"/>
              <a:t>agitation</a:t>
            </a:r>
          </a:p>
        </p:txBody>
      </p:sp>
      <p:sp>
        <p:nvSpPr>
          <p:cNvPr id="3" name="Content Placeholder 2">
            <a:extLst>
              <a:ext uri="{FF2B5EF4-FFF2-40B4-BE49-F238E27FC236}">
                <a16:creationId xmlns:a16="http://schemas.microsoft.com/office/drawing/2014/main" id="{82C4F3AE-1C65-904A-A604-32179E2FB2F9}"/>
              </a:ext>
            </a:extLst>
          </p:cNvPr>
          <p:cNvSpPr>
            <a:spLocks noGrp="1"/>
          </p:cNvSpPr>
          <p:nvPr>
            <p:ph idx="1"/>
          </p:nvPr>
        </p:nvSpPr>
        <p:spPr/>
        <p:txBody>
          <a:bodyPr>
            <a:normAutofit fontScale="92500" lnSpcReduction="20000"/>
          </a:bodyPr>
          <a:lstStyle/>
          <a:p>
            <a:r>
              <a:rPr lang="en-US" dirty="0"/>
              <a:t>Darting eyes</a:t>
            </a:r>
          </a:p>
          <a:p>
            <a:endParaRPr lang="en-US" dirty="0"/>
          </a:p>
          <a:p>
            <a:r>
              <a:rPr lang="en-US" dirty="0"/>
              <a:t>Non-conversational language (rambling, no give-and-take)</a:t>
            </a:r>
          </a:p>
          <a:p>
            <a:endParaRPr lang="en-US" dirty="0"/>
          </a:p>
          <a:p>
            <a:r>
              <a:rPr lang="en-US" dirty="0" err="1"/>
              <a:t>Withdrawl</a:t>
            </a:r>
            <a:endParaRPr lang="en-US" dirty="0"/>
          </a:p>
          <a:p>
            <a:endParaRPr lang="en-US" dirty="0"/>
          </a:p>
          <a:p>
            <a:r>
              <a:rPr lang="en-US" dirty="0"/>
              <a:t>Fidgeting</a:t>
            </a:r>
          </a:p>
          <a:p>
            <a:endParaRPr lang="en-US" dirty="0"/>
          </a:p>
          <a:p>
            <a:r>
              <a:rPr lang="en-US" dirty="0"/>
              <a:t>Refusing to participate/engage</a:t>
            </a:r>
          </a:p>
        </p:txBody>
      </p:sp>
    </p:spTree>
    <p:extLst>
      <p:ext uri="{BB962C8B-B14F-4D97-AF65-F5344CB8AC3E}">
        <p14:creationId xmlns:p14="http://schemas.microsoft.com/office/powerpoint/2010/main" val="3858721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D6261-27B7-3D4D-8FD8-7DD5B6036CAF}"/>
              </a:ext>
            </a:extLst>
          </p:cNvPr>
          <p:cNvSpPr>
            <a:spLocks noGrp="1"/>
          </p:cNvSpPr>
          <p:nvPr>
            <p:ph type="title"/>
          </p:nvPr>
        </p:nvSpPr>
        <p:spPr/>
        <p:txBody>
          <a:bodyPr/>
          <a:lstStyle/>
          <a:p>
            <a:r>
              <a:rPr lang="en-US" dirty="0"/>
              <a:t>During agitation</a:t>
            </a:r>
          </a:p>
        </p:txBody>
      </p:sp>
      <p:sp>
        <p:nvSpPr>
          <p:cNvPr id="3" name="Content Placeholder 2">
            <a:extLst>
              <a:ext uri="{FF2B5EF4-FFF2-40B4-BE49-F238E27FC236}">
                <a16:creationId xmlns:a16="http://schemas.microsoft.com/office/drawing/2014/main" id="{6CD6C5C5-656D-6E45-8BF8-59CA9D03865E}"/>
              </a:ext>
            </a:extLst>
          </p:cNvPr>
          <p:cNvSpPr>
            <a:spLocks noGrp="1"/>
          </p:cNvSpPr>
          <p:nvPr>
            <p:ph idx="1"/>
          </p:nvPr>
        </p:nvSpPr>
        <p:spPr/>
        <p:txBody>
          <a:bodyPr/>
          <a:lstStyle/>
          <a:p>
            <a:pPr marL="228600" lvl="1" indent="0">
              <a:buNone/>
            </a:pPr>
            <a:r>
              <a:rPr lang="en-US" dirty="0"/>
              <a:t>Focus on reducing anxiety</a:t>
            </a:r>
          </a:p>
          <a:p>
            <a:pPr marL="228600" lvl="1" indent="0">
              <a:buNone/>
            </a:pPr>
            <a:r>
              <a:rPr lang="en-US" dirty="0"/>
              <a:t>	-provide empathy, acknowledge feelings</a:t>
            </a:r>
          </a:p>
          <a:p>
            <a:pPr marL="228600" lvl="1" indent="0">
              <a:buNone/>
            </a:pPr>
            <a:r>
              <a:rPr lang="en-US" dirty="0"/>
              <a:t>	-give hurdle help</a:t>
            </a:r>
          </a:p>
          <a:p>
            <a:pPr marL="228600" lvl="1" indent="0">
              <a:buNone/>
            </a:pPr>
            <a:endParaRPr lang="en-US" dirty="0"/>
          </a:p>
          <a:p>
            <a:pPr marL="228600" lvl="1" indent="0">
              <a:buNone/>
            </a:pPr>
            <a:r>
              <a:rPr lang="en-US" dirty="0"/>
              <a:t>Be polite and non-threatening</a:t>
            </a:r>
          </a:p>
          <a:p>
            <a:pPr marL="228600" lvl="1" indent="0">
              <a:buNone/>
            </a:pPr>
            <a:r>
              <a:rPr lang="en-US" dirty="0"/>
              <a:t>	-use care with body language, voice, tone, proximity</a:t>
            </a:r>
          </a:p>
          <a:p>
            <a:pPr marL="228600" lvl="1" indent="0">
              <a:buNone/>
            </a:pPr>
            <a:endParaRPr lang="en-US" dirty="0"/>
          </a:p>
          <a:p>
            <a:pPr marL="228600" lvl="1" indent="0">
              <a:buNone/>
            </a:pPr>
            <a:r>
              <a:rPr lang="en-US" dirty="0"/>
              <a:t>Allow student to cool down, walk away for a moment</a:t>
            </a:r>
          </a:p>
          <a:p>
            <a:pPr marL="228600" lvl="1" indent="0">
              <a:buNone/>
            </a:pPr>
            <a:endParaRPr lang="en-US" dirty="0"/>
          </a:p>
          <a:p>
            <a:pPr marL="228600"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3335029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37"/>
          <p:cNvSpPr txBox="1">
            <a:spLocks noGrp="1"/>
          </p:cNvSpPr>
          <p:nvPr>
            <p:ph type="title"/>
          </p:nvPr>
        </p:nvSpPr>
        <p:spPr>
          <a:xfrm>
            <a:off x="609600" y="274637"/>
            <a:ext cx="10972800" cy="1143200"/>
          </a:xfrm>
          <a:prstGeom prst="rect">
            <a:avLst/>
          </a:prstGeom>
          <a:noFill/>
          <a:ln>
            <a:noFill/>
          </a:ln>
        </p:spPr>
        <p:txBody>
          <a:bodyPr spcFirstLastPara="1" vert="horz" wrap="square" lIns="121900" tIns="60933" rIns="121900" bIns="60933" rtlCol="0" anchor="ctr" anchorCtr="0">
            <a:noAutofit/>
          </a:bodyPr>
          <a:lstStyle/>
          <a:p>
            <a:pPr>
              <a:lnSpc>
                <a:spcPct val="100000"/>
              </a:lnSpc>
              <a:spcBef>
                <a:spcPts val="0"/>
              </a:spcBef>
              <a:buClr>
                <a:schemeClr val="dk1"/>
              </a:buClr>
              <a:buSzPts val="4000"/>
            </a:pPr>
            <a:r>
              <a:rPr lang="en" sz="5333" b="1">
                <a:solidFill>
                  <a:schemeClr val="dk1"/>
                </a:solidFill>
                <a:latin typeface="Century Gothic"/>
                <a:ea typeface="Century Gothic"/>
                <a:cs typeface="Century Gothic"/>
                <a:sym typeface="Century Gothic"/>
              </a:rPr>
              <a:t>Phases of Acting Out Behavior</a:t>
            </a:r>
            <a:endParaRPr/>
          </a:p>
        </p:txBody>
      </p:sp>
      <p:cxnSp>
        <p:nvCxnSpPr>
          <p:cNvPr id="242" name="Google Shape;242;p37"/>
          <p:cNvCxnSpPr/>
          <p:nvPr/>
        </p:nvCxnSpPr>
        <p:spPr>
          <a:xfrm flipH="1">
            <a:off x="2652199" y="1946275"/>
            <a:ext cx="14800" cy="3608400"/>
          </a:xfrm>
          <a:prstGeom prst="straightConnector1">
            <a:avLst/>
          </a:prstGeom>
          <a:noFill/>
          <a:ln w="25400" cap="flat" cmpd="sng">
            <a:solidFill>
              <a:schemeClr val="dk1"/>
            </a:solidFill>
            <a:prstDash val="solid"/>
            <a:miter lim="800000"/>
            <a:headEnd type="none" w="med" len="med"/>
            <a:tailEnd type="none" w="med" len="med"/>
          </a:ln>
          <a:effectLst>
            <a:outerShdw blurRad="63500" dist="20000" dir="5400000">
              <a:srgbClr val="808080">
                <a:alpha val="37650"/>
              </a:srgbClr>
            </a:outerShdw>
          </a:effectLst>
        </p:spPr>
      </p:cxnSp>
      <p:cxnSp>
        <p:nvCxnSpPr>
          <p:cNvPr id="243" name="Google Shape;243;p37"/>
          <p:cNvCxnSpPr/>
          <p:nvPr/>
        </p:nvCxnSpPr>
        <p:spPr>
          <a:xfrm>
            <a:off x="2652183" y="5554663"/>
            <a:ext cx="7677200" cy="0"/>
          </a:xfrm>
          <a:prstGeom prst="straightConnector1">
            <a:avLst/>
          </a:prstGeom>
          <a:noFill/>
          <a:ln w="25400" cap="flat" cmpd="sng">
            <a:solidFill>
              <a:schemeClr val="dk1"/>
            </a:solidFill>
            <a:prstDash val="solid"/>
            <a:miter lim="800000"/>
            <a:headEnd type="none" w="med" len="med"/>
            <a:tailEnd type="none" w="med" len="med"/>
          </a:ln>
          <a:effectLst>
            <a:outerShdw blurRad="63500" dist="20000" dir="5400000">
              <a:srgbClr val="808080">
                <a:alpha val="37650"/>
              </a:srgbClr>
            </a:outerShdw>
          </a:effectLst>
        </p:spPr>
      </p:cxnSp>
      <p:sp>
        <p:nvSpPr>
          <p:cNvPr id="244" name="Google Shape;244;p37"/>
          <p:cNvSpPr txBox="1"/>
          <p:nvPr/>
        </p:nvSpPr>
        <p:spPr>
          <a:xfrm>
            <a:off x="762000" y="3311525"/>
            <a:ext cx="13400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Intensity</a:t>
            </a:r>
            <a:endParaRPr sz="2400"/>
          </a:p>
        </p:txBody>
      </p:sp>
      <p:sp>
        <p:nvSpPr>
          <p:cNvPr id="245" name="Google Shape;245;p37"/>
          <p:cNvSpPr txBox="1"/>
          <p:nvPr/>
        </p:nvSpPr>
        <p:spPr>
          <a:xfrm>
            <a:off x="5437716" y="5888037"/>
            <a:ext cx="1342000" cy="368400"/>
          </a:xfrm>
          <a:prstGeom prst="rect">
            <a:avLst/>
          </a:prstGeom>
          <a:noFill/>
          <a:ln>
            <a:noFill/>
          </a:ln>
        </p:spPr>
        <p:txBody>
          <a:bodyPr spcFirstLastPara="1" wrap="square" lIns="121900" tIns="60933" rIns="121900" bIns="60933" anchor="t" anchorCtr="0">
            <a:noAutofit/>
          </a:bodyPr>
          <a:lstStyle/>
          <a:p>
            <a:pPr algn="ctr">
              <a:buClr>
                <a:srgbClr val="000000"/>
              </a:buClr>
              <a:buSzPts val="1800"/>
            </a:pPr>
            <a:r>
              <a:rPr lang="en" sz="2400">
                <a:solidFill>
                  <a:srgbClr val="000000"/>
                </a:solidFill>
                <a:latin typeface="Calibri"/>
                <a:ea typeface="Calibri"/>
                <a:cs typeface="Calibri"/>
                <a:sym typeface="Calibri"/>
              </a:rPr>
              <a:t>Time</a:t>
            </a:r>
            <a:endParaRPr sz="2400"/>
          </a:p>
        </p:txBody>
      </p:sp>
      <p:sp>
        <p:nvSpPr>
          <p:cNvPr id="246" name="Google Shape;246;p37"/>
          <p:cNvSpPr/>
          <p:nvPr/>
        </p:nvSpPr>
        <p:spPr>
          <a:xfrm>
            <a:off x="3073400" y="2562226"/>
            <a:ext cx="7256885" cy="2845085"/>
          </a:xfrm>
          <a:custGeom>
            <a:avLst/>
            <a:gdLst/>
            <a:ahLst/>
            <a:cxnLst/>
            <a:rect l="l" t="t" r="r" b="b"/>
            <a:pathLst>
              <a:path w="5442664" h="2726919" extrusionOk="0">
                <a:moveTo>
                  <a:pt x="0" y="2598584"/>
                </a:moveTo>
                <a:cubicBezTo>
                  <a:pt x="201083" y="2664730"/>
                  <a:pt x="402167" y="2730876"/>
                  <a:pt x="571500" y="2598584"/>
                </a:cubicBezTo>
                <a:cubicBezTo>
                  <a:pt x="740833" y="2466292"/>
                  <a:pt x="848431" y="1977695"/>
                  <a:pt x="1016000" y="1804834"/>
                </a:cubicBezTo>
                <a:cubicBezTo>
                  <a:pt x="1183569" y="1631973"/>
                  <a:pt x="1322916" y="1861278"/>
                  <a:pt x="1576916" y="1561417"/>
                </a:cubicBezTo>
                <a:cubicBezTo>
                  <a:pt x="1830916" y="1261556"/>
                  <a:pt x="2132542" y="-98403"/>
                  <a:pt x="2540000" y="5667"/>
                </a:cubicBezTo>
                <a:cubicBezTo>
                  <a:pt x="2947458" y="109737"/>
                  <a:pt x="3563055" y="1741334"/>
                  <a:pt x="4021666" y="2185834"/>
                </a:cubicBezTo>
                <a:cubicBezTo>
                  <a:pt x="4480277" y="2630334"/>
                  <a:pt x="5058833" y="2584473"/>
                  <a:pt x="5291666" y="2672667"/>
                </a:cubicBezTo>
                <a:cubicBezTo>
                  <a:pt x="5524499" y="2760861"/>
                  <a:pt x="5418666" y="2715001"/>
                  <a:pt x="5418666" y="2715001"/>
                </a:cubicBezTo>
                <a:lnTo>
                  <a:pt x="5418666" y="2715001"/>
                </a:lnTo>
                <a:lnTo>
                  <a:pt x="5429250" y="2715001"/>
                </a:lnTo>
              </a:path>
            </a:pathLst>
          </a:custGeom>
          <a:noFill/>
          <a:ln w="25400" cap="flat" cmpd="sng">
            <a:solidFill>
              <a:schemeClr val="accent1"/>
            </a:solidFill>
            <a:prstDash val="solid"/>
            <a:miter lim="800000"/>
            <a:headEnd type="none" w="sm" len="sm"/>
            <a:tailEnd type="none" w="sm" len="sm"/>
          </a:ln>
          <a:effectLst>
            <a:outerShdw blurRad="63500" dist="20000" dir="5400000">
              <a:srgbClr val="000000">
                <a:alpha val="37650"/>
              </a:srgbClr>
            </a:outerShdw>
          </a:effectLst>
        </p:spPr>
        <p:txBody>
          <a:bodyPr spcFirstLastPara="1" wrap="square" lIns="121900" tIns="60933" rIns="121900" bIns="60933" anchor="ctr" anchorCtr="0">
            <a:noAutofit/>
          </a:bodyPr>
          <a:lstStyle/>
          <a:p>
            <a:endParaRPr sz="3200">
              <a:solidFill>
                <a:schemeClr val="dk1"/>
              </a:solidFill>
              <a:latin typeface="Arial"/>
              <a:ea typeface="Arial"/>
              <a:cs typeface="Arial"/>
              <a:sym typeface="Arial"/>
            </a:endParaRPr>
          </a:p>
        </p:txBody>
      </p:sp>
      <p:sp>
        <p:nvSpPr>
          <p:cNvPr id="247" name="Google Shape;247;p37"/>
          <p:cNvSpPr txBox="1"/>
          <p:nvPr/>
        </p:nvSpPr>
        <p:spPr>
          <a:xfrm>
            <a:off x="2893483" y="4919663"/>
            <a:ext cx="11432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Calm</a:t>
            </a:r>
            <a:endParaRPr sz="2400"/>
          </a:p>
        </p:txBody>
      </p:sp>
      <p:sp>
        <p:nvSpPr>
          <p:cNvPr id="248" name="Google Shape;248;p37"/>
          <p:cNvSpPr txBox="1"/>
          <p:nvPr/>
        </p:nvSpPr>
        <p:spPr>
          <a:xfrm>
            <a:off x="4294716" y="4551363"/>
            <a:ext cx="1143200" cy="3684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Trigger</a:t>
            </a:r>
            <a:endParaRPr sz="2400"/>
          </a:p>
        </p:txBody>
      </p:sp>
      <p:sp>
        <p:nvSpPr>
          <p:cNvPr id="249" name="Google Shape;249;p37"/>
          <p:cNvSpPr txBox="1"/>
          <p:nvPr/>
        </p:nvSpPr>
        <p:spPr>
          <a:xfrm>
            <a:off x="2893483" y="4181475"/>
            <a:ext cx="14688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Agitation</a:t>
            </a:r>
            <a:endParaRPr sz="2400"/>
          </a:p>
        </p:txBody>
      </p:sp>
      <p:sp>
        <p:nvSpPr>
          <p:cNvPr id="250" name="Google Shape;250;p37"/>
          <p:cNvSpPr txBox="1"/>
          <p:nvPr/>
        </p:nvSpPr>
        <p:spPr>
          <a:xfrm>
            <a:off x="3471333" y="3127375"/>
            <a:ext cx="1966400" cy="3684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Acceleration</a:t>
            </a:r>
            <a:endParaRPr sz="2400"/>
          </a:p>
        </p:txBody>
      </p:sp>
      <p:sp>
        <p:nvSpPr>
          <p:cNvPr id="251" name="Google Shape;251;p37"/>
          <p:cNvSpPr txBox="1"/>
          <p:nvPr/>
        </p:nvSpPr>
        <p:spPr>
          <a:xfrm>
            <a:off x="5437716" y="2114551"/>
            <a:ext cx="1968400" cy="370000"/>
          </a:xfrm>
          <a:prstGeom prst="rect">
            <a:avLst/>
          </a:prstGeom>
          <a:noFill/>
          <a:ln>
            <a:noFill/>
          </a:ln>
        </p:spPr>
        <p:txBody>
          <a:bodyPr spcFirstLastPara="1" wrap="square" lIns="121900" tIns="60933" rIns="121900" bIns="60933" anchor="t" anchorCtr="0">
            <a:noAutofit/>
          </a:bodyPr>
          <a:lstStyle/>
          <a:p>
            <a:pPr algn="ctr">
              <a:buClr>
                <a:srgbClr val="000000"/>
              </a:buClr>
              <a:buSzPts val="1800"/>
            </a:pPr>
            <a:r>
              <a:rPr lang="en" sz="2400">
                <a:solidFill>
                  <a:srgbClr val="000000"/>
                </a:solidFill>
                <a:latin typeface="Calibri"/>
                <a:ea typeface="Calibri"/>
                <a:cs typeface="Calibri"/>
                <a:sym typeface="Calibri"/>
              </a:rPr>
              <a:t>Peak</a:t>
            </a:r>
            <a:endParaRPr sz="2400"/>
          </a:p>
        </p:txBody>
      </p:sp>
      <p:sp>
        <p:nvSpPr>
          <p:cNvPr id="252" name="Google Shape;252;p37"/>
          <p:cNvSpPr txBox="1"/>
          <p:nvPr/>
        </p:nvSpPr>
        <p:spPr>
          <a:xfrm>
            <a:off x="8034867" y="3525837"/>
            <a:ext cx="19664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De-escalation</a:t>
            </a:r>
            <a:endParaRPr sz="2400"/>
          </a:p>
        </p:txBody>
      </p:sp>
      <p:sp>
        <p:nvSpPr>
          <p:cNvPr id="253" name="Google Shape;253;p37"/>
          <p:cNvSpPr txBox="1"/>
          <p:nvPr/>
        </p:nvSpPr>
        <p:spPr>
          <a:xfrm>
            <a:off x="9616016" y="4735512"/>
            <a:ext cx="19664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Recovery</a:t>
            </a:r>
            <a:endParaRPr sz="2400"/>
          </a:p>
        </p:txBody>
      </p:sp>
      <p:sp>
        <p:nvSpPr>
          <p:cNvPr id="2" name="TextBox 1">
            <a:extLst>
              <a:ext uri="{FF2B5EF4-FFF2-40B4-BE49-F238E27FC236}">
                <a16:creationId xmlns:a16="http://schemas.microsoft.com/office/drawing/2014/main" id="{6FE8B47B-E657-8449-BA9C-CEF57990BFA0}"/>
              </a:ext>
            </a:extLst>
          </p:cNvPr>
          <p:cNvSpPr txBox="1"/>
          <p:nvPr/>
        </p:nvSpPr>
        <p:spPr>
          <a:xfrm>
            <a:off x="10276296" y="6500191"/>
            <a:ext cx="1966400" cy="369332"/>
          </a:xfrm>
          <a:prstGeom prst="rect">
            <a:avLst/>
          </a:prstGeom>
          <a:noFill/>
        </p:spPr>
        <p:txBody>
          <a:bodyPr wrap="square" rtlCol="0">
            <a:spAutoFit/>
          </a:bodyPr>
          <a:lstStyle/>
          <a:p>
            <a:r>
              <a:rPr lang="en-US" dirty="0"/>
              <a:t>Colvin 2004</a:t>
            </a:r>
          </a:p>
        </p:txBody>
      </p:sp>
    </p:spTree>
    <p:extLst>
      <p:ext uri="{BB962C8B-B14F-4D97-AF65-F5344CB8AC3E}">
        <p14:creationId xmlns:p14="http://schemas.microsoft.com/office/powerpoint/2010/main" val="56683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01DDF-FE3E-9947-89FE-82AE604DCD48}"/>
              </a:ext>
            </a:extLst>
          </p:cNvPr>
          <p:cNvSpPr>
            <a:spLocks noGrp="1"/>
          </p:cNvSpPr>
          <p:nvPr>
            <p:ph type="title"/>
          </p:nvPr>
        </p:nvSpPr>
        <p:spPr/>
        <p:txBody>
          <a:bodyPr/>
          <a:lstStyle/>
          <a:p>
            <a:r>
              <a:rPr lang="en-US" dirty="0"/>
              <a:t>Acceleration</a:t>
            </a:r>
          </a:p>
        </p:txBody>
      </p:sp>
      <p:sp>
        <p:nvSpPr>
          <p:cNvPr id="3" name="Content Placeholder 2">
            <a:extLst>
              <a:ext uri="{FF2B5EF4-FFF2-40B4-BE49-F238E27FC236}">
                <a16:creationId xmlns:a16="http://schemas.microsoft.com/office/drawing/2014/main" id="{3DFF04D6-B092-A44C-9511-A9CB7881CEA2}"/>
              </a:ext>
            </a:extLst>
          </p:cNvPr>
          <p:cNvSpPr>
            <a:spLocks noGrp="1"/>
          </p:cNvSpPr>
          <p:nvPr>
            <p:ph idx="1"/>
          </p:nvPr>
        </p:nvSpPr>
        <p:spPr/>
        <p:txBody>
          <a:bodyPr/>
          <a:lstStyle/>
          <a:p>
            <a:r>
              <a:rPr lang="en-US" dirty="0"/>
              <a:t>Questions</a:t>
            </a:r>
          </a:p>
          <a:p>
            <a:r>
              <a:rPr lang="en-US" dirty="0"/>
              <a:t>Argues</a:t>
            </a:r>
          </a:p>
          <a:p>
            <a:r>
              <a:rPr lang="en-US" dirty="0"/>
              <a:t>Non-compliant/disrespectful</a:t>
            </a:r>
          </a:p>
          <a:p>
            <a:r>
              <a:rPr lang="en-US" dirty="0"/>
              <a:t>Defiant</a:t>
            </a:r>
          </a:p>
          <a:p>
            <a:r>
              <a:rPr lang="en-US" dirty="0"/>
              <a:t>Whining/complaining</a:t>
            </a:r>
          </a:p>
          <a:p>
            <a:r>
              <a:rPr lang="en-US" dirty="0"/>
              <a:t>Threatening language</a:t>
            </a:r>
          </a:p>
          <a:p>
            <a:r>
              <a:rPr lang="en-US" dirty="0"/>
              <a:t>Verbal abuse</a:t>
            </a:r>
          </a:p>
        </p:txBody>
      </p:sp>
    </p:spTree>
    <p:extLst>
      <p:ext uri="{BB962C8B-B14F-4D97-AF65-F5344CB8AC3E}">
        <p14:creationId xmlns:p14="http://schemas.microsoft.com/office/powerpoint/2010/main" val="2508971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2A569-6DCF-A545-8889-A43073581936}"/>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B93581A0-FCB4-DC4C-88EB-33492FB4974E}"/>
              </a:ext>
            </a:extLst>
          </p:cNvPr>
          <p:cNvSpPr>
            <a:spLocks noGrp="1"/>
          </p:cNvSpPr>
          <p:nvPr>
            <p:ph idx="1"/>
          </p:nvPr>
        </p:nvSpPr>
        <p:spPr/>
        <p:txBody>
          <a:bodyPr/>
          <a:lstStyle/>
          <a:p>
            <a:r>
              <a:rPr lang="en-US" dirty="0"/>
              <a:t>Pyramid model of supports</a:t>
            </a:r>
          </a:p>
          <a:p>
            <a:endParaRPr lang="en-US" dirty="0"/>
          </a:p>
          <a:p>
            <a:r>
              <a:rPr lang="en-US" dirty="0"/>
              <a:t>Students who engage in challenging behavior</a:t>
            </a:r>
          </a:p>
          <a:p>
            <a:endParaRPr lang="en-US" dirty="0"/>
          </a:p>
          <a:p>
            <a:r>
              <a:rPr lang="en-US" dirty="0"/>
              <a:t>The crisis cycle</a:t>
            </a:r>
          </a:p>
          <a:p>
            <a:endParaRPr lang="en-US" dirty="0"/>
          </a:p>
          <a:p>
            <a:endParaRPr lang="en-US" dirty="0"/>
          </a:p>
        </p:txBody>
      </p:sp>
    </p:spTree>
    <p:extLst>
      <p:ext uri="{BB962C8B-B14F-4D97-AF65-F5344CB8AC3E}">
        <p14:creationId xmlns:p14="http://schemas.microsoft.com/office/powerpoint/2010/main" val="1979681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DFC1D-F785-D247-A831-16E03BA8177F}"/>
              </a:ext>
            </a:extLst>
          </p:cNvPr>
          <p:cNvSpPr>
            <a:spLocks noGrp="1"/>
          </p:cNvSpPr>
          <p:nvPr>
            <p:ph type="title"/>
          </p:nvPr>
        </p:nvSpPr>
        <p:spPr/>
        <p:txBody>
          <a:bodyPr/>
          <a:lstStyle/>
          <a:p>
            <a:r>
              <a:rPr lang="en-US" dirty="0"/>
              <a:t>During acceleration</a:t>
            </a:r>
          </a:p>
        </p:txBody>
      </p:sp>
      <p:sp>
        <p:nvSpPr>
          <p:cNvPr id="3" name="Content Placeholder 2">
            <a:extLst>
              <a:ext uri="{FF2B5EF4-FFF2-40B4-BE49-F238E27FC236}">
                <a16:creationId xmlns:a16="http://schemas.microsoft.com/office/drawing/2014/main" id="{44CC353A-07E7-4142-9965-DF944067C902}"/>
              </a:ext>
            </a:extLst>
          </p:cNvPr>
          <p:cNvSpPr>
            <a:spLocks noGrp="1"/>
          </p:cNvSpPr>
          <p:nvPr>
            <p:ph idx="1"/>
          </p:nvPr>
        </p:nvSpPr>
        <p:spPr/>
        <p:txBody>
          <a:bodyPr/>
          <a:lstStyle/>
          <a:p>
            <a:r>
              <a:rPr lang="en-US" dirty="0"/>
              <a:t>At this point, escalation is very likely to continue</a:t>
            </a:r>
          </a:p>
          <a:p>
            <a:r>
              <a:rPr lang="en-US" dirty="0"/>
              <a:t>Don’t take it personally</a:t>
            </a:r>
          </a:p>
          <a:p>
            <a:r>
              <a:rPr lang="en-US" dirty="0"/>
              <a:t>Don’t get drawn in</a:t>
            </a:r>
          </a:p>
          <a:p>
            <a:r>
              <a:rPr lang="en-US" dirty="0"/>
              <a:t>Avoid escalating words like, “You need to…” </a:t>
            </a:r>
          </a:p>
          <a:p>
            <a:r>
              <a:rPr lang="en-US" dirty="0"/>
              <a:t>Disengage if necessary (“Let’s take a break and go get a drink of water. Meet me back here in two minutes.”)</a:t>
            </a:r>
          </a:p>
        </p:txBody>
      </p:sp>
    </p:spTree>
    <p:extLst>
      <p:ext uri="{BB962C8B-B14F-4D97-AF65-F5344CB8AC3E}">
        <p14:creationId xmlns:p14="http://schemas.microsoft.com/office/powerpoint/2010/main" val="828491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080FB-F467-3840-B980-69DB9A230703}"/>
              </a:ext>
            </a:extLst>
          </p:cNvPr>
          <p:cNvSpPr>
            <a:spLocks noGrp="1"/>
          </p:cNvSpPr>
          <p:nvPr>
            <p:ph type="title"/>
          </p:nvPr>
        </p:nvSpPr>
        <p:spPr/>
        <p:txBody>
          <a:bodyPr/>
          <a:lstStyle/>
          <a:p>
            <a:r>
              <a:rPr lang="en-US" dirty="0"/>
              <a:t>Tips for managing acceleration</a:t>
            </a:r>
          </a:p>
        </p:txBody>
      </p:sp>
      <p:sp>
        <p:nvSpPr>
          <p:cNvPr id="3" name="Content Placeholder 2">
            <a:extLst>
              <a:ext uri="{FF2B5EF4-FFF2-40B4-BE49-F238E27FC236}">
                <a16:creationId xmlns:a16="http://schemas.microsoft.com/office/drawing/2014/main" id="{DDF4ABF0-12B7-A441-9F51-E897559C7E3E}"/>
              </a:ext>
            </a:extLst>
          </p:cNvPr>
          <p:cNvSpPr>
            <a:spLocks noGrp="1"/>
          </p:cNvSpPr>
          <p:nvPr>
            <p:ph idx="1"/>
          </p:nvPr>
        </p:nvSpPr>
        <p:spPr/>
        <p:txBody>
          <a:bodyPr>
            <a:normAutofit fontScale="92500" lnSpcReduction="20000"/>
          </a:bodyPr>
          <a:lstStyle/>
          <a:p>
            <a:r>
              <a:rPr lang="en-US" dirty="0"/>
              <a:t>Maintain calmness, respect, and detachment</a:t>
            </a:r>
          </a:p>
          <a:p>
            <a:endParaRPr lang="en-US" dirty="0"/>
          </a:p>
          <a:p>
            <a:r>
              <a:rPr lang="en-US" dirty="0"/>
              <a:t>Keep your behavior extremely controlled and non-threatening</a:t>
            </a:r>
          </a:p>
          <a:p>
            <a:endParaRPr lang="en-US" dirty="0"/>
          </a:p>
          <a:p>
            <a:r>
              <a:rPr lang="en-US" dirty="0"/>
              <a:t>Slow, quiet, eye level, stillness</a:t>
            </a:r>
          </a:p>
          <a:p>
            <a:endParaRPr lang="en-US" dirty="0"/>
          </a:p>
          <a:p>
            <a:r>
              <a:rPr lang="en-US" dirty="0"/>
              <a:t>Avoid power struggles at all costs</a:t>
            </a:r>
          </a:p>
          <a:p>
            <a:endParaRPr lang="en-US" dirty="0"/>
          </a:p>
          <a:p>
            <a:r>
              <a:rPr lang="en-US" dirty="0"/>
              <a:t>Terminate the interaction if behavior does not de-escalate</a:t>
            </a:r>
          </a:p>
        </p:txBody>
      </p:sp>
    </p:spTree>
    <p:extLst>
      <p:ext uri="{BB962C8B-B14F-4D97-AF65-F5344CB8AC3E}">
        <p14:creationId xmlns:p14="http://schemas.microsoft.com/office/powerpoint/2010/main" val="31287726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40"/>
          <p:cNvSpPr txBox="1">
            <a:spLocks noGrp="1"/>
          </p:cNvSpPr>
          <p:nvPr>
            <p:ph type="title"/>
          </p:nvPr>
        </p:nvSpPr>
        <p:spPr>
          <a:xfrm>
            <a:off x="609600" y="274637"/>
            <a:ext cx="10972800" cy="1143200"/>
          </a:xfrm>
          <a:prstGeom prst="rect">
            <a:avLst/>
          </a:prstGeom>
          <a:noFill/>
          <a:ln>
            <a:noFill/>
          </a:ln>
        </p:spPr>
        <p:txBody>
          <a:bodyPr spcFirstLastPara="1" vert="horz" wrap="square" lIns="121900" tIns="60933" rIns="121900" bIns="60933" rtlCol="0" anchor="ctr" anchorCtr="0">
            <a:noAutofit/>
          </a:bodyPr>
          <a:lstStyle/>
          <a:p>
            <a:pPr>
              <a:lnSpc>
                <a:spcPct val="100000"/>
              </a:lnSpc>
              <a:spcBef>
                <a:spcPts val="0"/>
              </a:spcBef>
              <a:buClr>
                <a:schemeClr val="dk1"/>
              </a:buClr>
              <a:buSzPts val="4000"/>
            </a:pPr>
            <a:r>
              <a:rPr lang="en" sz="5333" b="1">
                <a:solidFill>
                  <a:schemeClr val="dk1"/>
                </a:solidFill>
                <a:latin typeface="Century Gothic"/>
                <a:ea typeface="Century Gothic"/>
                <a:cs typeface="Century Gothic"/>
                <a:sym typeface="Century Gothic"/>
              </a:rPr>
              <a:t>Phases of Acting Out Behavior</a:t>
            </a:r>
            <a:endParaRPr/>
          </a:p>
        </p:txBody>
      </p:sp>
      <p:sp>
        <p:nvSpPr>
          <p:cNvPr id="272" name="Google Shape;272;p40"/>
          <p:cNvSpPr txBox="1"/>
          <p:nvPr/>
        </p:nvSpPr>
        <p:spPr>
          <a:xfrm>
            <a:off x="9271000" y="6275387"/>
            <a:ext cx="23112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dirty="0">
                <a:solidFill>
                  <a:srgbClr val="000000"/>
                </a:solidFill>
                <a:latin typeface="Calibri"/>
                <a:ea typeface="Calibri"/>
                <a:cs typeface="Calibri"/>
                <a:sym typeface="Calibri"/>
              </a:rPr>
              <a:t>Colvin, 2004</a:t>
            </a:r>
            <a:endParaRPr sz="2400" dirty="0"/>
          </a:p>
        </p:txBody>
      </p:sp>
      <p:cxnSp>
        <p:nvCxnSpPr>
          <p:cNvPr id="273" name="Google Shape;273;p40"/>
          <p:cNvCxnSpPr/>
          <p:nvPr/>
        </p:nvCxnSpPr>
        <p:spPr>
          <a:xfrm flipH="1">
            <a:off x="2652199" y="1946275"/>
            <a:ext cx="14800" cy="3608400"/>
          </a:xfrm>
          <a:prstGeom prst="straightConnector1">
            <a:avLst/>
          </a:prstGeom>
          <a:noFill/>
          <a:ln w="25400" cap="flat" cmpd="sng">
            <a:solidFill>
              <a:schemeClr val="dk1"/>
            </a:solidFill>
            <a:prstDash val="solid"/>
            <a:miter lim="800000"/>
            <a:headEnd type="none" w="med" len="med"/>
            <a:tailEnd type="none" w="med" len="med"/>
          </a:ln>
          <a:effectLst>
            <a:outerShdw blurRad="63500" dist="20000" dir="5400000">
              <a:srgbClr val="808080">
                <a:alpha val="37650"/>
              </a:srgbClr>
            </a:outerShdw>
          </a:effectLst>
        </p:spPr>
      </p:cxnSp>
      <p:cxnSp>
        <p:nvCxnSpPr>
          <p:cNvPr id="274" name="Google Shape;274;p40"/>
          <p:cNvCxnSpPr/>
          <p:nvPr/>
        </p:nvCxnSpPr>
        <p:spPr>
          <a:xfrm>
            <a:off x="2652183" y="5554663"/>
            <a:ext cx="7677200" cy="0"/>
          </a:xfrm>
          <a:prstGeom prst="straightConnector1">
            <a:avLst/>
          </a:prstGeom>
          <a:noFill/>
          <a:ln w="25400" cap="flat" cmpd="sng">
            <a:solidFill>
              <a:schemeClr val="dk1"/>
            </a:solidFill>
            <a:prstDash val="solid"/>
            <a:miter lim="800000"/>
            <a:headEnd type="none" w="med" len="med"/>
            <a:tailEnd type="none" w="med" len="med"/>
          </a:ln>
          <a:effectLst>
            <a:outerShdw blurRad="63500" dist="20000" dir="5400000">
              <a:srgbClr val="808080">
                <a:alpha val="37650"/>
              </a:srgbClr>
            </a:outerShdw>
          </a:effectLst>
        </p:spPr>
      </p:cxnSp>
      <p:sp>
        <p:nvSpPr>
          <p:cNvPr id="275" name="Google Shape;275;p40"/>
          <p:cNvSpPr txBox="1"/>
          <p:nvPr/>
        </p:nvSpPr>
        <p:spPr>
          <a:xfrm>
            <a:off x="762000" y="3311525"/>
            <a:ext cx="13400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Intensity</a:t>
            </a:r>
            <a:endParaRPr sz="2400"/>
          </a:p>
        </p:txBody>
      </p:sp>
      <p:sp>
        <p:nvSpPr>
          <p:cNvPr id="276" name="Google Shape;276;p40"/>
          <p:cNvSpPr txBox="1"/>
          <p:nvPr/>
        </p:nvSpPr>
        <p:spPr>
          <a:xfrm>
            <a:off x="5437716" y="5888037"/>
            <a:ext cx="1342000" cy="368400"/>
          </a:xfrm>
          <a:prstGeom prst="rect">
            <a:avLst/>
          </a:prstGeom>
          <a:noFill/>
          <a:ln>
            <a:noFill/>
          </a:ln>
        </p:spPr>
        <p:txBody>
          <a:bodyPr spcFirstLastPara="1" wrap="square" lIns="121900" tIns="60933" rIns="121900" bIns="60933" anchor="t" anchorCtr="0">
            <a:noAutofit/>
          </a:bodyPr>
          <a:lstStyle/>
          <a:p>
            <a:pPr algn="ctr">
              <a:buClr>
                <a:srgbClr val="000000"/>
              </a:buClr>
              <a:buSzPts val="1800"/>
            </a:pPr>
            <a:r>
              <a:rPr lang="en" sz="2400">
                <a:solidFill>
                  <a:srgbClr val="000000"/>
                </a:solidFill>
                <a:latin typeface="Calibri"/>
                <a:ea typeface="Calibri"/>
                <a:cs typeface="Calibri"/>
                <a:sym typeface="Calibri"/>
              </a:rPr>
              <a:t>Time</a:t>
            </a:r>
            <a:endParaRPr sz="2400"/>
          </a:p>
        </p:txBody>
      </p:sp>
      <p:sp>
        <p:nvSpPr>
          <p:cNvPr id="277" name="Google Shape;277;p40"/>
          <p:cNvSpPr/>
          <p:nvPr/>
        </p:nvSpPr>
        <p:spPr>
          <a:xfrm>
            <a:off x="3073400" y="2562226"/>
            <a:ext cx="7256885" cy="2845085"/>
          </a:xfrm>
          <a:custGeom>
            <a:avLst/>
            <a:gdLst/>
            <a:ahLst/>
            <a:cxnLst/>
            <a:rect l="l" t="t" r="r" b="b"/>
            <a:pathLst>
              <a:path w="5442664" h="2726919" extrusionOk="0">
                <a:moveTo>
                  <a:pt x="0" y="2598584"/>
                </a:moveTo>
                <a:cubicBezTo>
                  <a:pt x="201083" y="2664730"/>
                  <a:pt x="402167" y="2730876"/>
                  <a:pt x="571500" y="2598584"/>
                </a:cubicBezTo>
                <a:cubicBezTo>
                  <a:pt x="740833" y="2466292"/>
                  <a:pt x="848431" y="1977695"/>
                  <a:pt x="1016000" y="1804834"/>
                </a:cubicBezTo>
                <a:cubicBezTo>
                  <a:pt x="1183569" y="1631973"/>
                  <a:pt x="1322916" y="1861278"/>
                  <a:pt x="1576916" y="1561417"/>
                </a:cubicBezTo>
                <a:cubicBezTo>
                  <a:pt x="1830916" y="1261556"/>
                  <a:pt x="2132542" y="-98403"/>
                  <a:pt x="2540000" y="5667"/>
                </a:cubicBezTo>
                <a:cubicBezTo>
                  <a:pt x="2947458" y="109737"/>
                  <a:pt x="3563055" y="1741334"/>
                  <a:pt x="4021666" y="2185834"/>
                </a:cubicBezTo>
                <a:cubicBezTo>
                  <a:pt x="4480277" y="2630334"/>
                  <a:pt x="5058833" y="2584473"/>
                  <a:pt x="5291666" y="2672667"/>
                </a:cubicBezTo>
                <a:cubicBezTo>
                  <a:pt x="5524499" y="2760861"/>
                  <a:pt x="5418666" y="2715001"/>
                  <a:pt x="5418666" y="2715001"/>
                </a:cubicBezTo>
                <a:lnTo>
                  <a:pt x="5418666" y="2715001"/>
                </a:lnTo>
                <a:lnTo>
                  <a:pt x="5429250" y="2715001"/>
                </a:lnTo>
              </a:path>
            </a:pathLst>
          </a:custGeom>
          <a:noFill/>
          <a:ln w="25400" cap="flat" cmpd="sng">
            <a:solidFill>
              <a:schemeClr val="accent1"/>
            </a:solidFill>
            <a:prstDash val="solid"/>
            <a:miter lim="800000"/>
            <a:headEnd type="none" w="sm" len="sm"/>
            <a:tailEnd type="none" w="sm" len="sm"/>
          </a:ln>
          <a:effectLst>
            <a:outerShdw blurRad="63500" dist="20000" dir="5400000">
              <a:srgbClr val="000000">
                <a:alpha val="37650"/>
              </a:srgbClr>
            </a:outerShdw>
          </a:effectLst>
        </p:spPr>
        <p:txBody>
          <a:bodyPr spcFirstLastPara="1" wrap="square" lIns="121900" tIns="60933" rIns="121900" bIns="60933" anchor="ctr" anchorCtr="0">
            <a:noAutofit/>
          </a:bodyPr>
          <a:lstStyle/>
          <a:p>
            <a:endParaRPr sz="3200">
              <a:solidFill>
                <a:schemeClr val="dk1"/>
              </a:solidFill>
              <a:latin typeface="Arial"/>
              <a:ea typeface="Arial"/>
              <a:cs typeface="Arial"/>
              <a:sym typeface="Arial"/>
            </a:endParaRPr>
          </a:p>
        </p:txBody>
      </p:sp>
      <p:sp>
        <p:nvSpPr>
          <p:cNvPr id="278" name="Google Shape;278;p40"/>
          <p:cNvSpPr txBox="1"/>
          <p:nvPr/>
        </p:nvSpPr>
        <p:spPr>
          <a:xfrm>
            <a:off x="2893483" y="4919663"/>
            <a:ext cx="11432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Calm</a:t>
            </a:r>
            <a:endParaRPr sz="2400"/>
          </a:p>
        </p:txBody>
      </p:sp>
      <p:sp>
        <p:nvSpPr>
          <p:cNvPr id="279" name="Google Shape;279;p40"/>
          <p:cNvSpPr txBox="1"/>
          <p:nvPr/>
        </p:nvSpPr>
        <p:spPr>
          <a:xfrm>
            <a:off x="4294716" y="4551363"/>
            <a:ext cx="1143200" cy="3684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Trigger</a:t>
            </a:r>
            <a:endParaRPr sz="2400"/>
          </a:p>
        </p:txBody>
      </p:sp>
      <p:sp>
        <p:nvSpPr>
          <p:cNvPr id="280" name="Google Shape;280;p40"/>
          <p:cNvSpPr txBox="1"/>
          <p:nvPr/>
        </p:nvSpPr>
        <p:spPr>
          <a:xfrm>
            <a:off x="2893483" y="4181475"/>
            <a:ext cx="14688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Agitation</a:t>
            </a:r>
            <a:endParaRPr sz="2400"/>
          </a:p>
        </p:txBody>
      </p:sp>
      <p:sp>
        <p:nvSpPr>
          <p:cNvPr id="281" name="Google Shape;281;p40"/>
          <p:cNvSpPr txBox="1"/>
          <p:nvPr/>
        </p:nvSpPr>
        <p:spPr>
          <a:xfrm>
            <a:off x="3471333" y="3127375"/>
            <a:ext cx="1966400" cy="3684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Acceleration</a:t>
            </a:r>
            <a:endParaRPr sz="2400"/>
          </a:p>
        </p:txBody>
      </p:sp>
      <p:sp>
        <p:nvSpPr>
          <p:cNvPr id="282" name="Google Shape;282;p40"/>
          <p:cNvSpPr txBox="1"/>
          <p:nvPr/>
        </p:nvSpPr>
        <p:spPr>
          <a:xfrm>
            <a:off x="5437716" y="2114551"/>
            <a:ext cx="1968400" cy="370000"/>
          </a:xfrm>
          <a:prstGeom prst="rect">
            <a:avLst/>
          </a:prstGeom>
          <a:noFill/>
          <a:ln>
            <a:noFill/>
          </a:ln>
        </p:spPr>
        <p:txBody>
          <a:bodyPr spcFirstLastPara="1" wrap="square" lIns="121900" tIns="60933" rIns="121900" bIns="60933" anchor="t" anchorCtr="0">
            <a:noAutofit/>
          </a:bodyPr>
          <a:lstStyle/>
          <a:p>
            <a:pPr algn="ctr">
              <a:buClr>
                <a:srgbClr val="000000"/>
              </a:buClr>
              <a:buSzPts val="1800"/>
            </a:pPr>
            <a:r>
              <a:rPr lang="en" sz="2400">
                <a:solidFill>
                  <a:srgbClr val="000000"/>
                </a:solidFill>
                <a:latin typeface="Calibri"/>
                <a:ea typeface="Calibri"/>
                <a:cs typeface="Calibri"/>
                <a:sym typeface="Calibri"/>
              </a:rPr>
              <a:t>Peak</a:t>
            </a:r>
            <a:endParaRPr sz="2400"/>
          </a:p>
        </p:txBody>
      </p:sp>
      <p:sp>
        <p:nvSpPr>
          <p:cNvPr id="283" name="Google Shape;283;p40"/>
          <p:cNvSpPr txBox="1"/>
          <p:nvPr/>
        </p:nvSpPr>
        <p:spPr>
          <a:xfrm>
            <a:off x="8034867" y="3525837"/>
            <a:ext cx="19664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De-escalation</a:t>
            </a:r>
            <a:endParaRPr sz="2400"/>
          </a:p>
        </p:txBody>
      </p:sp>
      <p:sp>
        <p:nvSpPr>
          <p:cNvPr id="284" name="Google Shape;284;p40"/>
          <p:cNvSpPr txBox="1"/>
          <p:nvPr/>
        </p:nvSpPr>
        <p:spPr>
          <a:xfrm>
            <a:off x="9616016" y="4735512"/>
            <a:ext cx="19664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Recovery</a:t>
            </a:r>
            <a:endParaRPr sz="2400"/>
          </a:p>
        </p:txBody>
      </p:sp>
    </p:spTree>
    <p:extLst>
      <p:ext uri="{BB962C8B-B14F-4D97-AF65-F5344CB8AC3E}">
        <p14:creationId xmlns:p14="http://schemas.microsoft.com/office/powerpoint/2010/main" val="21090202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AC535-4536-244C-937F-82D4C945E53C}"/>
              </a:ext>
            </a:extLst>
          </p:cNvPr>
          <p:cNvSpPr>
            <a:spLocks noGrp="1"/>
          </p:cNvSpPr>
          <p:nvPr>
            <p:ph type="title"/>
          </p:nvPr>
        </p:nvSpPr>
        <p:spPr/>
        <p:txBody>
          <a:bodyPr/>
          <a:lstStyle/>
          <a:p>
            <a:r>
              <a:rPr lang="en-US" dirty="0"/>
              <a:t>Peak</a:t>
            </a:r>
          </a:p>
        </p:txBody>
      </p:sp>
      <p:sp>
        <p:nvSpPr>
          <p:cNvPr id="3" name="Content Placeholder 2">
            <a:extLst>
              <a:ext uri="{FF2B5EF4-FFF2-40B4-BE49-F238E27FC236}">
                <a16:creationId xmlns:a16="http://schemas.microsoft.com/office/drawing/2014/main" id="{2EBB3756-6C91-8E40-A0F2-4279CA42C2C0}"/>
              </a:ext>
            </a:extLst>
          </p:cNvPr>
          <p:cNvSpPr>
            <a:spLocks noGrp="1"/>
          </p:cNvSpPr>
          <p:nvPr>
            <p:ph idx="1"/>
          </p:nvPr>
        </p:nvSpPr>
        <p:spPr/>
        <p:txBody>
          <a:bodyPr>
            <a:normAutofit fontScale="62500" lnSpcReduction="20000"/>
          </a:bodyPr>
          <a:lstStyle/>
          <a:p>
            <a:r>
              <a:rPr lang="en-US" dirty="0"/>
              <a:t>Property destruction</a:t>
            </a:r>
          </a:p>
          <a:p>
            <a:endParaRPr lang="en-US" dirty="0"/>
          </a:p>
          <a:p>
            <a:r>
              <a:rPr lang="en-US" dirty="0"/>
              <a:t>Assault</a:t>
            </a:r>
          </a:p>
          <a:p>
            <a:endParaRPr lang="en-US" dirty="0"/>
          </a:p>
          <a:p>
            <a:r>
              <a:rPr lang="en-US" dirty="0"/>
              <a:t>Severe tantrum</a:t>
            </a:r>
          </a:p>
          <a:p>
            <a:endParaRPr lang="en-US" dirty="0"/>
          </a:p>
          <a:p>
            <a:r>
              <a:rPr lang="en-US" dirty="0"/>
              <a:t>Self-abuse</a:t>
            </a:r>
          </a:p>
          <a:p>
            <a:endParaRPr lang="en-US" dirty="0"/>
          </a:p>
          <a:p>
            <a:r>
              <a:rPr lang="en-US" dirty="0"/>
              <a:t>Hyperventilation, uncontrolled crying</a:t>
            </a:r>
          </a:p>
          <a:p>
            <a:endParaRPr lang="en-US" dirty="0"/>
          </a:p>
          <a:p>
            <a:r>
              <a:rPr lang="en-US" dirty="0"/>
              <a:t>Elopement</a:t>
            </a:r>
          </a:p>
        </p:txBody>
      </p:sp>
    </p:spTree>
    <p:extLst>
      <p:ext uri="{BB962C8B-B14F-4D97-AF65-F5344CB8AC3E}">
        <p14:creationId xmlns:p14="http://schemas.microsoft.com/office/powerpoint/2010/main" val="27124989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26AAB-AF65-144C-852B-153BE6F24E74}"/>
              </a:ext>
            </a:extLst>
          </p:cNvPr>
          <p:cNvSpPr>
            <a:spLocks noGrp="1"/>
          </p:cNvSpPr>
          <p:nvPr>
            <p:ph type="title"/>
          </p:nvPr>
        </p:nvSpPr>
        <p:spPr/>
        <p:txBody>
          <a:bodyPr/>
          <a:lstStyle/>
          <a:p>
            <a:r>
              <a:rPr lang="en-US" dirty="0"/>
              <a:t>During peak</a:t>
            </a:r>
          </a:p>
        </p:txBody>
      </p:sp>
      <p:sp>
        <p:nvSpPr>
          <p:cNvPr id="3" name="Content Placeholder 2">
            <a:extLst>
              <a:ext uri="{FF2B5EF4-FFF2-40B4-BE49-F238E27FC236}">
                <a16:creationId xmlns:a16="http://schemas.microsoft.com/office/drawing/2014/main" id="{F7BAFF60-4882-AC46-80CF-2A7CB266BAC1}"/>
              </a:ext>
            </a:extLst>
          </p:cNvPr>
          <p:cNvSpPr>
            <a:spLocks noGrp="1"/>
          </p:cNvSpPr>
          <p:nvPr>
            <p:ph idx="1"/>
          </p:nvPr>
        </p:nvSpPr>
        <p:spPr/>
        <p:txBody>
          <a:bodyPr/>
          <a:lstStyle/>
          <a:p>
            <a:r>
              <a:rPr lang="en-US" dirty="0"/>
              <a:t>Focus on safety (evacuate classroom, if necessary)</a:t>
            </a:r>
          </a:p>
          <a:p>
            <a:endParaRPr lang="en-US" dirty="0"/>
          </a:p>
          <a:p>
            <a:r>
              <a:rPr lang="en-US" dirty="0"/>
              <a:t>Be quiet</a:t>
            </a:r>
          </a:p>
          <a:p>
            <a:endParaRPr lang="en-US" dirty="0"/>
          </a:p>
          <a:p>
            <a:r>
              <a:rPr lang="en-US" dirty="0"/>
              <a:t>Wait</a:t>
            </a:r>
          </a:p>
          <a:p>
            <a:endParaRPr lang="en-US" dirty="0"/>
          </a:p>
          <a:p>
            <a:r>
              <a:rPr lang="en-US" dirty="0"/>
              <a:t>Remember, students cannot really “hear” you during this phase. </a:t>
            </a:r>
          </a:p>
          <a:p>
            <a:endParaRPr lang="en-US" dirty="0"/>
          </a:p>
          <a:p>
            <a:pPr marL="0" indent="0">
              <a:buNone/>
            </a:pPr>
            <a:endParaRPr lang="en-US" dirty="0"/>
          </a:p>
        </p:txBody>
      </p:sp>
    </p:spTree>
    <p:extLst>
      <p:ext uri="{BB962C8B-B14F-4D97-AF65-F5344CB8AC3E}">
        <p14:creationId xmlns:p14="http://schemas.microsoft.com/office/powerpoint/2010/main" val="36521763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43"/>
          <p:cNvSpPr txBox="1">
            <a:spLocks noGrp="1"/>
          </p:cNvSpPr>
          <p:nvPr>
            <p:ph type="title"/>
          </p:nvPr>
        </p:nvSpPr>
        <p:spPr>
          <a:xfrm>
            <a:off x="609600" y="274637"/>
            <a:ext cx="10972800" cy="1143200"/>
          </a:xfrm>
          <a:prstGeom prst="rect">
            <a:avLst/>
          </a:prstGeom>
          <a:noFill/>
          <a:ln>
            <a:noFill/>
          </a:ln>
        </p:spPr>
        <p:txBody>
          <a:bodyPr spcFirstLastPara="1" vert="horz" wrap="square" lIns="121900" tIns="60933" rIns="121900" bIns="60933" rtlCol="0" anchor="ctr" anchorCtr="0">
            <a:noAutofit/>
          </a:bodyPr>
          <a:lstStyle/>
          <a:p>
            <a:pPr>
              <a:lnSpc>
                <a:spcPct val="100000"/>
              </a:lnSpc>
              <a:spcBef>
                <a:spcPts val="0"/>
              </a:spcBef>
              <a:buClr>
                <a:schemeClr val="dk1"/>
              </a:buClr>
              <a:buSzPts val="4000"/>
            </a:pPr>
            <a:r>
              <a:rPr lang="en" sz="5333" b="1">
                <a:solidFill>
                  <a:schemeClr val="dk1"/>
                </a:solidFill>
                <a:latin typeface="Century Gothic"/>
                <a:ea typeface="Century Gothic"/>
                <a:cs typeface="Century Gothic"/>
                <a:sym typeface="Century Gothic"/>
              </a:rPr>
              <a:t>Phases of Acting Out Behavior</a:t>
            </a:r>
            <a:endParaRPr/>
          </a:p>
        </p:txBody>
      </p:sp>
      <p:sp>
        <p:nvSpPr>
          <p:cNvPr id="303" name="Google Shape;303;p43"/>
          <p:cNvSpPr txBox="1"/>
          <p:nvPr/>
        </p:nvSpPr>
        <p:spPr>
          <a:xfrm>
            <a:off x="9271000" y="6275387"/>
            <a:ext cx="23112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dirty="0">
                <a:solidFill>
                  <a:srgbClr val="000000"/>
                </a:solidFill>
                <a:latin typeface="Calibri"/>
                <a:ea typeface="Calibri"/>
                <a:cs typeface="Calibri"/>
                <a:sym typeface="Calibri"/>
              </a:rPr>
              <a:t>Colvin, 2004</a:t>
            </a:r>
            <a:endParaRPr sz="2400" dirty="0"/>
          </a:p>
        </p:txBody>
      </p:sp>
      <p:cxnSp>
        <p:nvCxnSpPr>
          <p:cNvPr id="304" name="Google Shape;304;p43"/>
          <p:cNvCxnSpPr/>
          <p:nvPr/>
        </p:nvCxnSpPr>
        <p:spPr>
          <a:xfrm flipH="1">
            <a:off x="2652199" y="1946275"/>
            <a:ext cx="14800" cy="3608400"/>
          </a:xfrm>
          <a:prstGeom prst="straightConnector1">
            <a:avLst/>
          </a:prstGeom>
          <a:noFill/>
          <a:ln w="25400" cap="flat" cmpd="sng">
            <a:solidFill>
              <a:schemeClr val="dk1"/>
            </a:solidFill>
            <a:prstDash val="solid"/>
            <a:miter lim="800000"/>
            <a:headEnd type="none" w="med" len="med"/>
            <a:tailEnd type="none" w="med" len="med"/>
          </a:ln>
          <a:effectLst>
            <a:outerShdw blurRad="63500" dist="20000" dir="5400000">
              <a:srgbClr val="808080">
                <a:alpha val="37650"/>
              </a:srgbClr>
            </a:outerShdw>
          </a:effectLst>
        </p:spPr>
      </p:cxnSp>
      <p:cxnSp>
        <p:nvCxnSpPr>
          <p:cNvPr id="305" name="Google Shape;305;p43"/>
          <p:cNvCxnSpPr/>
          <p:nvPr/>
        </p:nvCxnSpPr>
        <p:spPr>
          <a:xfrm>
            <a:off x="2652183" y="5554663"/>
            <a:ext cx="7677200" cy="0"/>
          </a:xfrm>
          <a:prstGeom prst="straightConnector1">
            <a:avLst/>
          </a:prstGeom>
          <a:noFill/>
          <a:ln w="25400" cap="flat" cmpd="sng">
            <a:solidFill>
              <a:schemeClr val="dk1"/>
            </a:solidFill>
            <a:prstDash val="solid"/>
            <a:miter lim="800000"/>
            <a:headEnd type="none" w="med" len="med"/>
            <a:tailEnd type="none" w="med" len="med"/>
          </a:ln>
          <a:effectLst>
            <a:outerShdw blurRad="63500" dist="20000" dir="5400000">
              <a:srgbClr val="808080">
                <a:alpha val="37650"/>
              </a:srgbClr>
            </a:outerShdw>
          </a:effectLst>
        </p:spPr>
      </p:cxnSp>
      <p:sp>
        <p:nvSpPr>
          <p:cNvPr id="306" name="Google Shape;306;p43"/>
          <p:cNvSpPr txBox="1"/>
          <p:nvPr/>
        </p:nvSpPr>
        <p:spPr>
          <a:xfrm>
            <a:off x="762000" y="3311525"/>
            <a:ext cx="13400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Intensity</a:t>
            </a:r>
            <a:endParaRPr sz="2400"/>
          </a:p>
        </p:txBody>
      </p:sp>
      <p:sp>
        <p:nvSpPr>
          <p:cNvPr id="307" name="Google Shape;307;p43"/>
          <p:cNvSpPr txBox="1"/>
          <p:nvPr/>
        </p:nvSpPr>
        <p:spPr>
          <a:xfrm>
            <a:off x="5437716" y="5888037"/>
            <a:ext cx="1342000" cy="368400"/>
          </a:xfrm>
          <a:prstGeom prst="rect">
            <a:avLst/>
          </a:prstGeom>
          <a:noFill/>
          <a:ln>
            <a:noFill/>
          </a:ln>
        </p:spPr>
        <p:txBody>
          <a:bodyPr spcFirstLastPara="1" wrap="square" lIns="121900" tIns="60933" rIns="121900" bIns="60933" anchor="t" anchorCtr="0">
            <a:noAutofit/>
          </a:bodyPr>
          <a:lstStyle/>
          <a:p>
            <a:pPr algn="ctr">
              <a:buClr>
                <a:srgbClr val="000000"/>
              </a:buClr>
              <a:buSzPts val="1800"/>
            </a:pPr>
            <a:r>
              <a:rPr lang="en" sz="2400">
                <a:solidFill>
                  <a:srgbClr val="000000"/>
                </a:solidFill>
                <a:latin typeface="Calibri"/>
                <a:ea typeface="Calibri"/>
                <a:cs typeface="Calibri"/>
                <a:sym typeface="Calibri"/>
              </a:rPr>
              <a:t>Time</a:t>
            </a:r>
            <a:endParaRPr sz="2400"/>
          </a:p>
        </p:txBody>
      </p:sp>
      <p:sp>
        <p:nvSpPr>
          <p:cNvPr id="308" name="Google Shape;308;p43"/>
          <p:cNvSpPr/>
          <p:nvPr/>
        </p:nvSpPr>
        <p:spPr>
          <a:xfrm>
            <a:off x="3073400" y="2562226"/>
            <a:ext cx="7256885" cy="2845085"/>
          </a:xfrm>
          <a:custGeom>
            <a:avLst/>
            <a:gdLst/>
            <a:ahLst/>
            <a:cxnLst/>
            <a:rect l="l" t="t" r="r" b="b"/>
            <a:pathLst>
              <a:path w="5442664" h="2726919" extrusionOk="0">
                <a:moveTo>
                  <a:pt x="0" y="2598584"/>
                </a:moveTo>
                <a:cubicBezTo>
                  <a:pt x="201083" y="2664730"/>
                  <a:pt x="402167" y="2730876"/>
                  <a:pt x="571500" y="2598584"/>
                </a:cubicBezTo>
                <a:cubicBezTo>
                  <a:pt x="740833" y="2466292"/>
                  <a:pt x="848431" y="1977695"/>
                  <a:pt x="1016000" y="1804834"/>
                </a:cubicBezTo>
                <a:cubicBezTo>
                  <a:pt x="1183569" y="1631973"/>
                  <a:pt x="1322916" y="1861278"/>
                  <a:pt x="1576916" y="1561417"/>
                </a:cubicBezTo>
                <a:cubicBezTo>
                  <a:pt x="1830916" y="1261556"/>
                  <a:pt x="2132542" y="-98403"/>
                  <a:pt x="2540000" y="5667"/>
                </a:cubicBezTo>
                <a:cubicBezTo>
                  <a:pt x="2947458" y="109737"/>
                  <a:pt x="3563055" y="1741334"/>
                  <a:pt x="4021666" y="2185834"/>
                </a:cubicBezTo>
                <a:cubicBezTo>
                  <a:pt x="4480277" y="2630334"/>
                  <a:pt x="5058833" y="2584473"/>
                  <a:pt x="5291666" y="2672667"/>
                </a:cubicBezTo>
                <a:cubicBezTo>
                  <a:pt x="5524499" y="2760861"/>
                  <a:pt x="5418666" y="2715001"/>
                  <a:pt x="5418666" y="2715001"/>
                </a:cubicBezTo>
                <a:lnTo>
                  <a:pt x="5418666" y="2715001"/>
                </a:lnTo>
                <a:lnTo>
                  <a:pt x="5429250" y="2715001"/>
                </a:lnTo>
              </a:path>
            </a:pathLst>
          </a:custGeom>
          <a:noFill/>
          <a:ln w="25400" cap="flat" cmpd="sng">
            <a:solidFill>
              <a:schemeClr val="accent1"/>
            </a:solidFill>
            <a:prstDash val="solid"/>
            <a:miter lim="800000"/>
            <a:headEnd type="none" w="sm" len="sm"/>
            <a:tailEnd type="none" w="sm" len="sm"/>
          </a:ln>
          <a:effectLst>
            <a:outerShdw blurRad="63500" dist="20000" dir="5400000">
              <a:srgbClr val="000000">
                <a:alpha val="37650"/>
              </a:srgbClr>
            </a:outerShdw>
          </a:effectLst>
        </p:spPr>
        <p:txBody>
          <a:bodyPr spcFirstLastPara="1" wrap="square" lIns="121900" tIns="60933" rIns="121900" bIns="60933" anchor="ctr" anchorCtr="0">
            <a:noAutofit/>
          </a:bodyPr>
          <a:lstStyle/>
          <a:p>
            <a:endParaRPr sz="3200">
              <a:solidFill>
                <a:schemeClr val="dk1"/>
              </a:solidFill>
              <a:latin typeface="Arial"/>
              <a:ea typeface="Arial"/>
              <a:cs typeface="Arial"/>
              <a:sym typeface="Arial"/>
            </a:endParaRPr>
          </a:p>
        </p:txBody>
      </p:sp>
      <p:sp>
        <p:nvSpPr>
          <p:cNvPr id="309" name="Google Shape;309;p43"/>
          <p:cNvSpPr txBox="1"/>
          <p:nvPr/>
        </p:nvSpPr>
        <p:spPr>
          <a:xfrm>
            <a:off x="2893483" y="4919663"/>
            <a:ext cx="11432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Calm</a:t>
            </a:r>
            <a:endParaRPr sz="2400"/>
          </a:p>
        </p:txBody>
      </p:sp>
      <p:sp>
        <p:nvSpPr>
          <p:cNvPr id="310" name="Google Shape;310;p43"/>
          <p:cNvSpPr txBox="1"/>
          <p:nvPr/>
        </p:nvSpPr>
        <p:spPr>
          <a:xfrm>
            <a:off x="4294716" y="4551363"/>
            <a:ext cx="1143200" cy="3684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Trigger</a:t>
            </a:r>
            <a:endParaRPr sz="2400"/>
          </a:p>
        </p:txBody>
      </p:sp>
      <p:sp>
        <p:nvSpPr>
          <p:cNvPr id="311" name="Google Shape;311;p43"/>
          <p:cNvSpPr txBox="1"/>
          <p:nvPr/>
        </p:nvSpPr>
        <p:spPr>
          <a:xfrm>
            <a:off x="2893483" y="4181475"/>
            <a:ext cx="14688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Agitation</a:t>
            </a:r>
            <a:endParaRPr sz="2400"/>
          </a:p>
        </p:txBody>
      </p:sp>
      <p:sp>
        <p:nvSpPr>
          <p:cNvPr id="312" name="Google Shape;312;p43"/>
          <p:cNvSpPr txBox="1"/>
          <p:nvPr/>
        </p:nvSpPr>
        <p:spPr>
          <a:xfrm>
            <a:off x="3471333" y="3127375"/>
            <a:ext cx="1966400" cy="3684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Acceleration</a:t>
            </a:r>
            <a:endParaRPr sz="2400"/>
          </a:p>
        </p:txBody>
      </p:sp>
      <p:sp>
        <p:nvSpPr>
          <p:cNvPr id="313" name="Google Shape;313;p43"/>
          <p:cNvSpPr txBox="1"/>
          <p:nvPr/>
        </p:nvSpPr>
        <p:spPr>
          <a:xfrm>
            <a:off x="5437716" y="2114551"/>
            <a:ext cx="1968400" cy="370000"/>
          </a:xfrm>
          <a:prstGeom prst="rect">
            <a:avLst/>
          </a:prstGeom>
          <a:noFill/>
          <a:ln>
            <a:noFill/>
          </a:ln>
        </p:spPr>
        <p:txBody>
          <a:bodyPr spcFirstLastPara="1" wrap="square" lIns="121900" tIns="60933" rIns="121900" bIns="60933" anchor="t" anchorCtr="0">
            <a:noAutofit/>
          </a:bodyPr>
          <a:lstStyle/>
          <a:p>
            <a:pPr algn="ctr">
              <a:buClr>
                <a:srgbClr val="000000"/>
              </a:buClr>
              <a:buSzPts val="1800"/>
            </a:pPr>
            <a:r>
              <a:rPr lang="en" sz="2400">
                <a:solidFill>
                  <a:srgbClr val="000000"/>
                </a:solidFill>
                <a:latin typeface="Calibri"/>
                <a:ea typeface="Calibri"/>
                <a:cs typeface="Calibri"/>
                <a:sym typeface="Calibri"/>
              </a:rPr>
              <a:t>Peak</a:t>
            </a:r>
            <a:endParaRPr sz="2400"/>
          </a:p>
        </p:txBody>
      </p:sp>
      <p:sp>
        <p:nvSpPr>
          <p:cNvPr id="314" name="Google Shape;314;p43"/>
          <p:cNvSpPr txBox="1"/>
          <p:nvPr/>
        </p:nvSpPr>
        <p:spPr>
          <a:xfrm>
            <a:off x="8034867" y="3525837"/>
            <a:ext cx="19664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De-escalation</a:t>
            </a:r>
            <a:endParaRPr sz="2400"/>
          </a:p>
        </p:txBody>
      </p:sp>
      <p:sp>
        <p:nvSpPr>
          <p:cNvPr id="315" name="Google Shape;315;p43"/>
          <p:cNvSpPr txBox="1"/>
          <p:nvPr/>
        </p:nvSpPr>
        <p:spPr>
          <a:xfrm>
            <a:off x="9616016" y="4735512"/>
            <a:ext cx="19664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Recovery</a:t>
            </a:r>
            <a:endParaRPr sz="2400"/>
          </a:p>
        </p:txBody>
      </p:sp>
    </p:spTree>
    <p:extLst>
      <p:ext uri="{BB962C8B-B14F-4D97-AF65-F5344CB8AC3E}">
        <p14:creationId xmlns:p14="http://schemas.microsoft.com/office/powerpoint/2010/main" val="29414566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4CF35-AE95-8449-8F48-E04B1DC12CFE}"/>
              </a:ext>
            </a:extLst>
          </p:cNvPr>
          <p:cNvSpPr>
            <a:spLocks noGrp="1"/>
          </p:cNvSpPr>
          <p:nvPr>
            <p:ph type="title"/>
          </p:nvPr>
        </p:nvSpPr>
        <p:spPr/>
        <p:txBody>
          <a:bodyPr/>
          <a:lstStyle/>
          <a:p>
            <a:r>
              <a:rPr lang="en-US" dirty="0"/>
              <a:t>De-escalation</a:t>
            </a:r>
          </a:p>
        </p:txBody>
      </p:sp>
      <p:sp>
        <p:nvSpPr>
          <p:cNvPr id="3" name="Content Placeholder 2">
            <a:extLst>
              <a:ext uri="{FF2B5EF4-FFF2-40B4-BE49-F238E27FC236}">
                <a16:creationId xmlns:a16="http://schemas.microsoft.com/office/drawing/2014/main" id="{51FCB9DA-9006-3B48-947C-1E218E6DF9D4}"/>
              </a:ext>
            </a:extLst>
          </p:cNvPr>
          <p:cNvSpPr>
            <a:spLocks noGrp="1"/>
          </p:cNvSpPr>
          <p:nvPr>
            <p:ph idx="1"/>
          </p:nvPr>
        </p:nvSpPr>
        <p:spPr/>
        <p:txBody>
          <a:bodyPr/>
          <a:lstStyle/>
          <a:p>
            <a:r>
              <a:rPr lang="en-US" dirty="0"/>
              <a:t>Confusion</a:t>
            </a:r>
          </a:p>
          <a:p>
            <a:endParaRPr lang="en-US" dirty="0"/>
          </a:p>
          <a:p>
            <a:r>
              <a:rPr lang="en-US" dirty="0"/>
              <a:t>Denial</a:t>
            </a:r>
          </a:p>
          <a:p>
            <a:endParaRPr lang="en-US" dirty="0"/>
          </a:p>
          <a:p>
            <a:r>
              <a:rPr lang="en-US" dirty="0"/>
              <a:t>Embarrassment</a:t>
            </a:r>
          </a:p>
          <a:p>
            <a:endParaRPr lang="en-US" dirty="0"/>
          </a:p>
          <a:p>
            <a:r>
              <a:rPr lang="en-US" dirty="0" err="1"/>
              <a:t>Withdrawl</a:t>
            </a:r>
            <a:endParaRPr lang="en-US" dirty="0"/>
          </a:p>
          <a:p>
            <a:endParaRPr lang="en-US" dirty="0"/>
          </a:p>
        </p:txBody>
      </p:sp>
    </p:spTree>
    <p:extLst>
      <p:ext uri="{BB962C8B-B14F-4D97-AF65-F5344CB8AC3E}">
        <p14:creationId xmlns:p14="http://schemas.microsoft.com/office/powerpoint/2010/main" val="42431323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91AFF-C8C1-FC4D-99D9-658D8A6D1683}"/>
              </a:ext>
            </a:extLst>
          </p:cNvPr>
          <p:cNvSpPr>
            <a:spLocks noGrp="1"/>
          </p:cNvSpPr>
          <p:nvPr>
            <p:ph type="title"/>
          </p:nvPr>
        </p:nvSpPr>
        <p:spPr/>
        <p:txBody>
          <a:bodyPr/>
          <a:lstStyle/>
          <a:p>
            <a:r>
              <a:rPr lang="en-US" dirty="0"/>
              <a:t>During de-escalation</a:t>
            </a:r>
          </a:p>
        </p:txBody>
      </p:sp>
      <p:sp>
        <p:nvSpPr>
          <p:cNvPr id="3" name="Content Placeholder 2">
            <a:extLst>
              <a:ext uri="{FF2B5EF4-FFF2-40B4-BE49-F238E27FC236}">
                <a16:creationId xmlns:a16="http://schemas.microsoft.com/office/drawing/2014/main" id="{B7C7AA2B-716F-0B4D-921D-AA2B333E808A}"/>
              </a:ext>
            </a:extLst>
          </p:cNvPr>
          <p:cNvSpPr>
            <a:spLocks noGrp="1"/>
          </p:cNvSpPr>
          <p:nvPr>
            <p:ph idx="1"/>
          </p:nvPr>
        </p:nvSpPr>
        <p:spPr/>
        <p:txBody>
          <a:bodyPr/>
          <a:lstStyle/>
          <a:p>
            <a:r>
              <a:rPr lang="en-US" dirty="0"/>
              <a:t>Avoid excess attention</a:t>
            </a:r>
          </a:p>
          <a:p>
            <a:r>
              <a:rPr lang="en-US" dirty="0"/>
              <a:t>Allow privacy</a:t>
            </a:r>
          </a:p>
          <a:p>
            <a:r>
              <a:rPr lang="en-US" dirty="0"/>
              <a:t>Don’t ask for an apology</a:t>
            </a:r>
          </a:p>
          <a:p>
            <a:r>
              <a:rPr lang="en-US" dirty="0"/>
              <a:t>Emphasize starting anew</a:t>
            </a:r>
          </a:p>
          <a:p>
            <a:r>
              <a:rPr lang="en-US" dirty="0"/>
              <a:t>Use words like: maybe, perhaps, sometimes, what if, I wonder if….</a:t>
            </a:r>
          </a:p>
        </p:txBody>
      </p:sp>
    </p:spTree>
    <p:extLst>
      <p:ext uri="{BB962C8B-B14F-4D97-AF65-F5344CB8AC3E}">
        <p14:creationId xmlns:p14="http://schemas.microsoft.com/office/powerpoint/2010/main" val="36564411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46"/>
          <p:cNvSpPr txBox="1">
            <a:spLocks noGrp="1"/>
          </p:cNvSpPr>
          <p:nvPr>
            <p:ph type="title"/>
          </p:nvPr>
        </p:nvSpPr>
        <p:spPr>
          <a:xfrm>
            <a:off x="609600" y="274637"/>
            <a:ext cx="10972800" cy="1143200"/>
          </a:xfrm>
          <a:prstGeom prst="rect">
            <a:avLst/>
          </a:prstGeom>
          <a:noFill/>
          <a:ln>
            <a:noFill/>
          </a:ln>
        </p:spPr>
        <p:txBody>
          <a:bodyPr spcFirstLastPara="1" vert="horz" wrap="square" lIns="121900" tIns="60933" rIns="121900" bIns="60933" rtlCol="0" anchor="ctr" anchorCtr="0">
            <a:noAutofit/>
          </a:bodyPr>
          <a:lstStyle/>
          <a:p>
            <a:pPr>
              <a:lnSpc>
                <a:spcPct val="100000"/>
              </a:lnSpc>
              <a:spcBef>
                <a:spcPts val="0"/>
              </a:spcBef>
              <a:buClr>
                <a:schemeClr val="dk1"/>
              </a:buClr>
              <a:buSzPts val="4000"/>
            </a:pPr>
            <a:r>
              <a:rPr lang="en" sz="5333" b="1">
                <a:solidFill>
                  <a:schemeClr val="dk1"/>
                </a:solidFill>
                <a:latin typeface="Century Gothic"/>
                <a:ea typeface="Century Gothic"/>
                <a:cs typeface="Century Gothic"/>
                <a:sym typeface="Century Gothic"/>
              </a:rPr>
              <a:t>Phases of Acting Out Behavior</a:t>
            </a:r>
            <a:endParaRPr/>
          </a:p>
        </p:txBody>
      </p:sp>
      <p:sp>
        <p:nvSpPr>
          <p:cNvPr id="334" name="Google Shape;334;p46"/>
          <p:cNvSpPr txBox="1"/>
          <p:nvPr/>
        </p:nvSpPr>
        <p:spPr>
          <a:xfrm>
            <a:off x="9271000" y="6275387"/>
            <a:ext cx="23112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dirty="0">
                <a:solidFill>
                  <a:srgbClr val="000000"/>
                </a:solidFill>
                <a:latin typeface="Calibri"/>
                <a:ea typeface="Calibri"/>
                <a:cs typeface="Calibri"/>
                <a:sym typeface="Calibri"/>
              </a:rPr>
              <a:t>Colvin, 2004</a:t>
            </a:r>
            <a:endParaRPr sz="2400" dirty="0"/>
          </a:p>
        </p:txBody>
      </p:sp>
      <p:cxnSp>
        <p:nvCxnSpPr>
          <p:cNvPr id="335" name="Google Shape;335;p46"/>
          <p:cNvCxnSpPr/>
          <p:nvPr/>
        </p:nvCxnSpPr>
        <p:spPr>
          <a:xfrm flipH="1">
            <a:off x="2652199" y="1946275"/>
            <a:ext cx="14800" cy="3608400"/>
          </a:xfrm>
          <a:prstGeom prst="straightConnector1">
            <a:avLst/>
          </a:prstGeom>
          <a:noFill/>
          <a:ln w="25400" cap="flat" cmpd="sng">
            <a:solidFill>
              <a:schemeClr val="dk1"/>
            </a:solidFill>
            <a:prstDash val="solid"/>
            <a:miter lim="800000"/>
            <a:headEnd type="none" w="med" len="med"/>
            <a:tailEnd type="none" w="med" len="med"/>
          </a:ln>
          <a:effectLst>
            <a:outerShdw blurRad="63500" dist="20000" dir="5400000">
              <a:srgbClr val="808080">
                <a:alpha val="37650"/>
              </a:srgbClr>
            </a:outerShdw>
          </a:effectLst>
        </p:spPr>
      </p:cxnSp>
      <p:cxnSp>
        <p:nvCxnSpPr>
          <p:cNvPr id="336" name="Google Shape;336;p46"/>
          <p:cNvCxnSpPr/>
          <p:nvPr/>
        </p:nvCxnSpPr>
        <p:spPr>
          <a:xfrm>
            <a:off x="2652183" y="5554663"/>
            <a:ext cx="7677200" cy="0"/>
          </a:xfrm>
          <a:prstGeom prst="straightConnector1">
            <a:avLst/>
          </a:prstGeom>
          <a:noFill/>
          <a:ln w="25400" cap="flat" cmpd="sng">
            <a:solidFill>
              <a:schemeClr val="dk1"/>
            </a:solidFill>
            <a:prstDash val="solid"/>
            <a:miter lim="800000"/>
            <a:headEnd type="none" w="med" len="med"/>
            <a:tailEnd type="none" w="med" len="med"/>
          </a:ln>
          <a:effectLst>
            <a:outerShdw blurRad="63500" dist="20000" dir="5400000">
              <a:srgbClr val="808080">
                <a:alpha val="37650"/>
              </a:srgbClr>
            </a:outerShdw>
          </a:effectLst>
        </p:spPr>
      </p:cxnSp>
      <p:sp>
        <p:nvSpPr>
          <p:cNvPr id="337" name="Google Shape;337;p46"/>
          <p:cNvSpPr txBox="1"/>
          <p:nvPr/>
        </p:nvSpPr>
        <p:spPr>
          <a:xfrm>
            <a:off x="762000" y="3311525"/>
            <a:ext cx="13400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Intensity</a:t>
            </a:r>
            <a:endParaRPr sz="2400"/>
          </a:p>
        </p:txBody>
      </p:sp>
      <p:sp>
        <p:nvSpPr>
          <p:cNvPr id="338" name="Google Shape;338;p46"/>
          <p:cNvSpPr txBox="1"/>
          <p:nvPr/>
        </p:nvSpPr>
        <p:spPr>
          <a:xfrm>
            <a:off x="5437716" y="5888037"/>
            <a:ext cx="1342000" cy="368400"/>
          </a:xfrm>
          <a:prstGeom prst="rect">
            <a:avLst/>
          </a:prstGeom>
          <a:noFill/>
          <a:ln>
            <a:noFill/>
          </a:ln>
        </p:spPr>
        <p:txBody>
          <a:bodyPr spcFirstLastPara="1" wrap="square" lIns="121900" tIns="60933" rIns="121900" bIns="60933" anchor="t" anchorCtr="0">
            <a:noAutofit/>
          </a:bodyPr>
          <a:lstStyle/>
          <a:p>
            <a:pPr algn="ctr">
              <a:buClr>
                <a:srgbClr val="000000"/>
              </a:buClr>
              <a:buSzPts val="1800"/>
            </a:pPr>
            <a:r>
              <a:rPr lang="en" sz="2400">
                <a:solidFill>
                  <a:srgbClr val="000000"/>
                </a:solidFill>
                <a:latin typeface="Calibri"/>
                <a:ea typeface="Calibri"/>
                <a:cs typeface="Calibri"/>
                <a:sym typeface="Calibri"/>
              </a:rPr>
              <a:t>Time</a:t>
            </a:r>
            <a:endParaRPr sz="2400"/>
          </a:p>
        </p:txBody>
      </p:sp>
      <p:sp>
        <p:nvSpPr>
          <p:cNvPr id="339" name="Google Shape;339;p46"/>
          <p:cNvSpPr/>
          <p:nvPr/>
        </p:nvSpPr>
        <p:spPr>
          <a:xfrm>
            <a:off x="3073400" y="2562226"/>
            <a:ext cx="7256885" cy="2845085"/>
          </a:xfrm>
          <a:custGeom>
            <a:avLst/>
            <a:gdLst/>
            <a:ahLst/>
            <a:cxnLst/>
            <a:rect l="l" t="t" r="r" b="b"/>
            <a:pathLst>
              <a:path w="5442664" h="2726919" extrusionOk="0">
                <a:moveTo>
                  <a:pt x="0" y="2598584"/>
                </a:moveTo>
                <a:cubicBezTo>
                  <a:pt x="201083" y="2664730"/>
                  <a:pt x="402167" y="2730876"/>
                  <a:pt x="571500" y="2598584"/>
                </a:cubicBezTo>
                <a:cubicBezTo>
                  <a:pt x="740833" y="2466292"/>
                  <a:pt x="848431" y="1977695"/>
                  <a:pt x="1016000" y="1804834"/>
                </a:cubicBezTo>
                <a:cubicBezTo>
                  <a:pt x="1183569" y="1631973"/>
                  <a:pt x="1322916" y="1861278"/>
                  <a:pt x="1576916" y="1561417"/>
                </a:cubicBezTo>
                <a:cubicBezTo>
                  <a:pt x="1830916" y="1261556"/>
                  <a:pt x="2132542" y="-98403"/>
                  <a:pt x="2540000" y="5667"/>
                </a:cubicBezTo>
                <a:cubicBezTo>
                  <a:pt x="2947458" y="109737"/>
                  <a:pt x="3563055" y="1741334"/>
                  <a:pt x="4021666" y="2185834"/>
                </a:cubicBezTo>
                <a:cubicBezTo>
                  <a:pt x="4480277" y="2630334"/>
                  <a:pt x="5058833" y="2584473"/>
                  <a:pt x="5291666" y="2672667"/>
                </a:cubicBezTo>
                <a:cubicBezTo>
                  <a:pt x="5524499" y="2760861"/>
                  <a:pt x="5418666" y="2715001"/>
                  <a:pt x="5418666" y="2715001"/>
                </a:cubicBezTo>
                <a:lnTo>
                  <a:pt x="5418666" y="2715001"/>
                </a:lnTo>
                <a:lnTo>
                  <a:pt x="5429250" y="2715001"/>
                </a:lnTo>
              </a:path>
            </a:pathLst>
          </a:custGeom>
          <a:noFill/>
          <a:ln w="25400" cap="flat" cmpd="sng">
            <a:solidFill>
              <a:schemeClr val="accent1"/>
            </a:solidFill>
            <a:prstDash val="solid"/>
            <a:miter lim="800000"/>
            <a:headEnd type="none" w="sm" len="sm"/>
            <a:tailEnd type="none" w="sm" len="sm"/>
          </a:ln>
          <a:effectLst>
            <a:outerShdw blurRad="63500" dist="20000" dir="5400000">
              <a:srgbClr val="000000">
                <a:alpha val="37650"/>
              </a:srgbClr>
            </a:outerShdw>
          </a:effectLst>
        </p:spPr>
        <p:txBody>
          <a:bodyPr spcFirstLastPara="1" wrap="square" lIns="121900" tIns="60933" rIns="121900" bIns="60933" anchor="ctr" anchorCtr="0">
            <a:noAutofit/>
          </a:bodyPr>
          <a:lstStyle/>
          <a:p>
            <a:endParaRPr sz="3200">
              <a:solidFill>
                <a:schemeClr val="dk1"/>
              </a:solidFill>
              <a:latin typeface="Arial"/>
              <a:ea typeface="Arial"/>
              <a:cs typeface="Arial"/>
              <a:sym typeface="Arial"/>
            </a:endParaRPr>
          </a:p>
        </p:txBody>
      </p:sp>
      <p:sp>
        <p:nvSpPr>
          <p:cNvPr id="340" name="Google Shape;340;p46"/>
          <p:cNvSpPr txBox="1"/>
          <p:nvPr/>
        </p:nvSpPr>
        <p:spPr>
          <a:xfrm>
            <a:off x="2893483" y="4919663"/>
            <a:ext cx="11432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Calm</a:t>
            </a:r>
            <a:endParaRPr sz="2400"/>
          </a:p>
        </p:txBody>
      </p:sp>
      <p:sp>
        <p:nvSpPr>
          <p:cNvPr id="341" name="Google Shape;341;p46"/>
          <p:cNvSpPr txBox="1"/>
          <p:nvPr/>
        </p:nvSpPr>
        <p:spPr>
          <a:xfrm>
            <a:off x="4294716" y="4551363"/>
            <a:ext cx="1143200" cy="3684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Trigger</a:t>
            </a:r>
            <a:endParaRPr sz="2400"/>
          </a:p>
        </p:txBody>
      </p:sp>
      <p:sp>
        <p:nvSpPr>
          <p:cNvPr id="342" name="Google Shape;342;p46"/>
          <p:cNvSpPr txBox="1"/>
          <p:nvPr/>
        </p:nvSpPr>
        <p:spPr>
          <a:xfrm>
            <a:off x="2893483" y="4181475"/>
            <a:ext cx="14688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Agitation</a:t>
            </a:r>
            <a:endParaRPr sz="2400"/>
          </a:p>
        </p:txBody>
      </p:sp>
      <p:sp>
        <p:nvSpPr>
          <p:cNvPr id="343" name="Google Shape;343;p46"/>
          <p:cNvSpPr txBox="1"/>
          <p:nvPr/>
        </p:nvSpPr>
        <p:spPr>
          <a:xfrm>
            <a:off x="3471333" y="3127375"/>
            <a:ext cx="1966400" cy="3684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Acceleration</a:t>
            </a:r>
            <a:endParaRPr sz="2400"/>
          </a:p>
        </p:txBody>
      </p:sp>
      <p:sp>
        <p:nvSpPr>
          <p:cNvPr id="344" name="Google Shape;344;p46"/>
          <p:cNvSpPr txBox="1"/>
          <p:nvPr/>
        </p:nvSpPr>
        <p:spPr>
          <a:xfrm>
            <a:off x="5437716" y="2114551"/>
            <a:ext cx="1968400" cy="370000"/>
          </a:xfrm>
          <a:prstGeom prst="rect">
            <a:avLst/>
          </a:prstGeom>
          <a:noFill/>
          <a:ln>
            <a:noFill/>
          </a:ln>
        </p:spPr>
        <p:txBody>
          <a:bodyPr spcFirstLastPara="1" wrap="square" lIns="121900" tIns="60933" rIns="121900" bIns="60933" anchor="t" anchorCtr="0">
            <a:noAutofit/>
          </a:bodyPr>
          <a:lstStyle/>
          <a:p>
            <a:pPr algn="ctr">
              <a:buClr>
                <a:srgbClr val="000000"/>
              </a:buClr>
              <a:buSzPts val="1800"/>
            </a:pPr>
            <a:r>
              <a:rPr lang="en" sz="2400">
                <a:solidFill>
                  <a:srgbClr val="000000"/>
                </a:solidFill>
                <a:latin typeface="Calibri"/>
                <a:ea typeface="Calibri"/>
                <a:cs typeface="Calibri"/>
                <a:sym typeface="Calibri"/>
              </a:rPr>
              <a:t>Peak</a:t>
            </a:r>
            <a:endParaRPr sz="2400"/>
          </a:p>
        </p:txBody>
      </p:sp>
      <p:sp>
        <p:nvSpPr>
          <p:cNvPr id="345" name="Google Shape;345;p46"/>
          <p:cNvSpPr txBox="1"/>
          <p:nvPr/>
        </p:nvSpPr>
        <p:spPr>
          <a:xfrm>
            <a:off x="8034867" y="3525837"/>
            <a:ext cx="19664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De-escalation</a:t>
            </a:r>
            <a:endParaRPr sz="2400"/>
          </a:p>
        </p:txBody>
      </p:sp>
      <p:sp>
        <p:nvSpPr>
          <p:cNvPr id="346" name="Google Shape;346;p46"/>
          <p:cNvSpPr txBox="1"/>
          <p:nvPr/>
        </p:nvSpPr>
        <p:spPr>
          <a:xfrm>
            <a:off x="9616016" y="4735512"/>
            <a:ext cx="19664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Recovery</a:t>
            </a:r>
            <a:endParaRPr sz="2400"/>
          </a:p>
        </p:txBody>
      </p:sp>
    </p:spTree>
    <p:extLst>
      <p:ext uri="{BB962C8B-B14F-4D97-AF65-F5344CB8AC3E}">
        <p14:creationId xmlns:p14="http://schemas.microsoft.com/office/powerpoint/2010/main" val="15063223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10C1-B7B9-814B-A5CE-6E31AAB3C0B7}"/>
              </a:ext>
            </a:extLst>
          </p:cNvPr>
          <p:cNvSpPr>
            <a:spLocks noGrp="1"/>
          </p:cNvSpPr>
          <p:nvPr>
            <p:ph type="title"/>
          </p:nvPr>
        </p:nvSpPr>
        <p:spPr/>
        <p:txBody>
          <a:bodyPr/>
          <a:lstStyle/>
          <a:p>
            <a:r>
              <a:rPr lang="en-US" dirty="0"/>
              <a:t>recovery</a:t>
            </a:r>
          </a:p>
        </p:txBody>
      </p:sp>
      <p:sp>
        <p:nvSpPr>
          <p:cNvPr id="3" name="Content Placeholder 2">
            <a:extLst>
              <a:ext uri="{FF2B5EF4-FFF2-40B4-BE49-F238E27FC236}">
                <a16:creationId xmlns:a16="http://schemas.microsoft.com/office/drawing/2014/main" id="{8704D0DC-D957-2443-9F15-54F554D40EC5}"/>
              </a:ext>
            </a:extLst>
          </p:cNvPr>
          <p:cNvSpPr>
            <a:spLocks noGrp="1"/>
          </p:cNvSpPr>
          <p:nvPr>
            <p:ph idx="1"/>
          </p:nvPr>
        </p:nvSpPr>
        <p:spPr/>
        <p:txBody>
          <a:bodyPr/>
          <a:lstStyle/>
          <a:p>
            <a:r>
              <a:rPr lang="en-US" dirty="0"/>
              <a:t>Defensiveness</a:t>
            </a:r>
          </a:p>
          <a:p>
            <a:endParaRPr lang="en-US" dirty="0"/>
          </a:p>
          <a:p>
            <a:r>
              <a:rPr lang="en-US" dirty="0"/>
              <a:t>Subdued behavior</a:t>
            </a:r>
          </a:p>
          <a:p>
            <a:endParaRPr lang="en-US" dirty="0"/>
          </a:p>
          <a:p>
            <a:r>
              <a:rPr lang="en-US" dirty="0"/>
              <a:t>May want to be alone/isolate</a:t>
            </a:r>
          </a:p>
          <a:p>
            <a:endParaRPr lang="en-US" dirty="0"/>
          </a:p>
          <a:p>
            <a:r>
              <a:rPr lang="en-US" dirty="0"/>
              <a:t>Desire to work independently</a:t>
            </a:r>
          </a:p>
        </p:txBody>
      </p:sp>
    </p:spTree>
    <p:extLst>
      <p:ext uri="{BB962C8B-B14F-4D97-AF65-F5344CB8AC3E}">
        <p14:creationId xmlns:p14="http://schemas.microsoft.com/office/powerpoint/2010/main" val="2175524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pic>
        <p:nvPicPr>
          <p:cNvPr id="136" name="Google Shape;136;p26"/>
          <p:cNvPicPr preferRelativeResize="0"/>
          <p:nvPr/>
        </p:nvPicPr>
        <p:blipFill>
          <a:blip r:embed="rId3">
            <a:alphaModFix/>
          </a:blip>
          <a:stretch>
            <a:fillRect/>
          </a:stretch>
        </p:blipFill>
        <p:spPr>
          <a:xfrm>
            <a:off x="3001617" y="654158"/>
            <a:ext cx="6018424" cy="5150296"/>
          </a:xfrm>
          <a:prstGeom prst="rect">
            <a:avLst/>
          </a:prstGeom>
          <a:noFill/>
          <a:ln>
            <a:noFill/>
          </a:ln>
        </p:spPr>
      </p:pic>
    </p:spTree>
    <p:extLst>
      <p:ext uri="{BB962C8B-B14F-4D97-AF65-F5344CB8AC3E}">
        <p14:creationId xmlns:p14="http://schemas.microsoft.com/office/powerpoint/2010/main" val="2145112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E01B0-90E7-BC4B-92C3-1506EA945A08}"/>
              </a:ext>
            </a:extLst>
          </p:cNvPr>
          <p:cNvSpPr>
            <a:spLocks noGrp="1"/>
          </p:cNvSpPr>
          <p:nvPr>
            <p:ph type="title"/>
          </p:nvPr>
        </p:nvSpPr>
        <p:spPr/>
        <p:txBody>
          <a:bodyPr/>
          <a:lstStyle/>
          <a:p>
            <a:r>
              <a:rPr lang="en-US" dirty="0"/>
              <a:t>During recovery</a:t>
            </a:r>
          </a:p>
        </p:txBody>
      </p:sp>
      <p:sp>
        <p:nvSpPr>
          <p:cNvPr id="3" name="Content Placeholder 2">
            <a:extLst>
              <a:ext uri="{FF2B5EF4-FFF2-40B4-BE49-F238E27FC236}">
                <a16:creationId xmlns:a16="http://schemas.microsoft.com/office/drawing/2014/main" id="{3EA8FA0C-F0AC-1544-BB78-C922B9695760}"/>
              </a:ext>
            </a:extLst>
          </p:cNvPr>
          <p:cNvSpPr>
            <a:spLocks noGrp="1"/>
          </p:cNvSpPr>
          <p:nvPr>
            <p:ph idx="1"/>
          </p:nvPr>
        </p:nvSpPr>
        <p:spPr/>
        <p:txBody>
          <a:bodyPr/>
          <a:lstStyle/>
          <a:p>
            <a:r>
              <a:rPr lang="en-US" dirty="0"/>
              <a:t>Reinforce attempts at meeting expectations</a:t>
            </a:r>
          </a:p>
          <a:p>
            <a:endParaRPr lang="en-US" dirty="0"/>
          </a:p>
          <a:p>
            <a:r>
              <a:rPr lang="en-US" dirty="0"/>
              <a:t>Once calm, follow through with any consequences, if any are assigned (“You will have to clean up the things that you broke.” “You will need to see what you can do to make that better.” “You will have a detention on Tuesday.”)</a:t>
            </a:r>
          </a:p>
          <a:p>
            <a:pPr marL="0" indent="0">
              <a:buNone/>
            </a:pPr>
            <a:endParaRPr lang="en-US" dirty="0"/>
          </a:p>
        </p:txBody>
      </p:sp>
    </p:spTree>
    <p:extLst>
      <p:ext uri="{BB962C8B-B14F-4D97-AF65-F5344CB8AC3E}">
        <p14:creationId xmlns:p14="http://schemas.microsoft.com/office/powerpoint/2010/main" val="25006840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Google Shape;364;p49"/>
          <p:cNvSpPr txBox="1">
            <a:spLocks noGrp="1"/>
          </p:cNvSpPr>
          <p:nvPr>
            <p:ph type="title"/>
          </p:nvPr>
        </p:nvSpPr>
        <p:spPr>
          <a:xfrm>
            <a:off x="609600" y="274637"/>
            <a:ext cx="10972800" cy="1143200"/>
          </a:xfrm>
          <a:prstGeom prst="rect">
            <a:avLst/>
          </a:prstGeom>
          <a:noFill/>
          <a:ln>
            <a:noFill/>
          </a:ln>
        </p:spPr>
        <p:txBody>
          <a:bodyPr spcFirstLastPara="1" vert="horz" wrap="square" lIns="121900" tIns="60933" rIns="121900" bIns="60933" rtlCol="0" anchor="ctr" anchorCtr="0">
            <a:noAutofit/>
          </a:bodyPr>
          <a:lstStyle/>
          <a:p>
            <a:pPr>
              <a:lnSpc>
                <a:spcPct val="100000"/>
              </a:lnSpc>
              <a:spcBef>
                <a:spcPts val="0"/>
              </a:spcBef>
              <a:buClr>
                <a:schemeClr val="dk1"/>
              </a:buClr>
              <a:buSzPts val="4000"/>
            </a:pPr>
            <a:r>
              <a:rPr lang="en" sz="5333" b="1">
                <a:solidFill>
                  <a:schemeClr val="dk1"/>
                </a:solidFill>
                <a:latin typeface="Century Gothic"/>
                <a:ea typeface="Century Gothic"/>
                <a:cs typeface="Century Gothic"/>
                <a:sym typeface="Century Gothic"/>
              </a:rPr>
              <a:t>Phases of Acting Out Behavior</a:t>
            </a:r>
            <a:endParaRPr/>
          </a:p>
        </p:txBody>
      </p:sp>
      <p:sp>
        <p:nvSpPr>
          <p:cNvPr id="365" name="Google Shape;365;p49"/>
          <p:cNvSpPr txBox="1"/>
          <p:nvPr/>
        </p:nvSpPr>
        <p:spPr>
          <a:xfrm>
            <a:off x="9271000" y="6275387"/>
            <a:ext cx="23112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dirty="0">
                <a:solidFill>
                  <a:srgbClr val="000000"/>
                </a:solidFill>
                <a:latin typeface="Calibri"/>
                <a:ea typeface="Calibri"/>
                <a:cs typeface="Calibri"/>
                <a:sym typeface="Calibri"/>
              </a:rPr>
              <a:t>Colvin, 2004</a:t>
            </a:r>
            <a:endParaRPr sz="2400" dirty="0"/>
          </a:p>
        </p:txBody>
      </p:sp>
      <p:cxnSp>
        <p:nvCxnSpPr>
          <p:cNvPr id="366" name="Google Shape;366;p49"/>
          <p:cNvCxnSpPr/>
          <p:nvPr/>
        </p:nvCxnSpPr>
        <p:spPr>
          <a:xfrm flipH="1">
            <a:off x="2652199" y="1946275"/>
            <a:ext cx="14800" cy="3608400"/>
          </a:xfrm>
          <a:prstGeom prst="straightConnector1">
            <a:avLst/>
          </a:prstGeom>
          <a:noFill/>
          <a:ln w="25400" cap="flat" cmpd="sng">
            <a:solidFill>
              <a:schemeClr val="dk1"/>
            </a:solidFill>
            <a:prstDash val="solid"/>
            <a:miter lim="800000"/>
            <a:headEnd type="none" w="med" len="med"/>
            <a:tailEnd type="none" w="med" len="med"/>
          </a:ln>
          <a:effectLst>
            <a:outerShdw blurRad="63500" dist="20000" dir="5400000">
              <a:srgbClr val="808080">
                <a:alpha val="37650"/>
              </a:srgbClr>
            </a:outerShdw>
          </a:effectLst>
        </p:spPr>
      </p:cxnSp>
      <p:cxnSp>
        <p:nvCxnSpPr>
          <p:cNvPr id="367" name="Google Shape;367;p49"/>
          <p:cNvCxnSpPr/>
          <p:nvPr/>
        </p:nvCxnSpPr>
        <p:spPr>
          <a:xfrm>
            <a:off x="2652183" y="5554663"/>
            <a:ext cx="7677200" cy="0"/>
          </a:xfrm>
          <a:prstGeom prst="straightConnector1">
            <a:avLst/>
          </a:prstGeom>
          <a:noFill/>
          <a:ln w="25400" cap="flat" cmpd="sng">
            <a:solidFill>
              <a:schemeClr val="dk1"/>
            </a:solidFill>
            <a:prstDash val="solid"/>
            <a:miter lim="800000"/>
            <a:headEnd type="none" w="med" len="med"/>
            <a:tailEnd type="none" w="med" len="med"/>
          </a:ln>
          <a:effectLst>
            <a:outerShdw blurRad="63500" dist="20000" dir="5400000">
              <a:srgbClr val="808080">
                <a:alpha val="37650"/>
              </a:srgbClr>
            </a:outerShdw>
          </a:effectLst>
        </p:spPr>
      </p:cxnSp>
      <p:sp>
        <p:nvSpPr>
          <p:cNvPr id="368" name="Google Shape;368;p49"/>
          <p:cNvSpPr txBox="1"/>
          <p:nvPr/>
        </p:nvSpPr>
        <p:spPr>
          <a:xfrm>
            <a:off x="762000" y="3311525"/>
            <a:ext cx="13400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Intensity</a:t>
            </a:r>
            <a:endParaRPr sz="2400"/>
          </a:p>
        </p:txBody>
      </p:sp>
      <p:sp>
        <p:nvSpPr>
          <p:cNvPr id="369" name="Google Shape;369;p49"/>
          <p:cNvSpPr txBox="1"/>
          <p:nvPr/>
        </p:nvSpPr>
        <p:spPr>
          <a:xfrm>
            <a:off x="5437716" y="5888037"/>
            <a:ext cx="1342000" cy="368400"/>
          </a:xfrm>
          <a:prstGeom prst="rect">
            <a:avLst/>
          </a:prstGeom>
          <a:noFill/>
          <a:ln>
            <a:noFill/>
          </a:ln>
        </p:spPr>
        <p:txBody>
          <a:bodyPr spcFirstLastPara="1" wrap="square" lIns="121900" tIns="60933" rIns="121900" bIns="60933" anchor="t" anchorCtr="0">
            <a:noAutofit/>
          </a:bodyPr>
          <a:lstStyle/>
          <a:p>
            <a:pPr algn="ctr">
              <a:buClr>
                <a:srgbClr val="000000"/>
              </a:buClr>
              <a:buSzPts val="1800"/>
            </a:pPr>
            <a:r>
              <a:rPr lang="en" sz="2400">
                <a:solidFill>
                  <a:srgbClr val="000000"/>
                </a:solidFill>
                <a:latin typeface="Calibri"/>
                <a:ea typeface="Calibri"/>
                <a:cs typeface="Calibri"/>
                <a:sym typeface="Calibri"/>
              </a:rPr>
              <a:t>Time</a:t>
            </a:r>
            <a:endParaRPr sz="2400"/>
          </a:p>
        </p:txBody>
      </p:sp>
      <p:sp>
        <p:nvSpPr>
          <p:cNvPr id="370" name="Google Shape;370;p49"/>
          <p:cNvSpPr/>
          <p:nvPr/>
        </p:nvSpPr>
        <p:spPr>
          <a:xfrm>
            <a:off x="3073400" y="2562226"/>
            <a:ext cx="7256885" cy="2845085"/>
          </a:xfrm>
          <a:custGeom>
            <a:avLst/>
            <a:gdLst/>
            <a:ahLst/>
            <a:cxnLst/>
            <a:rect l="l" t="t" r="r" b="b"/>
            <a:pathLst>
              <a:path w="5442664" h="2726919" extrusionOk="0">
                <a:moveTo>
                  <a:pt x="0" y="2598584"/>
                </a:moveTo>
                <a:cubicBezTo>
                  <a:pt x="201083" y="2664730"/>
                  <a:pt x="402167" y="2730876"/>
                  <a:pt x="571500" y="2598584"/>
                </a:cubicBezTo>
                <a:cubicBezTo>
                  <a:pt x="740833" y="2466292"/>
                  <a:pt x="848431" y="1977695"/>
                  <a:pt x="1016000" y="1804834"/>
                </a:cubicBezTo>
                <a:cubicBezTo>
                  <a:pt x="1183569" y="1631973"/>
                  <a:pt x="1322916" y="1861278"/>
                  <a:pt x="1576916" y="1561417"/>
                </a:cubicBezTo>
                <a:cubicBezTo>
                  <a:pt x="1830916" y="1261556"/>
                  <a:pt x="2132542" y="-98403"/>
                  <a:pt x="2540000" y="5667"/>
                </a:cubicBezTo>
                <a:cubicBezTo>
                  <a:pt x="2947458" y="109737"/>
                  <a:pt x="3563055" y="1741334"/>
                  <a:pt x="4021666" y="2185834"/>
                </a:cubicBezTo>
                <a:cubicBezTo>
                  <a:pt x="4480277" y="2630334"/>
                  <a:pt x="5058833" y="2584473"/>
                  <a:pt x="5291666" y="2672667"/>
                </a:cubicBezTo>
                <a:cubicBezTo>
                  <a:pt x="5524499" y="2760861"/>
                  <a:pt x="5418666" y="2715001"/>
                  <a:pt x="5418666" y="2715001"/>
                </a:cubicBezTo>
                <a:lnTo>
                  <a:pt x="5418666" y="2715001"/>
                </a:lnTo>
                <a:lnTo>
                  <a:pt x="5429250" y="2715001"/>
                </a:lnTo>
              </a:path>
            </a:pathLst>
          </a:custGeom>
          <a:noFill/>
          <a:ln w="25400" cap="flat" cmpd="sng">
            <a:solidFill>
              <a:schemeClr val="accent1"/>
            </a:solidFill>
            <a:prstDash val="solid"/>
            <a:miter lim="800000"/>
            <a:headEnd type="none" w="sm" len="sm"/>
            <a:tailEnd type="none" w="sm" len="sm"/>
          </a:ln>
          <a:effectLst>
            <a:outerShdw blurRad="63500" dist="20000" dir="5400000">
              <a:srgbClr val="000000">
                <a:alpha val="37650"/>
              </a:srgbClr>
            </a:outerShdw>
          </a:effectLst>
        </p:spPr>
        <p:txBody>
          <a:bodyPr spcFirstLastPara="1" wrap="square" lIns="121900" tIns="60933" rIns="121900" bIns="60933" anchor="ctr" anchorCtr="0">
            <a:noAutofit/>
          </a:bodyPr>
          <a:lstStyle/>
          <a:p>
            <a:endParaRPr sz="3200">
              <a:solidFill>
                <a:schemeClr val="dk1"/>
              </a:solidFill>
              <a:latin typeface="Arial"/>
              <a:ea typeface="Arial"/>
              <a:cs typeface="Arial"/>
              <a:sym typeface="Arial"/>
            </a:endParaRPr>
          </a:p>
        </p:txBody>
      </p:sp>
      <p:sp>
        <p:nvSpPr>
          <p:cNvPr id="371" name="Google Shape;371;p49"/>
          <p:cNvSpPr txBox="1"/>
          <p:nvPr/>
        </p:nvSpPr>
        <p:spPr>
          <a:xfrm>
            <a:off x="2893483" y="4919663"/>
            <a:ext cx="11432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Calm</a:t>
            </a:r>
            <a:endParaRPr sz="2400"/>
          </a:p>
        </p:txBody>
      </p:sp>
      <p:sp>
        <p:nvSpPr>
          <p:cNvPr id="372" name="Google Shape;372;p49"/>
          <p:cNvSpPr txBox="1"/>
          <p:nvPr/>
        </p:nvSpPr>
        <p:spPr>
          <a:xfrm>
            <a:off x="4294716" y="4551363"/>
            <a:ext cx="1143200" cy="3684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Trigger</a:t>
            </a:r>
            <a:endParaRPr sz="2400"/>
          </a:p>
        </p:txBody>
      </p:sp>
      <p:sp>
        <p:nvSpPr>
          <p:cNvPr id="373" name="Google Shape;373;p49"/>
          <p:cNvSpPr txBox="1"/>
          <p:nvPr/>
        </p:nvSpPr>
        <p:spPr>
          <a:xfrm>
            <a:off x="2893483" y="4181475"/>
            <a:ext cx="14688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Agitation</a:t>
            </a:r>
            <a:endParaRPr sz="2400"/>
          </a:p>
        </p:txBody>
      </p:sp>
      <p:sp>
        <p:nvSpPr>
          <p:cNvPr id="374" name="Google Shape;374;p49"/>
          <p:cNvSpPr txBox="1"/>
          <p:nvPr/>
        </p:nvSpPr>
        <p:spPr>
          <a:xfrm>
            <a:off x="3471333" y="3127375"/>
            <a:ext cx="1966400" cy="3684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Acceleration</a:t>
            </a:r>
            <a:endParaRPr sz="2400"/>
          </a:p>
        </p:txBody>
      </p:sp>
      <p:sp>
        <p:nvSpPr>
          <p:cNvPr id="375" name="Google Shape;375;p49"/>
          <p:cNvSpPr txBox="1"/>
          <p:nvPr/>
        </p:nvSpPr>
        <p:spPr>
          <a:xfrm>
            <a:off x="5437716" y="2114551"/>
            <a:ext cx="1968400" cy="370000"/>
          </a:xfrm>
          <a:prstGeom prst="rect">
            <a:avLst/>
          </a:prstGeom>
          <a:noFill/>
          <a:ln>
            <a:noFill/>
          </a:ln>
        </p:spPr>
        <p:txBody>
          <a:bodyPr spcFirstLastPara="1" wrap="square" lIns="121900" tIns="60933" rIns="121900" bIns="60933" anchor="t" anchorCtr="0">
            <a:noAutofit/>
          </a:bodyPr>
          <a:lstStyle/>
          <a:p>
            <a:pPr algn="ctr">
              <a:buClr>
                <a:srgbClr val="000000"/>
              </a:buClr>
              <a:buSzPts val="1800"/>
            </a:pPr>
            <a:r>
              <a:rPr lang="en" sz="2400">
                <a:solidFill>
                  <a:srgbClr val="000000"/>
                </a:solidFill>
                <a:latin typeface="Calibri"/>
                <a:ea typeface="Calibri"/>
                <a:cs typeface="Calibri"/>
                <a:sym typeface="Calibri"/>
              </a:rPr>
              <a:t>Peak</a:t>
            </a:r>
            <a:endParaRPr sz="2400"/>
          </a:p>
        </p:txBody>
      </p:sp>
      <p:sp>
        <p:nvSpPr>
          <p:cNvPr id="376" name="Google Shape;376;p49"/>
          <p:cNvSpPr txBox="1"/>
          <p:nvPr/>
        </p:nvSpPr>
        <p:spPr>
          <a:xfrm>
            <a:off x="8034867" y="3525837"/>
            <a:ext cx="19664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De-escalation</a:t>
            </a:r>
            <a:endParaRPr sz="2400"/>
          </a:p>
        </p:txBody>
      </p:sp>
      <p:sp>
        <p:nvSpPr>
          <p:cNvPr id="377" name="Google Shape;377;p49"/>
          <p:cNvSpPr txBox="1"/>
          <p:nvPr/>
        </p:nvSpPr>
        <p:spPr>
          <a:xfrm>
            <a:off x="9616016" y="4735512"/>
            <a:ext cx="19664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Recovery</a:t>
            </a:r>
            <a:endParaRPr sz="2400"/>
          </a:p>
        </p:txBody>
      </p:sp>
    </p:spTree>
    <p:extLst>
      <p:ext uri="{BB962C8B-B14F-4D97-AF65-F5344CB8AC3E}">
        <p14:creationId xmlns:p14="http://schemas.microsoft.com/office/powerpoint/2010/main" val="19461468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0DE27-F4A5-F543-A968-DA5ACCEB657C}"/>
              </a:ext>
            </a:extLst>
          </p:cNvPr>
          <p:cNvSpPr>
            <a:spLocks noGrp="1"/>
          </p:cNvSpPr>
          <p:nvPr>
            <p:ph type="title"/>
          </p:nvPr>
        </p:nvSpPr>
        <p:spPr/>
        <p:txBody>
          <a:bodyPr/>
          <a:lstStyle/>
          <a:p>
            <a:r>
              <a:rPr lang="en-US" dirty="0"/>
              <a:t>debrief</a:t>
            </a:r>
          </a:p>
        </p:txBody>
      </p:sp>
      <p:sp>
        <p:nvSpPr>
          <p:cNvPr id="3" name="Content Placeholder 2">
            <a:extLst>
              <a:ext uri="{FF2B5EF4-FFF2-40B4-BE49-F238E27FC236}">
                <a16:creationId xmlns:a16="http://schemas.microsoft.com/office/drawing/2014/main" id="{12E7F782-B73A-BA44-90A4-C6FD904C016F}"/>
              </a:ext>
            </a:extLst>
          </p:cNvPr>
          <p:cNvSpPr>
            <a:spLocks noGrp="1"/>
          </p:cNvSpPr>
          <p:nvPr>
            <p:ph idx="1"/>
          </p:nvPr>
        </p:nvSpPr>
        <p:spPr/>
        <p:txBody>
          <a:bodyPr/>
          <a:lstStyle/>
          <a:p>
            <a:r>
              <a:rPr lang="en-US" altLang="en-US" dirty="0">
                <a:ea typeface="ＭＳ Ｐゴシック" panose="020B0600070205080204" pitchFamily="34" charset="-128"/>
              </a:rPr>
              <a:t>What happened?</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Why did it happen?</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What could you have done instead?</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Consider a Practice/Role-Play</a:t>
            </a:r>
          </a:p>
          <a:p>
            <a:endParaRPr lang="en-US" dirty="0"/>
          </a:p>
          <a:p>
            <a:pPr marL="0" indent="0">
              <a:buNone/>
            </a:pPr>
            <a:endParaRPr lang="en-US" dirty="0"/>
          </a:p>
        </p:txBody>
      </p:sp>
    </p:spTree>
    <p:extLst>
      <p:ext uri="{BB962C8B-B14F-4D97-AF65-F5344CB8AC3E}">
        <p14:creationId xmlns:p14="http://schemas.microsoft.com/office/powerpoint/2010/main" val="39770426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p51"/>
          <p:cNvSpPr txBox="1">
            <a:spLocks noGrp="1"/>
          </p:cNvSpPr>
          <p:nvPr>
            <p:ph type="title"/>
          </p:nvPr>
        </p:nvSpPr>
        <p:spPr>
          <a:xfrm>
            <a:off x="609600" y="274637"/>
            <a:ext cx="10972800" cy="1143200"/>
          </a:xfrm>
          <a:prstGeom prst="rect">
            <a:avLst/>
          </a:prstGeom>
          <a:noFill/>
          <a:ln>
            <a:noFill/>
          </a:ln>
        </p:spPr>
        <p:txBody>
          <a:bodyPr spcFirstLastPara="1" vert="horz" wrap="square" lIns="121900" tIns="60933" rIns="121900" bIns="60933" rtlCol="0" anchor="ctr" anchorCtr="0">
            <a:noAutofit/>
          </a:bodyPr>
          <a:lstStyle/>
          <a:p>
            <a:pPr>
              <a:lnSpc>
                <a:spcPct val="100000"/>
              </a:lnSpc>
              <a:spcBef>
                <a:spcPts val="0"/>
              </a:spcBef>
              <a:buClr>
                <a:schemeClr val="dk1"/>
              </a:buClr>
              <a:buSzPts val="4400"/>
            </a:pPr>
            <a:r>
              <a:rPr lang="en" sz="5867">
                <a:solidFill>
                  <a:schemeClr val="dk1"/>
                </a:solidFill>
                <a:latin typeface="Corbel"/>
                <a:ea typeface="Corbel"/>
                <a:cs typeface="Corbel"/>
                <a:sym typeface="Corbel"/>
              </a:rPr>
              <a:t>Times to Intervene</a:t>
            </a:r>
            <a:endParaRPr/>
          </a:p>
        </p:txBody>
      </p:sp>
      <p:sp>
        <p:nvSpPr>
          <p:cNvPr id="390" name="Google Shape;390;p51"/>
          <p:cNvSpPr txBox="1"/>
          <p:nvPr/>
        </p:nvSpPr>
        <p:spPr>
          <a:xfrm>
            <a:off x="9271000" y="6275387"/>
            <a:ext cx="23112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dirty="0">
                <a:solidFill>
                  <a:srgbClr val="000000"/>
                </a:solidFill>
                <a:latin typeface="Calibri"/>
                <a:ea typeface="Calibri"/>
                <a:cs typeface="Calibri"/>
                <a:sym typeface="Calibri"/>
              </a:rPr>
              <a:t>Colvin, 2004</a:t>
            </a:r>
            <a:endParaRPr sz="2400" dirty="0"/>
          </a:p>
        </p:txBody>
      </p:sp>
      <p:cxnSp>
        <p:nvCxnSpPr>
          <p:cNvPr id="391" name="Google Shape;391;p51"/>
          <p:cNvCxnSpPr/>
          <p:nvPr/>
        </p:nvCxnSpPr>
        <p:spPr>
          <a:xfrm flipH="1">
            <a:off x="2652199" y="1651000"/>
            <a:ext cx="14800" cy="3608400"/>
          </a:xfrm>
          <a:prstGeom prst="straightConnector1">
            <a:avLst/>
          </a:prstGeom>
          <a:noFill/>
          <a:ln w="25400" cap="flat" cmpd="sng">
            <a:solidFill>
              <a:schemeClr val="accent1"/>
            </a:solidFill>
            <a:prstDash val="solid"/>
            <a:miter lim="800000"/>
            <a:headEnd type="none" w="med" len="med"/>
            <a:tailEnd type="none" w="med" len="med"/>
          </a:ln>
          <a:effectLst>
            <a:outerShdw blurRad="63500" dist="20000" dir="5400000">
              <a:srgbClr val="808080">
                <a:alpha val="37650"/>
              </a:srgbClr>
            </a:outerShdw>
          </a:effectLst>
        </p:spPr>
      </p:cxnSp>
      <p:cxnSp>
        <p:nvCxnSpPr>
          <p:cNvPr id="392" name="Google Shape;392;p51"/>
          <p:cNvCxnSpPr/>
          <p:nvPr/>
        </p:nvCxnSpPr>
        <p:spPr>
          <a:xfrm>
            <a:off x="2652183" y="5259387"/>
            <a:ext cx="7677200" cy="0"/>
          </a:xfrm>
          <a:prstGeom prst="straightConnector1">
            <a:avLst/>
          </a:prstGeom>
          <a:noFill/>
          <a:ln w="25400" cap="flat" cmpd="sng">
            <a:solidFill>
              <a:schemeClr val="accent1"/>
            </a:solidFill>
            <a:prstDash val="solid"/>
            <a:miter lim="800000"/>
            <a:headEnd type="none" w="med" len="med"/>
            <a:tailEnd type="none" w="med" len="med"/>
          </a:ln>
          <a:effectLst>
            <a:outerShdw blurRad="63500" dist="20000" dir="5400000">
              <a:srgbClr val="808080">
                <a:alpha val="37650"/>
              </a:srgbClr>
            </a:outerShdw>
          </a:effectLst>
        </p:spPr>
      </p:cxnSp>
      <p:sp>
        <p:nvSpPr>
          <p:cNvPr id="393" name="Google Shape;393;p51"/>
          <p:cNvSpPr txBox="1"/>
          <p:nvPr/>
        </p:nvSpPr>
        <p:spPr>
          <a:xfrm>
            <a:off x="762000" y="3016251"/>
            <a:ext cx="13400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Intensity</a:t>
            </a:r>
            <a:endParaRPr sz="2400"/>
          </a:p>
        </p:txBody>
      </p:sp>
      <p:sp>
        <p:nvSpPr>
          <p:cNvPr id="394" name="Google Shape;394;p51"/>
          <p:cNvSpPr txBox="1"/>
          <p:nvPr/>
        </p:nvSpPr>
        <p:spPr>
          <a:xfrm>
            <a:off x="5437716" y="5592763"/>
            <a:ext cx="1342000" cy="368400"/>
          </a:xfrm>
          <a:prstGeom prst="rect">
            <a:avLst/>
          </a:prstGeom>
          <a:noFill/>
          <a:ln>
            <a:noFill/>
          </a:ln>
        </p:spPr>
        <p:txBody>
          <a:bodyPr spcFirstLastPara="1" wrap="square" lIns="121900" tIns="60933" rIns="121900" bIns="60933" anchor="t" anchorCtr="0">
            <a:noAutofit/>
          </a:bodyPr>
          <a:lstStyle/>
          <a:p>
            <a:pPr algn="ctr">
              <a:buClr>
                <a:srgbClr val="000000"/>
              </a:buClr>
              <a:buSzPts val="1800"/>
            </a:pPr>
            <a:r>
              <a:rPr lang="en" sz="2400">
                <a:solidFill>
                  <a:srgbClr val="000000"/>
                </a:solidFill>
                <a:latin typeface="Calibri"/>
                <a:ea typeface="Calibri"/>
                <a:cs typeface="Calibri"/>
                <a:sym typeface="Calibri"/>
              </a:rPr>
              <a:t>Time</a:t>
            </a:r>
            <a:endParaRPr sz="2400"/>
          </a:p>
        </p:txBody>
      </p:sp>
      <p:sp>
        <p:nvSpPr>
          <p:cNvPr id="395" name="Google Shape;395;p51"/>
          <p:cNvSpPr/>
          <p:nvPr/>
        </p:nvSpPr>
        <p:spPr>
          <a:xfrm>
            <a:off x="3073400" y="2266951"/>
            <a:ext cx="7256885" cy="2845085"/>
          </a:xfrm>
          <a:custGeom>
            <a:avLst/>
            <a:gdLst/>
            <a:ahLst/>
            <a:cxnLst/>
            <a:rect l="l" t="t" r="r" b="b"/>
            <a:pathLst>
              <a:path w="5442664" h="2726919" extrusionOk="0">
                <a:moveTo>
                  <a:pt x="0" y="2598584"/>
                </a:moveTo>
                <a:cubicBezTo>
                  <a:pt x="201083" y="2664730"/>
                  <a:pt x="402167" y="2730876"/>
                  <a:pt x="571500" y="2598584"/>
                </a:cubicBezTo>
                <a:cubicBezTo>
                  <a:pt x="740833" y="2466292"/>
                  <a:pt x="848431" y="1977695"/>
                  <a:pt x="1016000" y="1804834"/>
                </a:cubicBezTo>
                <a:cubicBezTo>
                  <a:pt x="1183569" y="1631973"/>
                  <a:pt x="1322916" y="1861278"/>
                  <a:pt x="1576916" y="1561417"/>
                </a:cubicBezTo>
                <a:cubicBezTo>
                  <a:pt x="1830916" y="1261556"/>
                  <a:pt x="2132542" y="-98403"/>
                  <a:pt x="2540000" y="5667"/>
                </a:cubicBezTo>
                <a:cubicBezTo>
                  <a:pt x="2947458" y="109737"/>
                  <a:pt x="3563055" y="1741334"/>
                  <a:pt x="4021666" y="2185834"/>
                </a:cubicBezTo>
                <a:cubicBezTo>
                  <a:pt x="4480277" y="2630334"/>
                  <a:pt x="5058833" y="2584473"/>
                  <a:pt x="5291666" y="2672667"/>
                </a:cubicBezTo>
                <a:cubicBezTo>
                  <a:pt x="5524499" y="2760861"/>
                  <a:pt x="5418666" y="2715001"/>
                  <a:pt x="5418666" y="2715001"/>
                </a:cubicBezTo>
                <a:lnTo>
                  <a:pt x="5418666" y="2715001"/>
                </a:lnTo>
                <a:lnTo>
                  <a:pt x="5429250" y="2715001"/>
                </a:lnTo>
              </a:path>
            </a:pathLst>
          </a:custGeom>
          <a:noFill/>
          <a:ln w="25400" cap="flat" cmpd="sng">
            <a:solidFill>
              <a:schemeClr val="accent1"/>
            </a:solidFill>
            <a:prstDash val="solid"/>
            <a:miter lim="800000"/>
            <a:headEnd type="none" w="sm" len="sm"/>
            <a:tailEnd type="none" w="sm" len="sm"/>
          </a:ln>
          <a:effectLst>
            <a:outerShdw blurRad="63500" dist="20000" dir="5400000">
              <a:srgbClr val="000000">
                <a:alpha val="37650"/>
              </a:srgbClr>
            </a:outerShdw>
          </a:effectLst>
        </p:spPr>
        <p:txBody>
          <a:bodyPr spcFirstLastPara="1" wrap="square" lIns="121900" tIns="60933" rIns="121900" bIns="60933" anchor="ctr" anchorCtr="0">
            <a:noAutofit/>
          </a:bodyPr>
          <a:lstStyle/>
          <a:p>
            <a:endParaRPr sz="3200">
              <a:solidFill>
                <a:schemeClr val="dk1"/>
              </a:solidFill>
              <a:latin typeface="Arial"/>
              <a:ea typeface="Arial"/>
              <a:cs typeface="Arial"/>
              <a:sym typeface="Arial"/>
            </a:endParaRPr>
          </a:p>
        </p:txBody>
      </p:sp>
      <p:sp>
        <p:nvSpPr>
          <p:cNvPr id="396" name="Google Shape;396;p51"/>
          <p:cNvSpPr txBox="1"/>
          <p:nvPr/>
        </p:nvSpPr>
        <p:spPr>
          <a:xfrm>
            <a:off x="2893483" y="4624387"/>
            <a:ext cx="1143200" cy="370000"/>
          </a:xfrm>
          <a:prstGeom prst="rect">
            <a:avLst/>
          </a:prstGeom>
          <a:noFill/>
          <a:ln>
            <a:noFill/>
          </a:ln>
        </p:spPr>
        <p:txBody>
          <a:bodyPr spcFirstLastPara="1" wrap="square" lIns="121900" tIns="60933" rIns="121900" bIns="60933" anchor="t" anchorCtr="0">
            <a:noAutofit/>
          </a:bodyPr>
          <a:lstStyle/>
          <a:p>
            <a:pPr>
              <a:buClr>
                <a:srgbClr val="C0504D"/>
              </a:buClr>
              <a:buSzPts val="1800"/>
            </a:pPr>
            <a:r>
              <a:rPr lang="en" sz="2400">
                <a:solidFill>
                  <a:srgbClr val="C0504D"/>
                </a:solidFill>
                <a:latin typeface="Calibri"/>
                <a:ea typeface="Calibri"/>
                <a:cs typeface="Calibri"/>
                <a:sym typeface="Calibri"/>
              </a:rPr>
              <a:t>Calm</a:t>
            </a:r>
            <a:endParaRPr sz="2400"/>
          </a:p>
        </p:txBody>
      </p:sp>
      <p:sp>
        <p:nvSpPr>
          <p:cNvPr id="397" name="Google Shape;397;p51"/>
          <p:cNvSpPr txBox="1"/>
          <p:nvPr/>
        </p:nvSpPr>
        <p:spPr>
          <a:xfrm>
            <a:off x="4294716" y="4256087"/>
            <a:ext cx="1143200" cy="368400"/>
          </a:xfrm>
          <a:prstGeom prst="rect">
            <a:avLst/>
          </a:prstGeom>
          <a:noFill/>
          <a:ln>
            <a:noFill/>
          </a:ln>
        </p:spPr>
        <p:txBody>
          <a:bodyPr spcFirstLastPara="1" wrap="square" lIns="121900" tIns="60933" rIns="121900" bIns="60933" anchor="t" anchorCtr="0">
            <a:noAutofit/>
          </a:bodyPr>
          <a:lstStyle/>
          <a:p>
            <a:pPr>
              <a:buClr>
                <a:srgbClr val="C0504D"/>
              </a:buClr>
              <a:buSzPts val="1800"/>
            </a:pPr>
            <a:r>
              <a:rPr lang="en" sz="2400">
                <a:solidFill>
                  <a:srgbClr val="C0504D"/>
                </a:solidFill>
                <a:latin typeface="Calibri"/>
                <a:ea typeface="Calibri"/>
                <a:cs typeface="Calibri"/>
                <a:sym typeface="Calibri"/>
              </a:rPr>
              <a:t>Trigger</a:t>
            </a:r>
            <a:endParaRPr sz="2400"/>
          </a:p>
        </p:txBody>
      </p:sp>
      <p:sp>
        <p:nvSpPr>
          <p:cNvPr id="398" name="Google Shape;398;p51"/>
          <p:cNvSpPr txBox="1"/>
          <p:nvPr/>
        </p:nvSpPr>
        <p:spPr>
          <a:xfrm>
            <a:off x="2893483" y="3886200"/>
            <a:ext cx="1468800" cy="370000"/>
          </a:xfrm>
          <a:prstGeom prst="rect">
            <a:avLst/>
          </a:prstGeom>
          <a:noFill/>
          <a:ln>
            <a:noFill/>
          </a:ln>
        </p:spPr>
        <p:txBody>
          <a:bodyPr spcFirstLastPara="1" wrap="square" lIns="121900" tIns="60933" rIns="121900" bIns="60933" anchor="t" anchorCtr="0">
            <a:noAutofit/>
          </a:bodyPr>
          <a:lstStyle/>
          <a:p>
            <a:pPr>
              <a:buClr>
                <a:srgbClr val="FF6600"/>
              </a:buClr>
              <a:buSzPts val="1800"/>
            </a:pPr>
            <a:r>
              <a:rPr lang="en" sz="2400">
                <a:solidFill>
                  <a:srgbClr val="FF6600"/>
                </a:solidFill>
                <a:latin typeface="Calibri"/>
                <a:ea typeface="Calibri"/>
                <a:cs typeface="Calibri"/>
                <a:sym typeface="Calibri"/>
              </a:rPr>
              <a:t>Agitation</a:t>
            </a:r>
            <a:endParaRPr sz="2400"/>
          </a:p>
        </p:txBody>
      </p:sp>
      <p:sp>
        <p:nvSpPr>
          <p:cNvPr id="399" name="Google Shape;399;p51"/>
          <p:cNvSpPr txBox="1"/>
          <p:nvPr/>
        </p:nvSpPr>
        <p:spPr>
          <a:xfrm>
            <a:off x="3471333" y="2832100"/>
            <a:ext cx="1966400" cy="3684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Acceleration</a:t>
            </a:r>
            <a:endParaRPr sz="2400"/>
          </a:p>
        </p:txBody>
      </p:sp>
      <p:sp>
        <p:nvSpPr>
          <p:cNvPr id="400" name="Google Shape;400;p51"/>
          <p:cNvSpPr txBox="1"/>
          <p:nvPr/>
        </p:nvSpPr>
        <p:spPr>
          <a:xfrm>
            <a:off x="5437716" y="1819275"/>
            <a:ext cx="1968400" cy="370000"/>
          </a:xfrm>
          <a:prstGeom prst="rect">
            <a:avLst/>
          </a:prstGeom>
          <a:noFill/>
          <a:ln>
            <a:noFill/>
          </a:ln>
        </p:spPr>
        <p:txBody>
          <a:bodyPr spcFirstLastPara="1" wrap="square" lIns="121900" tIns="60933" rIns="121900" bIns="60933" anchor="t" anchorCtr="0">
            <a:noAutofit/>
          </a:bodyPr>
          <a:lstStyle/>
          <a:p>
            <a:pPr algn="ctr">
              <a:buClr>
                <a:srgbClr val="000000"/>
              </a:buClr>
              <a:buSzPts val="1800"/>
            </a:pPr>
            <a:r>
              <a:rPr lang="en" sz="2400">
                <a:solidFill>
                  <a:srgbClr val="000000"/>
                </a:solidFill>
                <a:latin typeface="Calibri"/>
                <a:ea typeface="Calibri"/>
                <a:cs typeface="Calibri"/>
                <a:sym typeface="Calibri"/>
              </a:rPr>
              <a:t>Peak</a:t>
            </a:r>
            <a:endParaRPr sz="2400"/>
          </a:p>
        </p:txBody>
      </p:sp>
      <p:sp>
        <p:nvSpPr>
          <p:cNvPr id="401" name="Google Shape;401;p51"/>
          <p:cNvSpPr txBox="1"/>
          <p:nvPr/>
        </p:nvSpPr>
        <p:spPr>
          <a:xfrm>
            <a:off x="8034867" y="3230561"/>
            <a:ext cx="19664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De-escalation</a:t>
            </a:r>
            <a:endParaRPr sz="2400"/>
          </a:p>
        </p:txBody>
      </p:sp>
      <p:sp>
        <p:nvSpPr>
          <p:cNvPr id="402" name="Google Shape;402;p51"/>
          <p:cNvSpPr txBox="1"/>
          <p:nvPr/>
        </p:nvSpPr>
        <p:spPr>
          <a:xfrm>
            <a:off x="9616016" y="4440237"/>
            <a:ext cx="1966400" cy="370000"/>
          </a:xfrm>
          <a:prstGeom prst="rect">
            <a:avLst/>
          </a:prstGeom>
          <a:noFill/>
          <a:ln>
            <a:noFill/>
          </a:ln>
        </p:spPr>
        <p:txBody>
          <a:bodyPr spcFirstLastPara="1" wrap="square" lIns="121900" tIns="60933" rIns="121900" bIns="60933" anchor="t" anchorCtr="0">
            <a:noAutofit/>
          </a:bodyPr>
          <a:lstStyle/>
          <a:p>
            <a:pPr>
              <a:buClr>
                <a:srgbClr val="C0504D"/>
              </a:buClr>
              <a:buSzPts val="1800"/>
            </a:pPr>
            <a:r>
              <a:rPr lang="en" sz="2400">
                <a:solidFill>
                  <a:srgbClr val="C0504D"/>
                </a:solidFill>
                <a:latin typeface="Calibri"/>
                <a:ea typeface="Calibri"/>
                <a:cs typeface="Calibri"/>
                <a:sym typeface="Calibri"/>
              </a:rPr>
              <a:t>Recovery</a:t>
            </a:r>
            <a:endParaRPr sz="2400"/>
          </a:p>
        </p:txBody>
      </p:sp>
      <p:sp>
        <p:nvSpPr>
          <p:cNvPr id="403" name="Google Shape;403;p51"/>
          <p:cNvSpPr/>
          <p:nvPr/>
        </p:nvSpPr>
        <p:spPr>
          <a:xfrm>
            <a:off x="2398184" y="3694112"/>
            <a:ext cx="4093633" cy="1565275"/>
          </a:xfrm>
          <a:custGeom>
            <a:avLst/>
            <a:gdLst/>
            <a:ahLst/>
            <a:cxnLst/>
            <a:rect l="l" t="t" r="r" b="b"/>
            <a:pathLst>
              <a:path w="3070225" h="1565275" extrusionOk="0">
                <a:moveTo>
                  <a:pt x="0" y="0"/>
                </a:moveTo>
                <a:lnTo>
                  <a:pt x="3070225" y="0"/>
                </a:lnTo>
                <a:lnTo>
                  <a:pt x="3070225" y="1565275"/>
                </a:lnTo>
                <a:lnTo>
                  <a:pt x="0" y="1565275"/>
                </a:lnTo>
                <a:lnTo>
                  <a:pt x="0" y="0"/>
                </a:lnTo>
                <a:close/>
                <a:moveTo>
                  <a:pt x="195659" y="195659"/>
                </a:moveTo>
                <a:lnTo>
                  <a:pt x="195659" y="1369616"/>
                </a:lnTo>
                <a:lnTo>
                  <a:pt x="2874566" y="1369616"/>
                </a:lnTo>
                <a:lnTo>
                  <a:pt x="2874566" y="195659"/>
                </a:lnTo>
                <a:lnTo>
                  <a:pt x="195659" y="195659"/>
                </a:lnTo>
                <a:close/>
              </a:path>
            </a:pathLst>
          </a:custGeom>
          <a:gradFill>
            <a:gsLst>
              <a:gs pos="0">
                <a:srgbClr val="BF0000"/>
              </a:gs>
              <a:gs pos="100000">
                <a:srgbClr val="9D2020"/>
              </a:gs>
            </a:gsLst>
            <a:lin ang="5400012" scaled="0"/>
          </a:gradFill>
          <a:ln w="12700" cap="flat" cmpd="sng">
            <a:solidFill>
              <a:srgbClr val="990000"/>
            </a:solidFill>
            <a:prstDash val="solid"/>
            <a:round/>
            <a:headEnd type="none" w="sm" len="sm"/>
            <a:tailEnd type="none" w="sm" len="sm"/>
          </a:ln>
          <a:effectLst>
            <a:outerShdw blurRad="63500" dist="25399" dir="6599969" sx="101000" sy="101000">
              <a:srgbClr val="000000">
                <a:alpha val="74900"/>
              </a:srgbClr>
            </a:outerShdw>
          </a:effectLst>
        </p:spPr>
        <p:txBody>
          <a:bodyPr spcFirstLastPara="1" wrap="square" lIns="121900" tIns="60933" rIns="121900" bIns="60933" anchor="ctr" anchorCtr="0">
            <a:noAutofit/>
          </a:bodyPr>
          <a:lstStyle/>
          <a:p>
            <a:endParaRPr sz="3200">
              <a:solidFill>
                <a:schemeClr val="dk1"/>
              </a:solidFill>
              <a:latin typeface="Arial"/>
              <a:ea typeface="Arial"/>
              <a:cs typeface="Arial"/>
              <a:sym typeface="Arial"/>
            </a:endParaRPr>
          </a:p>
        </p:txBody>
      </p:sp>
      <p:sp>
        <p:nvSpPr>
          <p:cNvPr id="404" name="Google Shape;404;p51"/>
          <p:cNvSpPr/>
          <p:nvPr/>
        </p:nvSpPr>
        <p:spPr>
          <a:xfrm>
            <a:off x="7956550" y="3695701"/>
            <a:ext cx="4091516" cy="1566863"/>
          </a:xfrm>
          <a:custGeom>
            <a:avLst/>
            <a:gdLst/>
            <a:ahLst/>
            <a:cxnLst/>
            <a:rect l="l" t="t" r="r" b="b"/>
            <a:pathLst>
              <a:path w="3068637" h="1566863" extrusionOk="0">
                <a:moveTo>
                  <a:pt x="0" y="0"/>
                </a:moveTo>
                <a:lnTo>
                  <a:pt x="3068637" y="0"/>
                </a:lnTo>
                <a:lnTo>
                  <a:pt x="3068637" y="1566863"/>
                </a:lnTo>
                <a:lnTo>
                  <a:pt x="0" y="1566863"/>
                </a:lnTo>
                <a:lnTo>
                  <a:pt x="0" y="0"/>
                </a:lnTo>
                <a:close/>
                <a:moveTo>
                  <a:pt x="195858" y="195858"/>
                </a:moveTo>
                <a:lnTo>
                  <a:pt x="195858" y="1371005"/>
                </a:lnTo>
                <a:lnTo>
                  <a:pt x="2872779" y="1371005"/>
                </a:lnTo>
                <a:lnTo>
                  <a:pt x="2872779" y="195858"/>
                </a:lnTo>
                <a:lnTo>
                  <a:pt x="195858" y="195858"/>
                </a:lnTo>
                <a:close/>
              </a:path>
            </a:pathLst>
          </a:custGeom>
          <a:gradFill>
            <a:gsLst>
              <a:gs pos="0">
                <a:srgbClr val="BF0000"/>
              </a:gs>
              <a:gs pos="100000">
                <a:srgbClr val="9D2020"/>
              </a:gs>
            </a:gsLst>
            <a:lin ang="5400012" scaled="0"/>
          </a:gradFill>
          <a:ln w="12700" cap="flat" cmpd="sng">
            <a:solidFill>
              <a:srgbClr val="990000"/>
            </a:solidFill>
            <a:prstDash val="solid"/>
            <a:round/>
            <a:headEnd type="none" w="sm" len="sm"/>
            <a:tailEnd type="none" w="sm" len="sm"/>
          </a:ln>
          <a:effectLst>
            <a:outerShdw blurRad="63500" dist="25399" dir="6599969" sx="101000" sy="101000">
              <a:srgbClr val="000000">
                <a:alpha val="74900"/>
              </a:srgbClr>
            </a:outerShdw>
          </a:effectLst>
        </p:spPr>
        <p:txBody>
          <a:bodyPr spcFirstLastPara="1" wrap="square" lIns="121900" tIns="60933" rIns="121900" bIns="60933" anchor="ctr" anchorCtr="0">
            <a:noAutofit/>
          </a:bodyPr>
          <a:lstStyle/>
          <a:p>
            <a:endParaRPr sz="3200">
              <a:solidFill>
                <a:schemeClr val="dk1"/>
              </a:solidFill>
              <a:latin typeface="Arial"/>
              <a:ea typeface="Arial"/>
              <a:cs typeface="Arial"/>
              <a:sym typeface="Arial"/>
            </a:endParaRPr>
          </a:p>
        </p:txBody>
      </p:sp>
    </p:spTree>
    <p:extLst>
      <p:ext uri="{BB962C8B-B14F-4D97-AF65-F5344CB8AC3E}">
        <p14:creationId xmlns:p14="http://schemas.microsoft.com/office/powerpoint/2010/main" val="42754152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AEA5B-C55C-6D4F-9C49-EC0AACB7071D}"/>
              </a:ext>
            </a:extLst>
          </p:cNvPr>
          <p:cNvSpPr>
            <a:spLocks noGrp="1"/>
          </p:cNvSpPr>
          <p:nvPr>
            <p:ph type="title"/>
          </p:nvPr>
        </p:nvSpPr>
        <p:spPr/>
        <p:txBody>
          <a:bodyPr/>
          <a:lstStyle/>
          <a:p>
            <a:r>
              <a:rPr lang="en-US" dirty="0"/>
              <a:t>triggers</a:t>
            </a:r>
          </a:p>
        </p:txBody>
      </p:sp>
      <p:sp>
        <p:nvSpPr>
          <p:cNvPr id="3" name="Content Placeholder 2">
            <a:extLst>
              <a:ext uri="{FF2B5EF4-FFF2-40B4-BE49-F238E27FC236}">
                <a16:creationId xmlns:a16="http://schemas.microsoft.com/office/drawing/2014/main" id="{BE5CF5D6-A0AD-FF41-A077-AA46B21F4369}"/>
              </a:ext>
            </a:extLst>
          </p:cNvPr>
          <p:cNvSpPr>
            <a:spLocks noGrp="1"/>
          </p:cNvSpPr>
          <p:nvPr>
            <p:ph idx="1"/>
          </p:nvPr>
        </p:nvSpPr>
        <p:spPr/>
        <p:txBody>
          <a:bodyPr/>
          <a:lstStyle/>
          <a:p>
            <a:r>
              <a:rPr lang="en-US" altLang="en-US" dirty="0">
                <a:ea typeface="ＭＳ Ｐゴシック" panose="020B0600070205080204" pitchFamily="34" charset="-128"/>
              </a:rPr>
              <a:t>A </a:t>
            </a:r>
            <a:r>
              <a:rPr lang="en-US" altLang="en-US" u="sng" dirty="0">
                <a:ea typeface="ＭＳ Ｐゴシック" panose="020B0600070205080204" pitchFamily="34" charset="-128"/>
              </a:rPr>
              <a:t>trigger</a:t>
            </a:r>
            <a:r>
              <a:rPr lang="en-US" altLang="en-US" dirty="0">
                <a:ea typeface="ＭＳ Ｐゴシック" panose="020B0600070205080204" pitchFamily="34" charset="-128"/>
              </a:rPr>
              <a:t> is anything a student does or says that causes you to have an emotional response.</a:t>
            </a:r>
            <a:endParaRPr lang="en-US" altLang="en-US" u="sng" dirty="0">
              <a:ea typeface="ＭＳ Ｐゴシック" panose="020B0600070205080204" pitchFamily="34" charset="-128"/>
            </a:endParaRPr>
          </a:p>
          <a:p>
            <a:r>
              <a:rPr lang="en-US" altLang="en-US" dirty="0">
                <a:ea typeface="ＭＳ Ｐゴシック" panose="020B0600070205080204" pitchFamily="34" charset="-128"/>
              </a:rPr>
              <a:t>It is important to be aware of your own triggers. Consider what gets you angry or frustrated.</a:t>
            </a:r>
          </a:p>
          <a:p>
            <a:pPr>
              <a:lnSpc>
                <a:spcPct val="90000"/>
              </a:lnSpc>
            </a:pPr>
            <a:r>
              <a:rPr lang="en-US" altLang="en-US" dirty="0">
                <a:ea typeface="ＭＳ Ｐゴシック" panose="020B0600070205080204" pitchFamily="34" charset="-128"/>
              </a:rPr>
              <a:t>Even when confronted with students who exhibit the behaviors that bother you most, it is important to stay outwardly calm and maintain a professional perspective.</a:t>
            </a:r>
          </a:p>
          <a:p>
            <a:pPr>
              <a:lnSpc>
                <a:spcPct val="90000"/>
              </a:lnSpc>
            </a:pPr>
            <a:r>
              <a:rPr lang="en-US" altLang="en-US" dirty="0">
                <a:ea typeface="ＭＳ Ｐゴシック" panose="020B0600070205080204" pitchFamily="34" charset="-128"/>
              </a:rPr>
              <a:t>It’s not your anger/frustration that will get you into trouble, but </a:t>
            </a:r>
            <a:r>
              <a:rPr lang="en-US" altLang="en-US" b="1" i="1" dirty="0">
                <a:ea typeface="ＭＳ Ｐゴシック" panose="020B0600070205080204" pitchFamily="34" charset="-128"/>
              </a:rPr>
              <a:t>how you act on that anger</a:t>
            </a:r>
            <a:r>
              <a:rPr lang="en-US" altLang="en-US" dirty="0">
                <a:ea typeface="ＭＳ Ｐゴシック" panose="020B0600070205080204" pitchFamily="34" charset="-128"/>
              </a:rPr>
              <a:t> that might.</a:t>
            </a:r>
          </a:p>
          <a:p>
            <a:endParaRPr lang="en-US" dirty="0"/>
          </a:p>
        </p:txBody>
      </p:sp>
    </p:spTree>
    <p:extLst>
      <p:ext uri="{BB962C8B-B14F-4D97-AF65-F5344CB8AC3E}">
        <p14:creationId xmlns:p14="http://schemas.microsoft.com/office/powerpoint/2010/main" val="18378208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B5C02-3141-394A-B0A5-149F43D9E762}"/>
              </a:ext>
            </a:extLst>
          </p:cNvPr>
          <p:cNvSpPr>
            <a:spLocks noGrp="1"/>
          </p:cNvSpPr>
          <p:nvPr>
            <p:ph type="title"/>
          </p:nvPr>
        </p:nvSpPr>
        <p:spPr/>
        <p:txBody>
          <a:bodyPr/>
          <a:lstStyle/>
          <a:p>
            <a:r>
              <a:rPr lang="en-US" dirty="0"/>
              <a:t>Keep your cool</a:t>
            </a:r>
          </a:p>
        </p:txBody>
      </p:sp>
      <p:sp>
        <p:nvSpPr>
          <p:cNvPr id="3" name="Content Placeholder 2">
            <a:extLst>
              <a:ext uri="{FF2B5EF4-FFF2-40B4-BE49-F238E27FC236}">
                <a16:creationId xmlns:a16="http://schemas.microsoft.com/office/drawing/2014/main" id="{B5A0D94B-811C-D14F-8455-386574E7D288}"/>
              </a:ext>
            </a:extLst>
          </p:cNvPr>
          <p:cNvSpPr>
            <a:spLocks noGrp="1"/>
          </p:cNvSpPr>
          <p:nvPr>
            <p:ph idx="1"/>
          </p:nvPr>
        </p:nvSpPr>
        <p:spPr/>
        <p:txBody>
          <a:bodyPr/>
          <a:lstStyle/>
          <a:p>
            <a:r>
              <a:rPr lang="en-US" altLang="en-US" dirty="0">
                <a:ea typeface="ＭＳ Ｐゴシック" panose="020B0600070205080204" pitchFamily="34" charset="-128"/>
              </a:rPr>
              <a:t>Take a deep breath, take a step back.</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Count to five (silently), take a sip of water.</a:t>
            </a:r>
          </a:p>
          <a:p>
            <a:pPr marL="0" indent="0">
              <a:buNone/>
            </a:pPr>
            <a:endParaRPr lang="en-US" altLang="en-US" dirty="0">
              <a:ea typeface="ＭＳ Ｐゴシック" panose="020B0600070205080204" pitchFamily="34" charset="-128"/>
            </a:endParaRPr>
          </a:p>
          <a:p>
            <a:r>
              <a:rPr lang="en-US" altLang="en-US" dirty="0">
                <a:ea typeface="ＭＳ Ｐゴシック" panose="020B0600070205080204" pitchFamily="34" charset="-128"/>
              </a:rPr>
              <a:t>Self-talk </a:t>
            </a:r>
            <a:r>
              <a:rPr lang="mr-IN" altLang="en-US" dirty="0">
                <a:ea typeface="ＭＳ Ｐゴシック" panose="020B0600070205080204" pitchFamily="34" charset="-128"/>
              </a:rPr>
              <a:t>–</a:t>
            </a:r>
            <a:r>
              <a:rPr lang="en-US" altLang="en-US" dirty="0">
                <a:ea typeface="ＭＳ Ｐゴシック" panose="020B0600070205080204" pitchFamily="34" charset="-128"/>
              </a:rPr>
              <a:t> “OK, now I have to</a:t>
            </a:r>
            <a:r>
              <a:rPr lang="mr-IN" altLang="en-US" dirty="0">
                <a:ea typeface="ＭＳ Ｐゴシック" panose="020B0600070205080204" pitchFamily="34" charset="-128"/>
              </a:rPr>
              <a:t>…</a:t>
            </a:r>
            <a:r>
              <a:rPr lang="en-US" altLang="en-US" dirty="0">
                <a:ea typeface="ＭＳ Ｐゴシック" panose="020B0600070205080204" pitchFamily="34" charset="-128"/>
              </a:rPr>
              <a:t>”</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REMEMBER….It’s ok to tap out if you are not in control of your emotions.</a:t>
            </a:r>
          </a:p>
          <a:p>
            <a:endParaRPr lang="en-US" dirty="0"/>
          </a:p>
        </p:txBody>
      </p:sp>
    </p:spTree>
    <p:extLst>
      <p:ext uri="{BB962C8B-B14F-4D97-AF65-F5344CB8AC3E}">
        <p14:creationId xmlns:p14="http://schemas.microsoft.com/office/powerpoint/2010/main" val="25849994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438EF-2125-384D-81EE-F6D6155B1B94}"/>
              </a:ext>
            </a:extLst>
          </p:cNvPr>
          <p:cNvSpPr>
            <a:spLocks noGrp="1"/>
          </p:cNvSpPr>
          <p:nvPr>
            <p:ph type="title"/>
          </p:nvPr>
        </p:nvSpPr>
        <p:spPr/>
        <p:txBody>
          <a:bodyPr/>
          <a:lstStyle/>
          <a:p>
            <a:r>
              <a:rPr lang="en-US" dirty="0"/>
              <a:t>The four questions (TCI)</a:t>
            </a:r>
          </a:p>
        </p:txBody>
      </p:sp>
      <p:sp>
        <p:nvSpPr>
          <p:cNvPr id="3" name="Content Placeholder 2">
            <a:extLst>
              <a:ext uri="{FF2B5EF4-FFF2-40B4-BE49-F238E27FC236}">
                <a16:creationId xmlns:a16="http://schemas.microsoft.com/office/drawing/2014/main" id="{8DDA8831-92DD-5F4F-A03A-95D864C28FEB}"/>
              </a:ext>
            </a:extLst>
          </p:cNvPr>
          <p:cNvSpPr>
            <a:spLocks noGrp="1"/>
          </p:cNvSpPr>
          <p:nvPr>
            <p:ph idx="1"/>
          </p:nvPr>
        </p:nvSpPr>
        <p:spPr/>
        <p:txBody>
          <a:bodyPr/>
          <a:lstStyle/>
          <a:p>
            <a:r>
              <a:rPr lang="en-US" dirty="0"/>
              <a:t>What am I feeling now?</a:t>
            </a:r>
          </a:p>
          <a:p>
            <a:endParaRPr lang="en-US" dirty="0"/>
          </a:p>
          <a:p>
            <a:r>
              <a:rPr lang="en-US" dirty="0"/>
              <a:t>What does this student feel, need or want?</a:t>
            </a:r>
          </a:p>
          <a:p>
            <a:endParaRPr lang="en-US" dirty="0"/>
          </a:p>
          <a:p>
            <a:r>
              <a:rPr lang="en-US" dirty="0"/>
              <a:t>How is the environment affecting the young person?</a:t>
            </a:r>
          </a:p>
          <a:p>
            <a:endParaRPr lang="en-US" dirty="0"/>
          </a:p>
          <a:p>
            <a:r>
              <a:rPr lang="en-US" dirty="0"/>
              <a:t>How do I best respond?</a:t>
            </a:r>
          </a:p>
        </p:txBody>
      </p:sp>
    </p:spTree>
    <p:extLst>
      <p:ext uri="{BB962C8B-B14F-4D97-AF65-F5344CB8AC3E}">
        <p14:creationId xmlns:p14="http://schemas.microsoft.com/office/powerpoint/2010/main" val="7285793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FC416-2E6D-974C-A616-9AD379A1875D}"/>
              </a:ext>
            </a:extLst>
          </p:cNvPr>
          <p:cNvSpPr>
            <a:spLocks noGrp="1"/>
          </p:cNvSpPr>
          <p:nvPr>
            <p:ph type="title"/>
          </p:nvPr>
        </p:nvSpPr>
        <p:spPr>
          <a:xfrm>
            <a:off x="804672" y="2386744"/>
            <a:ext cx="5925310" cy="1645920"/>
          </a:xfrm>
        </p:spPr>
        <p:txBody>
          <a:bodyPr vert="horz" lIns="274320" tIns="182880" rIns="274320" bIns="182880" rtlCol="0" anchor="ctr" anchorCtr="1">
            <a:normAutofit/>
          </a:bodyPr>
          <a:lstStyle/>
          <a:p>
            <a:r>
              <a:rPr lang="en-US" sz="3800" dirty="0"/>
              <a:t>Questions?</a:t>
            </a:r>
          </a:p>
        </p:txBody>
      </p:sp>
      <p:pic>
        <p:nvPicPr>
          <p:cNvPr id="5" name="Content Placeholder 4" descr="Help">
            <a:extLst>
              <a:ext uri="{FF2B5EF4-FFF2-40B4-BE49-F238E27FC236}">
                <a16:creationId xmlns:a16="http://schemas.microsoft.com/office/drawing/2014/main" id="{98AD73F2-C880-BE47-B84D-7E6198B4A140}"/>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7700770" y="802766"/>
            <a:ext cx="3685031" cy="4825301"/>
          </a:xfrm>
          <a:prstGeom prst="rect">
            <a:avLst/>
          </a:prstGeom>
        </p:spPr>
      </p:pic>
    </p:spTree>
    <p:extLst>
      <p:ext uri="{BB962C8B-B14F-4D97-AF65-F5344CB8AC3E}">
        <p14:creationId xmlns:p14="http://schemas.microsoft.com/office/powerpoint/2010/main" val="983845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19501C6-F015-4273-AF88-E0F6C8538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A677DB7-5829-45BD-9754-5EC484CC42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22BA17-1367-4847-88BD-3FBF6B7DD91D}"/>
              </a:ext>
            </a:extLst>
          </p:cNvPr>
          <p:cNvSpPr>
            <a:spLocks noGrp="1"/>
          </p:cNvSpPr>
          <p:nvPr>
            <p:ph type="title"/>
          </p:nvPr>
        </p:nvSpPr>
        <p:spPr>
          <a:xfrm>
            <a:off x="804672" y="2404872"/>
            <a:ext cx="3044950" cy="1627792"/>
          </a:xfrm>
        </p:spPr>
        <p:txBody>
          <a:bodyPr vert="horz" lIns="274320" tIns="182880" rIns="274320" bIns="182880" rtlCol="0" anchor="ctr" anchorCtr="1">
            <a:normAutofit/>
          </a:bodyPr>
          <a:lstStyle/>
          <a:p>
            <a:r>
              <a:rPr lang="en-US" sz="2200"/>
              <a:t>Pyramid model of behavior support</a:t>
            </a:r>
          </a:p>
        </p:txBody>
      </p:sp>
      <p:pic>
        <p:nvPicPr>
          <p:cNvPr id="5" name="Content Placeholder 4" descr="Diagram&#10;&#10;Description automatically generated">
            <a:extLst>
              <a:ext uri="{FF2B5EF4-FFF2-40B4-BE49-F238E27FC236}">
                <a16:creationId xmlns:a16="http://schemas.microsoft.com/office/drawing/2014/main" id="{A96141CD-A15D-184D-8364-E923B2C373D5}"/>
              </a:ext>
            </a:extLst>
          </p:cNvPr>
          <p:cNvPicPr>
            <a:picLocks noGrp="1" noChangeAspect="1"/>
          </p:cNvPicPr>
          <p:nvPr>
            <p:ph idx="1"/>
          </p:nvPr>
        </p:nvPicPr>
        <p:blipFill>
          <a:blip r:embed="rId2"/>
          <a:stretch>
            <a:fillRect/>
          </a:stretch>
        </p:blipFill>
        <p:spPr>
          <a:xfrm>
            <a:off x="5432731" y="640080"/>
            <a:ext cx="5980834" cy="5263134"/>
          </a:xfrm>
          <a:prstGeom prst="rect">
            <a:avLst/>
          </a:prstGeom>
        </p:spPr>
      </p:pic>
    </p:spTree>
    <p:extLst>
      <p:ext uri="{BB962C8B-B14F-4D97-AF65-F5344CB8AC3E}">
        <p14:creationId xmlns:p14="http://schemas.microsoft.com/office/powerpoint/2010/main" val="873117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B3494-75CF-DD4D-9ABC-9B46213DBBFF}"/>
              </a:ext>
            </a:extLst>
          </p:cNvPr>
          <p:cNvSpPr>
            <a:spLocks noGrp="1"/>
          </p:cNvSpPr>
          <p:nvPr>
            <p:ph type="title"/>
          </p:nvPr>
        </p:nvSpPr>
        <p:spPr/>
        <p:txBody>
          <a:bodyPr/>
          <a:lstStyle/>
          <a:p>
            <a:r>
              <a:rPr lang="en-US" dirty="0"/>
              <a:t>Students who engage in challenging behavior</a:t>
            </a:r>
          </a:p>
        </p:txBody>
      </p:sp>
      <p:sp>
        <p:nvSpPr>
          <p:cNvPr id="3" name="Content Placeholder 2">
            <a:extLst>
              <a:ext uri="{FF2B5EF4-FFF2-40B4-BE49-F238E27FC236}">
                <a16:creationId xmlns:a16="http://schemas.microsoft.com/office/drawing/2014/main" id="{17ADF72F-E57E-7C46-9125-5DEF26ED84DC}"/>
              </a:ext>
            </a:extLst>
          </p:cNvPr>
          <p:cNvSpPr>
            <a:spLocks noGrp="1"/>
          </p:cNvSpPr>
          <p:nvPr>
            <p:ph idx="1"/>
          </p:nvPr>
        </p:nvSpPr>
        <p:spPr/>
        <p:txBody>
          <a:bodyPr>
            <a:normAutofit fontScale="85000" lnSpcReduction="20000"/>
          </a:bodyPr>
          <a:lstStyle/>
          <a:p>
            <a:r>
              <a:rPr lang="en-US" dirty="0"/>
              <a:t>Mental health</a:t>
            </a:r>
          </a:p>
          <a:p>
            <a:endParaRPr lang="en-US" dirty="0"/>
          </a:p>
          <a:p>
            <a:r>
              <a:rPr lang="en-US" dirty="0"/>
              <a:t>Simple changes in routines</a:t>
            </a:r>
          </a:p>
          <a:p>
            <a:endParaRPr lang="en-US" dirty="0"/>
          </a:p>
          <a:p>
            <a:r>
              <a:rPr lang="en-US" dirty="0"/>
              <a:t>Trauma</a:t>
            </a:r>
          </a:p>
          <a:p>
            <a:endParaRPr lang="en-US" dirty="0"/>
          </a:p>
          <a:p>
            <a:r>
              <a:rPr lang="en-US" dirty="0"/>
              <a:t>Special education (emotional disability, behavior intervention plans, sensory needs)</a:t>
            </a:r>
          </a:p>
          <a:p>
            <a:endParaRPr lang="en-US" dirty="0"/>
          </a:p>
          <a:p>
            <a:r>
              <a:rPr lang="en-US" dirty="0"/>
              <a:t>BEHAVIOR IS A FORM OF COMMUNICATION (attention, escape, access to tangibles, sensory)</a:t>
            </a:r>
          </a:p>
        </p:txBody>
      </p:sp>
    </p:spTree>
    <p:extLst>
      <p:ext uri="{BB962C8B-B14F-4D97-AF65-F5344CB8AC3E}">
        <p14:creationId xmlns:p14="http://schemas.microsoft.com/office/powerpoint/2010/main" val="1324577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30" name="Google Shape;130;p25"/>
          <p:cNvSpPr txBox="1">
            <a:spLocks noGrp="1"/>
          </p:cNvSpPr>
          <p:nvPr>
            <p:ph idx="1"/>
          </p:nvPr>
        </p:nvSpPr>
        <p:spPr>
          <a:prstGeom prst="rect">
            <a:avLst/>
          </a:prstGeom>
        </p:spPr>
        <p:txBody>
          <a:bodyPr spcFirstLastPara="1" vert="horz" wrap="square" lIns="121900" tIns="121900" rIns="121900" bIns="121900" rtlCol="0" anchor="t" anchorCtr="0">
            <a:noAutofit/>
          </a:bodyPr>
          <a:lstStyle/>
          <a:p>
            <a:pPr>
              <a:spcBef>
                <a:spcPts val="0"/>
              </a:spcBef>
            </a:pPr>
            <a:r>
              <a:rPr lang="en-US" dirty="0"/>
              <a:t>Calm</a:t>
            </a:r>
          </a:p>
          <a:p>
            <a:pPr marL="0" indent="0">
              <a:spcBef>
                <a:spcPts val="0"/>
              </a:spcBef>
              <a:buNone/>
            </a:pPr>
            <a:endParaRPr lang="en-US" dirty="0"/>
          </a:p>
          <a:p>
            <a:pPr>
              <a:spcBef>
                <a:spcPts val="0"/>
              </a:spcBef>
            </a:pPr>
            <a:r>
              <a:rPr lang="en-US" dirty="0"/>
              <a:t>Triggers</a:t>
            </a:r>
          </a:p>
          <a:p>
            <a:pPr marL="0" indent="0">
              <a:spcBef>
                <a:spcPts val="0"/>
              </a:spcBef>
              <a:buNone/>
            </a:pPr>
            <a:endParaRPr lang="en-US" dirty="0"/>
          </a:p>
          <a:p>
            <a:pPr>
              <a:spcBef>
                <a:spcPts val="0"/>
              </a:spcBef>
            </a:pPr>
            <a:r>
              <a:rPr lang="en-US" dirty="0"/>
              <a:t>Agitation</a:t>
            </a:r>
          </a:p>
          <a:p>
            <a:pPr marL="0" indent="0">
              <a:spcBef>
                <a:spcPts val="0"/>
              </a:spcBef>
              <a:buNone/>
            </a:pPr>
            <a:endParaRPr lang="en-US" dirty="0"/>
          </a:p>
          <a:p>
            <a:pPr>
              <a:spcBef>
                <a:spcPts val="0"/>
              </a:spcBef>
            </a:pPr>
            <a:r>
              <a:rPr lang="en-US" dirty="0"/>
              <a:t>Acceleration</a:t>
            </a:r>
          </a:p>
          <a:p>
            <a:pPr marL="0" indent="0">
              <a:spcBef>
                <a:spcPts val="0"/>
              </a:spcBef>
              <a:buNone/>
            </a:pPr>
            <a:endParaRPr lang="en-US" dirty="0"/>
          </a:p>
          <a:p>
            <a:pPr>
              <a:spcBef>
                <a:spcPts val="0"/>
              </a:spcBef>
            </a:pPr>
            <a:r>
              <a:rPr lang="en-US" dirty="0"/>
              <a:t>Peak</a:t>
            </a:r>
          </a:p>
          <a:p>
            <a:pPr>
              <a:spcBef>
                <a:spcPts val="0"/>
              </a:spcBef>
            </a:pPr>
            <a:endParaRPr lang="en-US" dirty="0"/>
          </a:p>
          <a:p>
            <a:pPr>
              <a:spcBef>
                <a:spcPts val="0"/>
              </a:spcBef>
            </a:pPr>
            <a:r>
              <a:rPr lang="en-US" dirty="0"/>
              <a:t>De-escalation</a:t>
            </a:r>
          </a:p>
          <a:p>
            <a:pPr>
              <a:spcBef>
                <a:spcPts val="0"/>
              </a:spcBef>
            </a:pPr>
            <a:endParaRPr lang="en-US" dirty="0"/>
          </a:p>
          <a:p>
            <a:pPr>
              <a:spcBef>
                <a:spcPts val="0"/>
              </a:spcBef>
            </a:pPr>
            <a:r>
              <a:rPr lang="en-US" dirty="0"/>
              <a:t>Recovery</a:t>
            </a:r>
          </a:p>
          <a:p>
            <a:pPr>
              <a:spcBef>
                <a:spcPts val="0"/>
              </a:spcBef>
            </a:pPr>
            <a:endParaRPr dirty="0"/>
          </a:p>
        </p:txBody>
      </p:sp>
      <p:sp>
        <p:nvSpPr>
          <p:cNvPr id="3" name="Title 2">
            <a:extLst>
              <a:ext uri="{FF2B5EF4-FFF2-40B4-BE49-F238E27FC236}">
                <a16:creationId xmlns:a16="http://schemas.microsoft.com/office/drawing/2014/main" id="{7C0C85AB-550A-2546-B5A3-613F51C6AF21}"/>
              </a:ext>
            </a:extLst>
          </p:cNvPr>
          <p:cNvSpPr>
            <a:spLocks noGrp="1"/>
          </p:cNvSpPr>
          <p:nvPr>
            <p:ph type="title"/>
          </p:nvPr>
        </p:nvSpPr>
        <p:spPr/>
        <p:txBody>
          <a:bodyPr/>
          <a:lstStyle/>
          <a:p>
            <a:r>
              <a:rPr lang="en-US" dirty="0"/>
              <a:t>Colvin: phases of the crisis cycle</a:t>
            </a:r>
          </a:p>
        </p:txBody>
      </p:sp>
    </p:spTree>
    <p:extLst>
      <p:ext uri="{BB962C8B-B14F-4D97-AF65-F5344CB8AC3E}">
        <p14:creationId xmlns:p14="http://schemas.microsoft.com/office/powerpoint/2010/main" val="368822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8"/>
          <p:cNvSpPr txBox="1">
            <a:spLocks noGrp="1"/>
          </p:cNvSpPr>
          <p:nvPr>
            <p:ph type="title"/>
          </p:nvPr>
        </p:nvSpPr>
        <p:spPr>
          <a:xfrm>
            <a:off x="609600" y="274637"/>
            <a:ext cx="10972800" cy="1143200"/>
          </a:xfrm>
          <a:prstGeom prst="rect">
            <a:avLst/>
          </a:prstGeom>
          <a:noFill/>
          <a:ln>
            <a:noFill/>
          </a:ln>
        </p:spPr>
        <p:txBody>
          <a:bodyPr spcFirstLastPara="1" vert="horz" wrap="square" lIns="121900" tIns="60933" rIns="121900" bIns="60933" rtlCol="0" anchor="ctr" anchorCtr="0">
            <a:noAutofit/>
          </a:bodyPr>
          <a:lstStyle/>
          <a:p>
            <a:pPr>
              <a:lnSpc>
                <a:spcPct val="100000"/>
              </a:lnSpc>
              <a:spcBef>
                <a:spcPts val="0"/>
              </a:spcBef>
              <a:buClr>
                <a:schemeClr val="dk1"/>
              </a:buClr>
              <a:buSzPts val="4000"/>
            </a:pPr>
            <a:r>
              <a:rPr lang="en" sz="5333" b="1" dirty="0">
                <a:solidFill>
                  <a:schemeClr val="dk1"/>
                </a:solidFill>
                <a:latin typeface="Century Gothic"/>
                <a:sym typeface="Century Gothic"/>
              </a:rPr>
              <a:t>Crisis cycle</a:t>
            </a:r>
            <a:endParaRPr dirty="0"/>
          </a:p>
        </p:txBody>
      </p:sp>
      <p:sp>
        <p:nvSpPr>
          <p:cNvPr id="148" name="Google Shape;148;p28"/>
          <p:cNvSpPr txBox="1"/>
          <p:nvPr/>
        </p:nvSpPr>
        <p:spPr>
          <a:xfrm>
            <a:off x="9271000" y="6275387"/>
            <a:ext cx="23112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dirty="0">
                <a:solidFill>
                  <a:srgbClr val="000000"/>
                </a:solidFill>
                <a:latin typeface="Calibri"/>
                <a:ea typeface="Calibri"/>
                <a:cs typeface="Calibri"/>
                <a:sym typeface="Calibri"/>
              </a:rPr>
              <a:t>Colvin, 2004</a:t>
            </a:r>
            <a:endParaRPr sz="2400" dirty="0"/>
          </a:p>
        </p:txBody>
      </p:sp>
      <p:cxnSp>
        <p:nvCxnSpPr>
          <p:cNvPr id="149" name="Google Shape;149;p28"/>
          <p:cNvCxnSpPr/>
          <p:nvPr/>
        </p:nvCxnSpPr>
        <p:spPr>
          <a:xfrm flipH="1">
            <a:off x="2652199" y="1946275"/>
            <a:ext cx="14800" cy="3608400"/>
          </a:xfrm>
          <a:prstGeom prst="straightConnector1">
            <a:avLst/>
          </a:prstGeom>
          <a:noFill/>
          <a:ln w="25400" cap="flat" cmpd="sng">
            <a:solidFill>
              <a:schemeClr val="dk1"/>
            </a:solidFill>
            <a:prstDash val="solid"/>
            <a:miter lim="800000"/>
            <a:headEnd type="none" w="med" len="med"/>
            <a:tailEnd type="none" w="med" len="med"/>
          </a:ln>
          <a:effectLst>
            <a:outerShdw blurRad="63500" dist="20000" dir="5400000">
              <a:srgbClr val="808080">
                <a:alpha val="37650"/>
              </a:srgbClr>
            </a:outerShdw>
          </a:effectLst>
        </p:spPr>
      </p:cxnSp>
      <p:cxnSp>
        <p:nvCxnSpPr>
          <p:cNvPr id="150" name="Google Shape;150;p28"/>
          <p:cNvCxnSpPr/>
          <p:nvPr/>
        </p:nvCxnSpPr>
        <p:spPr>
          <a:xfrm>
            <a:off x="2652183" y="5554663"/>
            <a:ext cx="7677200" cy="0"/>
          </a:xfrm>
          <a:prstGeom prst="straightConnector1">
            <a:avLst/>
          </a:prstGeom>
          <a:noFill/>
          <a:ln w="25400" cap="flat" cmpd="sng">
            <a:solidFill>
              <a:schemeClr val="dk1"/>
            </a:solidFill>
            <a:prstDash val="solid"/>
            <a:miter lim="800000"/>
            <a:headEnd type="none" w="med" len="med"/>
            <a:tailEnd type="none" w="med" len="med"/>
          </a:ln>
          <a:effectLst>
            <a:outerShdw blurRad="63500" dist="20000" dir="5400000">
              <a:srgbClr val="808080">
                <a:alpha val="37650"/>
              </a:srgbClr>
            </a:outerShdw>
          </a:effectLst>
        </p:spPr>
      </p:cxnSp>
      <p:sp>
        <p:nvSpPr>
          <p:cNvPr id="151" name="Google Shape;151;p28"/>
          <p:cNvSpPr txBox="1"/>
          <p:nvPr/>
        </p:nvSpPr>
        <p:spPr>
          <a:xfrm>
            <a:off x="762000" y="3311525"/>
            <a:ext cx="13400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Intensity</a:t>
            </a:r>
            <a:endParaRPr sz="2400"/>
          </a:p>
        </p:txBody>
      </p:sp>
      <p:sp>
        <p:nvSpPr>
          <p:cNvPr id="152" name="Google Shape;152;p28"/>
          <p:cNvSpPr txBox="1"/>
          <p:nvPr/>
        </p:nvSpPr>
        <p:spPr>
          <a:xfrm>
            <a:off x="5437716" y="5888037"/>
            <a:ext cx="1342000" cy="368400"/>
          </a:xfrm>
          <a:prstGeom prst="rect">
            <a:avLst/>
          </a:prstGeom>
          <a:noFill/>
          <a:ln>
            <a:noFill/>
          </a:ln>
        </p:spPr>
        <p:txBody>
          <a:bodyPr spcFirstLastPara="1" wrap="square" lIns="121900" tIns="60933" rIns="121900" bIns="60933" anchor="t" anchorCtr="0">
            <a:noAutofit/>
          </a:bodyPr>
          <a:lstStyle/>
          <a:p>
            <a:pPr algn="ctr">
              <a:buClr>
                <a:srgbClr val="000000"/>
              </a:buClr>
              <a:buSzPts val="1800"/>
            </a:pPr>
            <a:r>
              <a:rPr lang="en" sz="2400">
                <a:solidFill>
                  <a:srgbClr val="000000"/>
                </a:solidFill>
                <a:latin typeface="Calibri"/>
                <a:ea typeface="Calibri"/>
                <a:cs typeface="Calibri"/>
                <a:sym typeface="Calibri"/>
              </a:rPr>
              <a:t>Time</a:t>
            </a:r>
            <a:endParaRPr sz="2400"/>
          </a:p>
        </p:txBody>
      </p:sp>
      <p:sp>
        <p:nvSpPr>
          <p:cNvPr id="153" name="Google Shape;153;p28"/>
          <p:cNvSpPr/>
          <p:nvPr/>
        </p:nvSpPr>
        <p:spPr>
          <a:xfrm>
            <a:off x="3073400" y="2562226"/>
            <a:ext cx="7256885" cy="2845085"/>
          </a:xfrm>
          <a:custGeom>
            <a:avLst/>
            <a:gdLst/>
            <a:ahLst/>
            <a:cxnLst/>
            <a:rect l="l" t="t" r="r" b="b"/>
            <a:pathLst>
              <a:path w="5442664" h="2726919" extrusionOk="0">
                <a:moveTo>
                  <a:pt x="0" y="2598584"/>
                </a:moveTo>
                <a:cubicBezTo>
                  <a:pt x="201083" y="2664730"/>
                  <a:pt x="402167" y="2730876"/>
                  <a:pt x="571500" y="2598584"/>
                </a:cubicBezTo>
                <a:cubicBezTo>
                  <a:pt x="740833" y="2466292"/>
                  <a:pt x="848431" y="1977695"/>
                  <a:pt x="1016000" y="1804834"/>
                </a:cubicBezTo>
                <a:cubicBezTo>
                  <a:pt x="1183569" y="1631973"/>
                  <a:pt x="1322916" y="1861278"/>
                  <a:pt x="1576916" y="1561417"/>
                </a:cubicBezTo>
                <a:cubicBezTo>
                  <a:pt x="1830916" y="1261556"/>
                  <a:pt x="2132542" y="-98403"/>
                  <a:pt x="2540000" y="5667"/>
                </a:cubicBezTo>
                <a:cubicBezTo>
                  <a:pt x="2947458" y="109737"/>
                  <a:pt x="3563055" y="1741334"/>
                  <a:pt x="4021666" y="2185834"/>
                </a:cubicBezTo>
                <a:cubicBezTo>
                  <a:pt x="4480277" y="2630334"/>
                  <a:pt x="5058833" y="2584473"/>
                  <a:pt x="5291666" y="2672667"/>
                </a:cubicBezTo>
                <a:cubicBezTo>
                  <a:pt x="5524499" y="2760861"/>
                  <a:pt x="5418666" y="2715001"/>
                  <a:pt x="5418666" y="2715001"/>
                </a:cubicBezTo>
                <a:lnTo>
                  <a:pt x="5418666" y="2715001"/>
                </a:lnTo>
                <a:lnTo>
                  <a:pt x="5429250" y="2715001"/>
                </a:lnTo>
              </a:path>
            </a:pathLst>
          </a:custGeom>
          <a:noFill/>
          <a:ln w="25400" cap="flat" cmpd="sng">
            <a:solidFill>
              <a:schemeClr val="accent1"/>
            </a:solidFill>
            <a:prstDash val="solid"/>
            <a:miter lim="800000"/>
            <a:headEnd type="none" w="sm" len="sm"/>
            <a:tailEnd type="none" w="sm" len="sm"/>
          </a:ln>
          <a:effectLst>
            <a:outerShdw blurRad="63500" dist="20000" dir="5400000">
              <a:srgbClr val="000000">
                <a:alpha val="37650"/>
              </a:srgbClr>
            </a:outerShdw>
          </a:effectLst>
        </p:spPr>
        <p:txBody>
          <a:bodyPr spcFirstLastPara="1" wrap="square" lIns="121900" tIns="60933" rIns="121900" bIns="60933" anchor="ctr" anchorCtr="0">
            <a:noAutofit/>
          </a:bodyPr>
          <a:lstStyle/>
          <a:p>
            <a:endParaRPr sz="3200">
              <a:solidFill>
                <a:schemeClr val="dk1"/>
              </a:solidFill>
              <a:latin typeface="Arial"/>
              <a:ea typeface="Arial"/>
              <a:cs typeface="Arial"/>
              <a:sym typeface="Arial"/>
            </a:endParaRPr>
          </a:p>
        </p:txBody>
      </p:sp>
      <p:sp>
        <p:nvSpPr>
          <p:cNvPr id="154" name="Google Shape;154;p28"/>
          <p:cNvSpPr txBox="1"/>
          <p:nvPr/>
        </p:nvSpPr>
        <p:spPr>
          <a:xfrm>
            <a:off x="2893483" y="4919663"/>
            <a:ext cx="11432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dirty="0">
                <a:solidFill>
                  <a:srgbClr val="000000"/>
                </a:solidFill>
                <a:latin typeface="Calibri"/>
                <a:ea typeface="Calibri"/>
                <a:cs typeface="Calibri"/>
                <a:sym typeface="Calibri"/>
              </a:rPr>
              <a:t>Calm</a:t>
            </a:r>
            <a:endParaRPr sz="2400" dirty="0"/>
          </a:p>
        </p:txBody>
      </p:sp>
      <p:sp>
        <p:nvSpPr>
          <p:cNvPr id="155" name="Google Shape;155;p28"/>
          <p:cNvSpPr txBox="1"/>
          <p:nvPr/>
        </p:nvSpPr>
        <p:spPr>
          <a:xfrm>
            <a:off x="4294716" y="4551363"/>
            <a:ext cx="1143200" cy="3684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Trigger</a:t>
            </a:r>
            <a:endParaRPr sz="2400"/>
          </a:p>
        </p:txBody>
      </p:sp>
      <p:sp>
        <p:nvSpPr>
          <p:cNvPr id="156" name="Google Shape;156;p28"/>
          <p:cNvSpPr txBox="1"/>
          <p:nvPr/>
        </p:nvSpPr>
        <p:spPr>
          <a:xfrm>
            <a:off x="2893483" y="4181475"/>
            <a:ext cx="14688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Agitation</a:t>
            </a:r>
            <a:endParaRPr sz="2400"/>
          </a:p>
        </p:txBody>
      </p:sp>
      <p:sp>
        <p:nvSpPr>
          <p:cNvPr id="157" name="Google Shape;157;p28"/>
          <p:cNvSpPr txBox="1"/>
          <p:nvPr/>
        </p:nvSpPr>
        <p:spPr>
          <a:xfrm>
            <a:off x="3471333" y="3127375"/>
            <a:ext cx="1966400" cy="3684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Acceleration</a:t>
            </a:r>
            <a:endParaRPr sz="2400"/>
          </a:p>
        </p:txBody>
      </p:sp>
      <p:sp>
        <p:nvSpPr>
          <p:cNvPr id="158" name="Google Shape;158;p28"/>
          <p:cNvSpPr txBox="1"/>
          <p:nvPr/>
        </p:nvSpPr>
        <p:spPr>
          <a:xfrm>
            <a:off x="5437716" y="2114551"/>
            <a:ext cx="1968400" cy="370000"/>
          </a:xfrm>
          <a:prstGeom prst="rect">
            <a:avLst/>
          </a:prstGeom>
          <a:noFill/>
          <a:ln>
            <a:noFill/>
          </a:ln>
        </p:spPr>
        <p:txBody>
          <a:bodyPr spcFirstLastPara="1" wrap="square" lIns="121900" tIns="60933" rIns="121900" bIns="60933" anchor="t" anchorCtr="0">
            <a:noAutofit/>
          </a:bodyPr>
          <a:lstStyle/>
          <a:p>
            <a:pPr algn="ctr">
              <a:buClr>
                <a:srgbClr val="000000"/>
              </a:buClr>
              <a:buSzPts val="1800"/>
            </a:pPr>
            <a:r>
              <a:rPr lang="en" sz="2400">
                <a:solidFill>
                  <a:srgbClr val="000000"/>
                </a:solidFill>
                <a:latin typeface="Calibri"/>
                <a:ea typeface="Calibri"/>
                <a:cs typeface="Calibri"/>
                <a:sym typeface="Calibri"/>
              </a:rPr>
              <a:t>Peak</a:t>
            </a:r>
            <a:endParaRPr sz="2400"/>
          </a:p>
        </p:txBody>
      </p:sp>
      <p:sp>
        <p:nvSpPr>
          <p:cNvPr id="159" name="Google Shape;159;p28"/>
          <p:cNvSpPr txBox="1"/>
          <p:nvPr/>
        </p:nvSpPr>
        <p:spPr>
          <a:xfrm>
            <a:off x="8034867" y="3525837"/>
            <a:ext cx="19664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De-escalation</a:t>
            </a:r>
            <a:endParaRPr sz="2400"/>
          </a:p>
        </p:txBody>
      </p:sp>
      <p:sp>
        <p:nvSpPr>
          <p:cNvPr id="160" name="Google Shape;160;p28"/>
          <p:cNvSpPr txBox="1"/>
          <p:nvPr/>
        </p:nvSpPr>
        <p:spPr>
          <a:xfrm>
            <a:off x="9616016" y="4735512"/>
            <a:ext cx="1966400" cy="370000"/>
          </a:xfrm>
          <a:prstGeom prst="rect">
            <a:avLst/>
          </a:prstGeom>
          <a:noFill/>
          <a:ln>
            <a:noFill/>
          </a:ln>
        </p:spPr>
        <p:txBody>
          <a:bodyPr spcFirstLastPara="1" wrap="square" lIns="121900" tIns="60933" rIns="121900" bIns="60933" anchor="t" anchorCtr="0">
            <a:noAutofit/>
          </a:bodyPr>
          <a:lstStyle/>
          <a:p>
            <a:pPr>
              <a:buClr>
                <a:srgbClr val="000000"/>
              </a:buClr>
              <a:buSzPts val="1800"/>
            </a:pPr>
            <a:r>
              <a:rPr lang="en" sz="2400">
                <a:solidFill>
                  <a:srgbClr val="000000"/>
                </a:solidFill>
                <a:latin typeface="Calibri"/>
                <a:ea typeface="Calibri"/>
                <a:cs typeface="Calibri"/>
                <a:sym typeface="Calibri"/>
              </a:rPr>
              <a:t>Recovery</a:t>
            </a:r>
            <a:endParaRPr sz="2400"/>
          </a:p>
        </p:txBody>
      </p:sp>
    </p:spTree>
    <p:extLst>
      <p:ext uri="{BB962C8B-B14F-4D97-AF65-F5344CB8AC3E}">
        <p14:creationId xmlns:p14="http://schemas.microsoft.com/office/powerpoint/2010/main" val="141202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79E2F-F2FB-9041-8B0D-B9269C5EB0AF}"/>
              </a:ext>
            </a:extLst>
          </p:cNvPr>
          <p:cNvSpPr>
            <a:spLocks noGrp="1"/>
          </p:cNvSpPr>
          <p:nvPr>
            <p:ph type="title"/>
          </p:nvPr>
        </p:nvSpPr>
        <p:spPr/>
        <p:txBody>
          <a:bodyPr/>
          <a:lstStyle/>
          <a:p>
            <a:r>
              <a:rPr lang="en-US" dirty="0"/>
              <a:t>calm</a:t>
            </a:r>
          </a:p>
        </p:txBody>
      </p:sp>
      <p:sp>
        <p:nvSpPr>
          <p:cNvPr id="3" name="Content Placeholder 2">
            <a:extLst>
              <a:ext uri="{FF2B5EF4-FFF2-40B4-BE49-F238E27FC236}">
                <a16:creationId xmlns:a16="http://schemas.microsoft.com/office/drawing/2014/main" id="{49044EB0-BB35-9E46-9C3E-E264CBD37B20}"/>
              </a:ext>
            </a:extLst>
          </p:cNvPr>
          <p:cNvSpPr>
            <a:spLocks noGrp="1"/>
          </p:cNvSpPr>
          <p:nvPr>
            <p:ph idx="1"/>
          </p:nvPr>
        </p:nvSpPr>
        <p:spPr/>
        <p:txBody>
          <a:bodyPr/>
          <a:lstStyle/>
          <a:p>
            <a:r>
              <a:rPr lang="en-US" dirty="0"/>
              <a:t>On task</a:t>
            </a:r>
          </a:p>
          <a:p>
            <a:r>
              <a:rPr lang="en-US" dirty="0"/>
              <a:t>Following rules</a:t>
            </a:r>
          </a:p>
          <a:p>
            <a:r>
              <a:rPr lang="en-US" dirty="0"/>
              <a:t>Responsive</a:t>
            </a:r>
          </a:p>
          <a:p>
            <a:r>
              <a:rPr lang="en-US" dirty="0"/>
              <a:t>Goal-oriented</a:t>
            </a:r>
          </a:p>
          <a:p>
            <a:r>
              <a:rPr lang="en-US" dirty="0"/>
              <a:t>Able to handle all kinds of work (group, independent, interactive, etc.)</a:t>
            </a:r>
          </a:p>
          <a:p>
            <a:endParaRPr lang="en-US" dirty="0"/>
          </a:p>
        </p:txBody>
      </p:sp>
    </p:spTree>
    <p:extLst>
      <p:ext uri="{BB962C8B-B14F-4D97-AF65-F5344CB8AC3E}">
        <p14:creationId xmlns:p14="http://schemas.microsoft.com/office/powerpoint/2010/main" val="1373486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122CA-B68A-044A-93F7-52EEA8DEC201}"/>
              </a:ext>
            </a:extLst>
          </p:cNvPr>
          <p:cNvSpPr>
            <a:spLocks noGrp="1"/>
          </p:cNvSpPr>
          <p:nvPr>
            <p:ph type="title"/>
          </p:nvPr>
        </p:nvSpPr>
        <p:spPr/>
        <p:txBody>
          <a:bodyPr/>
          <a:lstStyle/>
          <a:p>
            <a:r>
              <a:rPr lang="en-US" dirty="0"/>
              <a:t>During calm</a:t>
            </a:r>
          </a:p>
        </p:txBody>
      </p:sp>
      <p:sp>
        <p:nvSpPr>
          <p:cNvPr id="3" name="Content Placeholder 2">
            <a:extLst>
              <a:ext uri="{FF2B5EF4-FFF2-40B4-BE49-F238E27FC236}">
                <a16:creationId xmlns:a16="http://schemas.microsoft.com/office/drawing/2014/main" id="{C0C73B75-9FAA-B548-8C5C-321E48A36F9A}"/>
              </a:ext>
            </a:extLst>
          </p:cNvPr>
          <p:cNvSpPr>
            <a:spLocks noGrp="1"/>
          </p:cNvSpPr>
          <p:nvPr>
            <p:ph idx="1"/>
          </p:nvPr>
        </p:nvSpPr>
        <p:spPr/>
        <p:txBody>
          <a:bodyPr/>
          <a:lstStyle/>
          <a:p>
            <a:r>
              <a:rPr lang="en-US" dirty="0"/>
              <a:t>Optimal time to proactively intervene</a:t>
            </a:r>
          </a:p>
          <a:p>
            <a:r>
              <a:rPr lang="en-US" dirty="0"/>
              <a:t>Reiterate expectations and responsibilities</a:t>
            </a:r>
          </a:p>
          <a:p>
            <a:r>
              <a:rPr lang="en-US" dirty="0"/>
              <a:t>High amounts of feedback – both positive and corrective</a:t>
            </a:r>
          </a:p>
          <a:p>
            <a:r>
              <a:rPr lang="en-US" dirty="0"/>
              <a:t>Time to teach new skills or introduce new content </a:t>
            </a:r>
          </a:p>
          <a:p>
            <a:r>
              <a:rPr lang="en-US" dirty="0"/>
              <a:t>Student will be receptive to trying new things</a:t>
            </a:r>
          </a:p>
        </p:txBody>
      </p:sp>
    </p:spTree>
    <p:extLst>
      <p:ext uri="{BB962C8B-B14F-4D97-AF65-F5344CB8AC3E}">
        <p14:creationId xmlns:p14="http://schemas.microsoft.com/office/powerpoint/2010/main" val="191275926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TotalTime>
  <Words>951</Words>
  <Application>Microsoft Office PowerPoint</Application>
  <PresentationFormat>Widescreen</PresentationFormat>
  <Paragraphs>295</Paragraphs>
  <Slides>37</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Century Gothic</vt:lpstr>
      <vt:lpstr>Corbel</vt:lpstr>
      <vt:lpstr>Gill Sans MT</vt:lpstr>
      <vt:lpstr>Parcel</vt:lpstr>
      <vt:lpstr>The crisis cycle</vt:lpstr>
      <vt:lpstr>agenda</vt:lpstr>
      <vt:lpstr>PowerPoint Presentation</vt:lpstr>
      <vt:lpstr>Pyramid model of behavior support</vt:lpstr>
      <vt:lpstr>Students who engage in challenging behavior</vt:lpstr>
      <vt:lpstr>Colvin: phases of the crisis cycle</vt:lpstr>
      <vt:lpstr>Crisis cycle</vt:lpstr>
      <vt:lpstr>calm</vt:lpstr>
      <vt:lpstr>During calm</vt:lpstr>
      <vt:lpstr>Proactive strategies for maintaining calm</vt:lpstr>
      <vt:lpstr>Phases of Acting Out Behavior</vt:lpstr>
      <vt:lpstr>Triggering EVent</vt:lpstr>
      <vt:lpstr>Triggering Event</vt:lpstr>
      <vt:lpstr>Universal techniques</vt:lpstr>
      <vt:lpstr>Phases of Acting Out Behavior</vt:lpstr>
      <vt:lpstr>agitation</vt:lpstr>
      <vt:lpstr>During agitation</vt:lpstr>
      <vt:lpstr>Phases of Acting Out Behavior</vt:lpstr>
      <vt:lpstr>Acceleration</vt:lpstr>
      <vt:lpstr>During acceleration</vt:lpstr>
      <vt:lpstr>Tips for managing acceleration</vt:lpstr>
      <vt:lpstr>Phases of Acting Out Behavior</vt:lpstr>
      <vt:lpstr>Peak</vt:lpstr>
      <vt:lpstr>During peak</vt:lpstr>
      <vt:lpstr>Phases of Acting Out Behavior</vt:lpstr>
      <vt:lpstr>De-escalation</vt:lpstr>
      <vt:lpstr>During de-escalation</vt:lpstr>
      <vt:lpstr>Phases of Acting Out Behavior</vt:lpstr>
      <vt:lpstr>recovery</vt:lpstr>
      <vt:lpstr>During recovery</vt:lpstr>
      <vt:lpstr>Phases of Acting Out Behavior</vt:lpstr>
      <vt:lpstr>debrief</vt:lpstr>
      <vt:lpstr>Times to Intervene</vt:lpstr>
      <vt:lpstr>triggers</vt:lpstr>
      <vt:lpstr>Keep your cool</vt:lpstr>
      <vt:lpstr>The four questions (TCI)</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Teaching Orientation</dc:title>
  <dc:creator>Talbott, Susan J</dc:creator>
  <cp:lastModifiedBy>Danielle Galardy</cp:lastModifiedBy>
  <cp:revision>89</cp:revision>
  <dcterms:created xsi:type="dcterms:W3CDTF">2020-10-26T17:38:22Z</dcterms:created>
  <dcterms:modified xsi:type="dcterms:W3CDTF">2021-02-24T15:59:38Z</dcterms:modified>
</cp:coreProperties>
</file>