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7"/>
  </p:notesMasterIdLst>
  <p:sldIdLst>
    <p:sldId id="256" r:id="rId2"/>
    <p:sldId id="257" r:id="rId3"/>
    <p:sldId id="259" r:id="rId4"/>
    <p:sldId id="305" r:id="rId5"/>
    <p:sldId id="261" r:id="rId6"/>
    <p:sldId id="262" r:id="rId7"/>
    <p:sldId id="264" r:id="rId8"/>
    <p:sldId id="265" r:id="rId9"/>
    <p:sldId id="266" r:id="rId10"/>
    <p:sldId id="267" r:id="rId11"/>
    <p:sldId id="268" r:id="rId12"/>
    <p:sldId id="269" r:id="rId13"/>
    <p:sldId id="270" r:id="rId14"/>
    <p:sldId id="292" r:id="rId15"/>
    <p:sldId id="294" r:id="rId16"/>
    <p:sldId id="295" r:id="rId17"/>
    <p:sldId id="296" r:id="rId18"/>
    <p:sldId id="297" r:id="rId19"/>
    <p:sldId id="298" r:id="rId20"/>
    <p:sldId id="299" r:id="rId21"/>
    <p:sldId id="300" r:id="rId22"/>
    <p:sldId id="301" r:id="rId23"/>
    <p:sldId id="302" r:id="rId24"/>
    <p:sldId id="303" r:id="rId25"/>
    <p:sldId id="30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3"/>
    <p:restoredTop sz="96327"/>
  </p:normalViewPr>
  <p:slideViewPr>
    <p:cSldViewPr snapToGrid="0" snapToObjects="1">
      <p:cViewPr varScale="1">
        <p:scale>
          <a:sx n="76" d="100"/>
          <a:sy n="76" d="100"/>
        </p:scale>
        <p:origin x="5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3C368-350B-FC4C-863D-F1A1E8BF9C11}"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AD500-1791-2C47-9C7B-D6188F06E2EB}" type="slidenum">
              <a:rPr lang="en-US" smtClean="0"/>
              <a:t>‹#›</a:t>
            </a:fld>
            <a:endParaRPr lang="en-US"/>
          </a:p>
        </p:txBody>
      </p:sp>
    </p:spTree>
    <p:extLst>
      <p:ext uri="{BB962C8B-B14F-4D97-AF65-F5344CB8AC3E}">
        <p14:creationId xmlns:p14="http://schemas.microsoft.com/office/powerpoint/2010/main" val="309971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489f430e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489f430ec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allows student to save face</a:t>
            </a:r>
            <a:endParaRPr/>
          </a:p>
          <a:p>
            <a:pPr marL="0" lvl="0" indent="0" algn="l" rtl="0">
              <a:spcBef>
                <a:spcPts val="0"/>
              </a:spcBef>
              <a:spcAft>
                <a:spcPts val="0"/>
              </a:spcAft>
              <a:buNone/>
            </a:pPr>
            <a:r>
              <a:rPr lang="en-US"/>
              <a:t>distraction</a:t>
            </a:r>
            <a:endParaRPr/>
          </a:p>
          <a:p>
            <a:pPr marL="0" lvl="0" indent="0" algn="l" rtl="0">
              <a:spcBef>
                <a:spcPts val="0"/>
              </a:spcBef>
              <a:spcAft>
                <a:spcPts val="0"/>
              </a:spcAft>
              <a:buNone/>
            </a:pPr>
            <a:r>
              <a:rPr lang="en-US"/>
              <a:t>positive attention in another environment</a:t>
            </a:r>
            <a:endParaRPr/>
          </a:p>
        </p:txBody>
      </p:sp>
      <p:sp>
        <p:nvSpPr>
          <p:cNvPr id="334" name="Google Shape;334;g4489f430ec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407496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4Ay-W3-BMg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ojmbRJ9FNc" TargetMode="External"/><Relationship Id="rId2" Type="http://schemas.openxmlformats.org/officeDocument/2006/relationships/hyperlink" Target="https://www.youtube.com/watch?v=CoJZQ1haRB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heteachertoolkit.com/index.php/tool/attention-sign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D3FD-469F-344C-8E74-DE03C09B290B}"/>
              </a:ext>
            </a:extLst>
          </p:cNvPr>
          <p:cNvSpPr>
            <a:spLocks noGrp="1"/>
          </p:cNvSpPr>
          <p:nvPr>
            <p:ph type="ctrTitle"/>
          </p:nvPr>
        </p:nvSpPr>
        <p:spPr/>
        <p:txBody>
          <a:bodyPr/>
          <a:lstStyle/>
          <a:p>
            <a:r>
              <a:rPr lang="en-US" dirty="0"/>
              <a:t>Behavior Management techniques</a:t>
            </a:r>
          </a:p>
        </p:txBody>
      </p:sp>
      <p:sp>
        <p:nvSpPr>
          <p:cNvPr id="3" name="Subtitle 2">
            <a:extLst>
              <a:ext uri="{FF2B5EF4-FFF2-40B4-BE49-F238E27FC236}">
                <a16:creationId xmlns:a16="http://schemas.microsoft.com/office/drawing/2014/main" id="{A6CA4160-6E90-6344-8358-97E4D7827046}"/>
              </a:ext>
            </a:extLst>
          </p:cNvPr>
          <p:cNvSpPr>
            <a:spLocks noGrp="1"/>
          </p:cNvSpPr>
          <p:nvPr>
            <p:ph type="subTitle" idx="1"/>
          </p:nvPr>
        </p:nvSpPr>
        <p:spPr/>
        <p:txBody>
          <a:bodyPr/>
          <a:lstStyle/>
          <a:p>
            <a:r>
              <a:rPr lang="en-US" dirty="0"/>
              <a:t>Responding to Minor Classroom Disruptions</a:t>
            </a:r>
          </a:p>
          <a:p>
            <a:r>
              <a:rPr lang="en-US" dirty="0"/>
              <a:t>Spring 2021</a:t>
            </a:r>
          </a:p>
        </p:txBody>
      </p:sp>
    </p:spTree>
    <p:extLst>
      <p:ext uri="{BB962C8B-B14F-4D97-AF65-F5344CB8AC3E}">
        <p14:creationId xmlns:p14="http://schemas.microsoft.com/office/powerpoint/2010/main" val="123451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7238-83FD-3045-951E-0D58D1C52DE6}"/>
              </a:ext>
            </a:extLst>
          </p:cNvPr>
          <p:cNvSpPr>
            <a:spLocks noGrp="1"/>
          </p:cNvSpPr>
          <p:nvPr>
            <p:ph type="title"/>
          </p:nvPr>
        </p:nvSpPr>
        <p:spPr/>
        <p:txBody>
          <a:bodyPr/>
          <a:lstStyle/>
          <a:p>
            <a:r>
              <a:rPr lang="en-US" dirty="0"/>
              <a:t>stop</a:t>
            </a:r>
          </a:p>
        </p:txBody>
      </p:sp>
      <p:sp>
        <p:nvSpPr>
          <p:cNvPr id="3" name="Content Placeholder 2">
            <a:extLst>
              <a:ext uri="{FF2B5EF4-FFF2-40B4-BE49-F238E27FC236}">
                <a16:creationId xmlns:a16="http://schemas.microsoft.com/office/drawing/2014/main" id="{499FFB1E-D11D-C54A-8E0B-C2DA52B37497}"/>
              </a:ext>
            </a:extLst>
          </p:cNvPr>
          <p:cNvSpPr>
            <a:spLocks noGrp="1"/>
          </p:cNvSpPr>
          <p:nvPr>
            <p:ph idx="1"/>
          </p:nvPr>
        </p:nvSpPr>
        <p:spPr/>
        <p:txBody>
          <a:bodyPr/>
          <a:lstStyle/>
          <a:p>
            <a:r>
              <a:rPr lang="en-US" dirty="0"/>
              <a:t>Maintaining safety, order, and the core values of the environment</a:t>
            </a:r>
          </a:p>
          <a:p>
            <a:endParaRPr lang="en-US" dirty="0"/>
          </a:p>
          <a:p>
            <a:r>
              <a:rPr lang="en-US" dirty="0"/>
              <a:t>Often happens when personal tolerance levels are overwhelmed</a:t>
            </a:r>
          </a:p>
          <a:p>
            <a:endParaRPr lang="en-US" dirty="0"/>
          </a:p>
          <a:p>
            <a:r>
              <a:rPr lang="en-US" dirty="0"/>
              <a:t>Teachers often react severely or inappropriately</a:t>
            </a:r>
          </a:p>
          <a:p>
            <a:endParaRPr lang="en-US" dirty="0"/>
          </a:p>
          <a:p>
            <a:r>
              <a:rPr lang="en-US" dirty="0"/>
              <a:t>Check yourself and take care to TEACH what is acceptable, what is not acceptable, and why</a:t>
            </a:r>
          </a:p>
        </p:txBody>
      </p:sp>
    </p:spTree>
    <p:extLst>
      <p:ext uri="{BB962C8B-B14F-4D97-AF65-F5344CB8AC3E}">
        <p14:creationId xmlns:p14="http://schemas.microsoft.com/office/powerpoint/2010/main" val="221610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6B9-2FBE-FA4D-8C71-45BCABC4052B}"/>
              </a:ext>
            </a:extLst>
          </p:cNvPr>
          <p:cNvSpPr>
            <a:spLocks noGrp="1"/>
          </p:cNvSpPr>
          <p:nvPr>
            <p:ph type="title"/>
          </p:nvPr>
        </p:nvSpPr>
        <p:spPr/>
        <p:txBody>
          <a:bodyPr/>
          <a:lstStyle/>
          <a:p>
            <a:r>
              <a:rPr lang="en-US" dirty="0"/>
              <a:t>Prevent</a:t>
            </a:r>
          </a:p>
        </p:txBody>
      </p:sp>
      <p:sp>
        <p:nvSpPr>
          <p:cNvPr id="3" name="Content Placeholder 2">
            <a:extLst>
              <a:ext uri="{FF2B5EF4-FFF2-40B4-BE49-F238E27FC236}">
                <a16:creationId xmlns:a16="http://schemas.microsoft.com/office/drawing/2014/main" id="{3D88360B-ACE3-0346-AA6D-5346D05DD8C3}"/>
              </a:ext>
            </a:extLst>
          </p:cNvPr>
          <p:cNvSpPr>
            <a:spLocks noGrp="1"/>
          </p:cNvSpPr>
          <p:nvPr>
            <p:ph idx="1"/>
          </p:nvPr>
        </p:nvSpPr>
        <p:spPr/>
        <p:txBody>
          <a:bodyPr>
            <a:normAutofit/>
          </a:bodyPr>
          <a:lstStyle/>
          <a:p>
            <a:r>
              <a:rPr lang="en-US" dirty="0"/>
              <a:t>Predict, plan, prevent</a:t>
            </a:r>
          </a:p>
          <a:p>
            <a:endParaRPr lang="en-US" dirty="0"/>
          </a:p>
          <a:p>
            <a:r>
              <a:rPr lang="en-US" dirty="0"/>
              <a:t>Organize events/classroom activities to minimize opportunities for challenging behavior (teach routines and procedures, build community, post a schedule, reinforce expectations, offer choices, </a:t>
            </a:r>
            <a:r>
              <a:rPr lang="en-US" dirty="0" err="1"/>
              <a:t>etc</a:t>
            </a:r>
            <a:r>
              <a:rPr lang="en-US" dirty="0"/>
              <a:t>)</a:t>
            </a:r>
          </a:p>
          <a:p>
            <a:pPr marL="0" indent="0">
              <a:buNone/>
            </a:pPr>
            <a:endParaRPr lang="en-US" dirty="0"/>
          </a:p>
          <a:p>
            <a:r>
              <a:rPr lang="en-US" dirty="0"/>
              <a:t>Structure the environment in a way that potential crisis events are addressed</a:t>
            </a:r>
          </a:p>
        </p:txBody>
      </p:sp>
    </p:spTree>
    <p:extLst>
      <p:ext uri="{BB962C8B-B14F-4D97-AF65-F5344CB8AC3E}">
        <p14:creationId xmlns:p14="http://schemas.microsoft.com/office/powerpoint/2010/main" val="270768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B001-C6AE-A040-95EF-DDDC2EABF668}"/>
              </a:ext>
            </a:extLst>
          </p:cNvPr>
          <p:cNvSpPr>
            <a:spLocks noGrp="1"/>
          </p:cNvSpPr>
          <p:nvPr>
            <p:ph type="title"/>
          </p:nvPr>
        </p:nvSpPr>
        <p:spPr/>
        <p:txBody>
          <a:bodyPr/>
          <a:lstStyle/>
          <a:p>
            <a:r>
              <a:rPr lang="en-US" dirty="0"/>
              <a:t>Implementing effectively</a:t>
            </a:r>
          </a:p>
        </p:txBody>
      </p:sp>
      <p:sp>
        <p:nvSpPr>
          <p:cNvPr id="3" name="Content Placeholder 2">
            <a:extLst>
              <a:ext uri="{FF2B5EF4-FFF2-40B4-BE49-F238E27FC236}">
                <a16:creationId xmlns:a16="http://schemas.microsoft.com/office/drawing/2014/main" id="{E65B27F3-CEB1-114F-BF87-E0868C9A42A4}"/>
              </a:ext>
            </a:extLst>
          </p:cNvPr>
          <p:cNvSpPr>
            <a:spLocks noGrp="1"/>
          </p:cNvSpPr>
          <p:nvPr>
            <p:ph idx="1"/>
          </p:nvPr>
        </p:nvSpPr>
        <p:spPr/>
        <p:txBody>
          <a:bodyPr>
            <a:normAutofit fontScale="92500" lnSpcReduction="20000"/>
          </a:bodyPr>
          <a:lstStyle/>
          <a:p>
            <a:r>
              <a:rPr lang="en-US" dirty="0"/>
              <a:t>Genuine kindness and authentic caring</a:t>
            </a:r>
          </a:p>
          <a:p>
            <a:endParaRPr lang="en-US" dirty="0"/>
          </a:p>
          <a:p>
            <a:r>
              <a:rPr lang="en-US" dirty="0"/>
              <a:t>Developmental appropriateness</a:t>
            </a:r>
          </a:p>
          <a:p>
            <a:endParaRPr lang="en-US" dirty="0"/>
          </a:p>
          <a:p>
            <a:r>
              <a:rPr lang="en-US" dirty="0"/>
              <a:t>Real and trusting relationships</a:t>
            </a:r>
          </a:p>
          <a:p>
            <a:endParaRPr lang="en-US" dirty="0"/>
          </a:p>
          <a:p>
            <a:r>
              <a:rPr lang="en-US" dirty="0"/>
              <a:t>Clear and consistent expectations</a:t>
            </a:r>
          </a:p>
          <a:p>
            <a:endParaRPr lang="en-US" dirty="0"/>
          </a:p>
          <a:p>
            <a:r>
              <a:rPr lang="en-US" dirty="0"/>
              <a:t>Willingness to consider a child’s life experience </a:t>
            </a:r>
          </a:p>
          <a:p>
            <a:pPr marL="0" indent="0">
              <a:buNone/>
            </a:pPr>
            <a:endParaRPr lang="en-US" dirty="0"/>
          </a:p>
        </p:txBody>
      </p:sp>
    </p:spTree>
    <p:extLst>
      <p:ext uri="{BB962C8B-B14F-4D97-AF65-F5344CB8AC3E}">
        <p14:creationId xmlns:p14="http://schemas.microsoft.com/office/powerpoint/2010/main" val="38104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F3B7-A058-6340-96ED-210CC09820FC}"/>
              </a:ext>
            </a:extLst>
          </p:cNvPr>
          <p:cNvSpPr>
            <a:spLocks noGrp="1"/>
          </p:cNvSpPr>
          <p:nvPr>
            <p:ph type="title"/>
          </p:nvPr>
        </p:nvSpPr>
        <p:spPr>
          <a:xfrm>
            <a:off x="804672" y="964692"/>
            <a:ext cx="3066937" cy="1188720"/>
          </a:xfrm>
        </p:spPr>
        <p:txBody>
          <a:bodyPr>
            <a:normAutofit/>
          </a:bodyPr>
          <a:lstStyle/>
          <a:p>
            <a:r>
              <a:rPr lang="en-US" dirty="0"/>
              <a:t>Make it, take it</a:t>
            </a:r>
          </a:p>
        </p:txBody>
      </p:sp>
      <p:sp>
        <p:nvSpPr>
          <p:cNvPr id="9" name="Content Placeholder 8">
            <a:extLst>
              <a:ext uri="{FF2B5EF4-FFF2-40B4-BE49-F238E27FC236}">
                <a16:creationId xmlns:a16="http://schemas.microsoft.com/office/drawing/2014/main" id="{E3BCF06E-5F1E-47B1-964B-A61EAA377A45}"/>
              </a:ext>
            </a:extLst>
          </p:cNvPr>
          <p:cNvSpPr>
            <a:spLocks noGrp="1"/>
          </p:cNvSpPr>
          <p:nvPr>
            <p:ph idx="1"/>
          </p:nvPr>
        </p:nvSpPr>
        <p:spPr>
          <a:xfrm>
            <a:off x="803244" y="2638044"/>
            <a:ext cx="3063765" cy="3263206"/>
          </a:xfrm>
        </p:spPr>
        <p:txBody>
          <a:bodyPr>
            <a:normAutofit/>
          </a:bodyPr>
          <a:lstStyle/>
          <a:p>
            <a:r>
              <a:rPr lang="en-US" dirty="0"/>
              <a:t>The first card is your cover page.  </a:t>
            </a:r>
          </a:p>
          <a:p>
            <a:endParaRPr lang="en-US" dirty="0"/>
          </a:p>
          <a:p>
            <a:r>
              <a:rPr lang="en-US" dirty="0"/>
              <a:t>Remaining cards will have the strategy on the front and the definition and an example on the back.</a:t>
            </a:r>
          </a:p>
          <a:p>
            <a:pPr marL="0" indent="0">
              <a:buNone/>
            </a:pPr>
            <a:endParaRPr lang="en-US" dirty="0"/>
          </a:p>
          <a:p>
            <a:pPr marL="0" indent="0">
              <a:buNone/>
            </a:pPr>
            <a:endParaRPr lang="en-US" dirty="0"/>
          </a:p>
        </p:txBody>
      </p:sp>
      <p:sp>
        <p:nvSpPr>
          <p:cNvPr id="15" name="Rectangle 11">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rectangular object on a wooden surface&#10;&#10;Description automatically generated with medium confidence">
            <a:extLst>
              <a:ext uri="{FF2B5EF4-FFF2-40B4-BE49-F238E27FC236}">
                <a16:creationId xmlns:a16="http://schemas.microsoft.com/office/drawing/2014/main" id="{FAFD2637-4C26-0148-A7C8-4E2DD622ADD8}"/>
              </a:ext>
            </a:extLst>
          </p:cNvPr>
          <p:cNvPicPr>
            <a:picLocks noChangeAspect="1"/>
          </p:cNvPicPr>
          <p:nvPr/>
        </p:nvPicPr>
        <p:blipFill>
          <a:blip r:embed="rId2"/>
          <a:stretch>
            <a:fillRect/>
          </a:stretch>
        </p:blipFill>
        <p:spPr>
          <a:xfrm>
            <a:off x="5083970" y="1293275"/>
            <a:ext cx="5705856" cy="4279392"/>
          </a:xfrm>
          <a:prstGeom prst="rect">
            <a:avLst/>
          </a:prstGeom>
        </p:spPr>
      </p:pic>
    </p:spTree>
    <p:extLst>
      <p:ext uri="{BB962C8B-B14F-4D97-AF65-F5344CB8AC3E}">
        <p14:creationId xmlns:p14="http://schemas.microsoft.com/office/powerpoint/2010/main" val="66016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5"/>
        <p:cNvGrpSpPr/>
        <p:nvPr/>
      </p:nvGrpSpPr>
      <p:grpSpPr>
        <a:xfrm>
          <a:off x="0" y="0"/>
          <a:ext cx="0" cy="0"/>
          <a:chOff x="0" y="0"/>
          <a:chExt cx="0" cy="0"/>
        </a:xfrm>
      </p:grpSpPr>
      <p:sp>
        <p:nvSpPr>
          <p:cNvPr id="150" name="Rectangle 14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2" name="Rectangle 15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Google Shape;336;p49"/>
          <p:cNvSpPr txBox="1">
            <a:spLocks noGrp="1"/>
          </p:cNvSpPr>
          <p:nvPr>
            <p:ph type="title"/>
          </p:nvPr>
        </p:nvSpPr>
        <p:spPr>
          <a:xfrm>
            <a:off x="1260873" y="1586484"/>
            <a:ext cx="3685032" cy="3685032"/>
          </a:xfrm>
          <a:prstGeom prst="ellipse">
            <a:avLst/>
          </a:prstGeom>
          <a:solidFill>
            <a:schemeClr val="accent2">
              <a:lumMod val="75000"/>
            </a:schemeClr>
          </a:solidFill>
          <a:ln>
            <a:noFill/>
          </a:ln>
        </p:spPr>
        <p:txBody>
          <a:bodyPr spcFirstLastPara="1" vert="horz" lIns="91425" tIns="45700" rIns="91425" bIns="45700" rtlCol="0" anchorCtr="0">
            <a:normAutofit/>
          </a:bodyPr>
          <a:lstStyle/>
          <a:p>
            <a:pPr>
              <a:spcBef>
                <a:spcPts val="0"/>
              </a:spcBef>
            </a:pPr>
            <a:r>
              <a:rPr lang="en-US" sz="3000">
                <a:solidFill>
                  <a:srgbClr val="FFFFFF"/>
                </a:solidFill>
              </a:rPr>
              <a:t>Antiseptic Bouncing</a:t>
            </a:r>
          </a:p>
        </p:txBody>
      </p:sp>
      <p:sp>
        <p:nvSpPr>
          <p:cNvPr id="337" name="Google Shape;337;p49"/>
          <p:cNvSpPr txBox="1">
            <a:spLocks noGrp="1"/>
          </p:cNvSpPr>
          <p:nvPr>
            <p:ph type="body" idx="1"/>
          </p:nvPr>
        </p:nvSpPr>
        <p:spPr>
          <a:xfrm>
            <a:off x="5591695" y="1402080"/>
            <a:ext cx="5320696" cy="4053840"/>
          </a:xfrm>
          <a:prstGeom prst="rect">
            <a:avLst/>
          </a:prstGeom>
        </p:spPr>
        <p:txBody>
          <a:bodyPr spcFirstLastPara="1" vert="horz" lIns="91425" tIns="45700" rIns="91425" bIns="45700" rtlCol="0" anchor="ctr" anchorCtr="0">
            <a:normAutofit/>
          </a:bodyPr>
          <a:lstStyle/>
          <a:p>
            <a:pPr marL="0" indent="0">
              <a:spcBef>
                <a:spcPts val="640"/>
              </a:spcBef>
              <a:buNone/>
            </a:pPr>
            <a:r>
              <a:rPr lang="en-US"/>
              <a:t>•Innocuous removal from a potential crisis situation.</a:t>
            </a:r>
          </a:p>
          <a:p>
            <a:pPr marL="0" indent="0">
              <a:spcBef>
                <a:spcPts val="640"/>
              </a:spcBef>
              <a:buNone/>
            </a:pPr>
            <a:endParaRPr lang="en-US"/>
          </a:p>
          <a:p>
            <a:pPr marL="0" indent="0">
              <a:spcBef>
                <a:spcPts val="640"/>
              </a:spcBef>
              <a:buNone/>
            </a:pPr>
            <a:r>
              <a:rPr lang="en-US"/>
              <a:t>Example: “Sarah, can you take this note to Mrs. Talbott across the hall? I need to borrow a book from her. Come back when you have the book.”</a:t>
            </a:r>
          </a:p>
        </p:txBody>
      </p:sp>
    </p:spTree>
    <p:extLst>
      <p:ext uri="{BB962C8B-B14F-4D97-AF65-F5344CB8AC3E}">
        <p14:creationId xmlns:p14="http://schemas.microsoft.com/office/powerpoint/2010/main" val="62143874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2E81E-D5DB-6E40-A147-C8F7A92ECD7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Planned ignoring</a:t>
            </a:r>
          </a:p>
        </p:txBody>
      </p:sp>
      <p:sp>
        <p:nvSpPr>
          <p:cNvPr id="3" name="Content Placeholder 2">
            <a:extLst>
              <a:ext uri="{FF2B5EF4-FFF2-40B4-BE49-F238E27FC236}">
                <a16:creationId xmlns:a16="http://schemas.microsoft.com/office/drawing/2014/main" id="{52476916-FA5D-4B44-81C9-DFB6E8CC1AF2}"/>
              </a:ext>
            </a:extLst>
          </p:cNvPr>
          <p:cNvSpPr>
            <a:spLocks noGrp="1"/>
          </p:cNvSpPr>
          <p:nvPr>
            <p:ph idx="1"/>
          </p:nvPr>
        </p:nvSpPr>
        <p:spPr>
          <a:xfrm>
            <a:off x="5591695" y="1402080"/>
            <a:ext cx="5320696" cy="4053840"/>
          </a:xfrm>
        </p:spPr>
        <p:txBody>
          <a:bodyPr anchor="ctr">
            <a:normAutofit/>
          </a:bodyPr>
          <a:lstStyle/>
          <a:p>
            <a:pPr marL="0" lvl="0" indent="0">
              <a:spcBef>
                <a:spcPts val="640"/>
              </a:spcBef>
              <a:buNone/>
            </a:pPr>
            <a:r>
              <a:rPr lang="en-US" dirty="0"/>
              <a:t>•Ignore/Tolerate undesirable behavior. </a:t>
            </a:r>
          </a:p>
          <a:p>
            <a:pPr marL="0" lvl="0" indent="0">
              <a:spcBef>
                <a:spcPts val="640"/>
              </a:spcBef>
              <a:buNone/>
            </a:pPr>
            <a:endParaRPr lang="en-US" dirty="0"/>
          </a:p>
          <a:p>
            <a:pPr marL="0" lvl="0" indent="0">
              <a:spcBef>
                <a:spcPts val="640"/>
              </a:spcBef>
              <a:buNone/>
            </a:pPr>
            <a:r>
              <a:rPr lang="en-US" dirty="0"/>
              <a:t>•Do not use when behavior is dangerous.</a:t>
            </a:r>
          </a:p>
          <a:p>
            <a:pPr marL="0" lvl="0" indent="0">
              <a:spcBef>
                <a:spcPts val="640"/>
              </a:spcBef>
              <a:buNone/>
            </a:pPr>
            <a:endParaRPr lang="en-US" dirty="0"/>
          </a:p>
          <a:p>
            <a:pPr marL="0" lvl="0" indent="0">
              <a:spcBef>
                <a:spcPts val="640"/>
              </a:spcBef>
              <a:buNone/>
            </a:pPr>
            <a:r>
              <a:rPr lang="en-US" dirty="0"/>
              <a:t>Example: Mike gives a big YAAAAWWWWN when directions are given. The teacher does not acknowledge it and orients her body away from him.</a:t>
            </a:r>
          </a:p>
          <a:p>
            <a:endParaRPr lang="en-US" dirty="0"/>
          </a:p>
        </p:txBody>
      </p:sp>
    </p:spTree>
    <p:extLst>
      <p:ext uri="{BB962C8B-B14F-4D97-AF65-F5344CB8AC3E}">
        <p14:creationId xmlns:p14="http://schemas.microsoft.com/office/powerpoint/2010/main" val="264992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16C31-7843-C843-A650-1C92103E730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100">
                <a:solidFill>
                  <a:srgbClr val="FFFFFF"/>
                </a:solidFill>
              </a:rPr>
              <a:t>Signal interference</a:t>
            </a:r>
          </a:p>
        </p:txBody>
      </p:sp>
      <p:sp>
        <p:nvSpPr>
          <p:cNvPr id="3" name="Content Placeholder 2">
            <a:extLst>
              <a:ext uri="{FF2B5EF4-FFF2-40B4-BE49-F238E27FC236}">
                <a16:creationId xmlns:a16="http://schemas.microsoft.com/office/drawing/2014/main" id="{D1EC1DFA-40D0-0C4C-B194-415E50AFD05A}"/>
              </a:ext>
            </a:extLst>
          </p:cNvPr>
          <p:cNvSpPr>
            <a:spLocks noGrp="1"/>
          </p:cNvSpPr>
          <p:nvPr>
            <p:ph idx="1"/>
          </p:nvPr>
        </p:nvSpPr>
        <p:spPr>
          <a:xfrm>
            <a:off x="5591695" y="1402080"/>
            <a:ext cx="5320696" cy="4053840"/>
          </a:xfrm>
        </p:spPr>
        <p:txBody>
          <a:bodyPr anchor="ctr">
            <a:normAutofit/>
          </a:bodyPr>
          <a:lstStyle/>
          <a:p>
            <a:pPr marL="0" lvl="0" indent="0">
              <a:spcBef>
                <a:spcPts val="640"/>
              </a:spcBef>
              <a:buNone/>
            </a:pPr>
            <a:r>
              <a:rPr lang="en-US" dirty="0"/>
              <a:t>•Non-verbal cues to curb negative behavior</a:t>
            </a:r>
          </a:p>
          <a:p>
            <a:pPr marL="0" lvl="0" indent="0">
              <a:spcBef>
                <a:spcPts val="640"/>
              </a:spcBef>
              <a:buNone/>
            </a:pPr>
            <a:endParaRPr lang="en-US" dirty="0"/>
          </a:p>
          <a:p>
            <a:pPr marL="0" lvl="0" indent="0">
              <a:spcBef>
                <a:spcPts val="640"/>
              </a:spcBef>
              <a:buNone/>
            </a:pPr>
            <a:r>
              <a:rPr lang="en-US" dirty="0"/>
              <a:t>•Facial expressions (eye contact)</a:t>
            </a:r>
          </a:p>
          <a:p>
            <a:pPr marL="0" lvl="0" indent="0">
              <a:spcBef>
                <a:spcPts val="640"/>
              </a:spcBef>
              <a:buNone/>
            </a:pPr>
            <a:r>
              <a:rPr lang="en-US" dirty="0"/>
              <a:t>•Body movements (clear throat)</a:t>
            </a:r>
          </a:p>
          <a:p>
            <a:pPr marL="0" lvl="0" indent="0">
              <a:spcBef>
                <a:spcPts val="640"/>
              </a:spcBef>
              <a:buNone/>
            </a:pPr>
            <a:r>
              <a:rPr lang="en-US" dirty="0"/>
              <a:t>•Mechanical devices (turn lights off/on)</a:t>
            </a:r>
          </a:p>
          <a:p>
            <a:pPr marL="0" lvl="0" indent="0">
              <a:spcBef>
                <a:spcPts val="640"/>
              </a:spcBef>
              <a:buNone/>
            </a:pPr>
            <a:r>
              <a:rPr lang="en-US" dirty="0"/>
              <a:t>•Proximity control (move closer to student)</a:t>
            </a:r>
          </a:p>
          <a:p>
            <a:pPr marL="0" lvl="0" indent="0">
              <a:spcBef>
                <a:spcPts val="640"/>
              </a:spcBef>
              <a:buNone/>
            </a:pPr>
            <a:endParaRPr lang="en-US" dirty="0"/>
          </a:p>
          <a:p>
            <a:pPr marL="0" lvl="0" indent="0">
              <a:spcBef>
                <a:spcPts val="640"/>
              </a:spcBef>
              <a:buNone/>
            </a:pPr>
            <a:r>
              <a:rPr lang="en-US" dirty="0"/>
              <a:t>Example: David gets his phone out of his pocket.  You make eye contact and raise your eyebrows as if to say, “Really?” </a:t>
            </a:r>
          </a:p>
        </p:txBody>
      </p:sp>
    </p:spTree>
    <p:extLst>
      <p:ext uri="{BB962C8B-B14F-4D97-AF65-F5344CB8AC3E}">
        <p14:creationId xmlns:p14="http://schemas.microsoft.com/office/powerpoint/2010/main" val="236975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C55B6-C3AD-104B-9E20-E88A33F0A87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dirty="0">
                <a:solidFill>
                  <a:srgbClr val="FFFFFF"/>
                </a:solidFill>
              </a:rPr>
              <a:t>Hypodermic affection</a:t>
            </a:r>
          </a:p>
        </p:txBody>
      </p:sp>
      <p:sp>
        <p:nvSpPr>
          <p:cNvPr id="3" name="Content Placeholder 2">
            <a:extLst>
              <a:ext uri="{FF2B5EF4-FFF2-40B4-BE49-F238E27FC236}">
                <a16:creationId xmlns:a16="http://schemas.microsoft.com/office/drawing/2014/main" id="{C68BDCD0-6676-AB4A-A427-59D2A65116FE}"/>
              </a:ext>
            </a:extLst>
          </p:cNvPr>
          <p:cNvSpPr>
            <a:spLocks noGrp="1"/>
          </p:cNvSpPr>
          <p:nvPr>
            <p:ph idx="1"/>
          </p:nvPr>
        </p:nvSpPr>
        <p:spPr>
          <a:xfrm>
            <a:off x="5591695" y="1402080"/>
            <a:ext cx="5320696" cy="4053840"/>
          </a:xfrm>
        </p:spPr>
        <p:txBody>
          <a:bodyPr anchor="ctr">
            <a:normAutofit/>
          </a:bodyPr>
          <a:lstStyle/>
          <a:p>
            <a:pPr marL="0" lvl="0" indent="0">
              <a:spcBef>
                <a:spcPts val="640"/>
              </a:spcBef>
              <a:buNone/>
            </a:pPr>
            <a:r>
              <a:rPr lang="en-US" dirty="0"/>
              <a:t>•Physical contact (appropriate, of course!) to defuse behaviors </a:t>
            </a:r>
          </a:p>
          <a:p>
            <a:pPr marL="0" lvl="0" indent="0">
              <a:spcBef>
                <a:spcPts val="640"/>
              </a:spcBef>
              <a:buNone/>
            </a:pPr>
            <a:r>
              <a:rPr lang="en-US" dirty="0"/>
              <a:t>	-High five</a:t>
            </a:r>
          </a:p>
          <a:p>
            <a:pPr marL="0" lvl="0" indent="0">
              <a:spcBef>
                <a:spcPts val="640"/>
              </a:spcBef>
              <a:buNone/>
            </a:pPr>
            <a:r>
              <a:rPr lang="en-US" dirty="0"/>
              <a:t>	-”Side hugs”</a:t>
            </a:r>
          </a:p>
          <a:p>
            <a:pPr marL="0" lvl="0" indent="0">
              <a:spcBef>
                <a:spcPts val="640"/>
              </a:spcBef>
              <a:buNone/>
            </a:pPr>
            <a:r>
              <a:rPr lang="en-US" dirty="0"/>
              <a:t>	-Hand on shoulder</a:t>
            </a:r>
          </a:p>
          <a:p>
            <a:pPr marL="0" lvl="0" indent="0">
              <a:spcBef>
                <a:spcPts val="640"/>
              </a:spcBef>
              <a:buNone/>
            </a:pPr>
            <a:r>
              <a:rPr lang="en-US" dirty="0"/>
              <a:t>	</a:t>
            </a:r>
          </a:p>
          <a:p>
            <a:pPr marL="0" lvl="0" indent="0">
              <a:spcBef>
                <a:spcPts val="640"/>
              </a:spcBef>
              <a:buNone/>
            </a:pPr>
            <a:r>
              <a:rPr lang="en-US" dirty="0"/>
              <a:t>Example: Mr. S put her hand on Leo’s shoulder as he explained that it was time to put the computers away, even though Leo wasn’t done with his project.</a:t>
            </a:r>
          </a:p>
          <a:p>
            <a:endParaRPr lang="en-US" dirty="0"/>
          </a:p>
        </p:txBody>
      </p:sp>
    </p:spTree>
    <p:extLst>
      <p:ext uri="{BB962C8B-B14F-4D97-AF65-F5344CB8AC3E}">
        <p14:creationId xmlns:p14="http://schemas.microsoft.com/office/powerpoint/2010/main" val="27980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12F67-4BC9-C546-8C77-7B6E82CA391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Hurdle help</a:t>
            </a:r>
          </a:p>
        </p:txBody>
      </p:sp>
      <p:sp>
        <p:nvSpPr>
          <p:cNvPr id="3" name="Content Placeholder 2">
            <a:extLst>
              <a:ext uri="{FF2B5EF4-FFF2-40B4-BE49-F238E27FC236}">
                <a16:creationId xmlns:a16="http://schemas.microsoft.com/office/drawing/2014/main" id="{6FCF0BA1-4086-1E45-9628-618A6C0AD15A}"/>
              </a:ext>
            </a:extLst>
          </p:cNvPr>
          <p:cNvSpPr>
            <a:spLocks noGrp="1"/>
          </p:cNvSpPr>
          <p:nvPr>
            <p:ph idx="1"/>
          </p:nvPr>
        </p:nvSpPr>
        <p:spPr>
          <a:xfrm>
            <a:off x="5591695" y="1402080"/>
            <a:ext cx="5320696" cy="4053840"/>
          </a:xfrm>
        </p:spPr>
        <p:txBody>
          <a:bodyPr anchor="ctr">
            <a:normAutofit/>
          </a:bodyPr>
          <a:lstStyle/>
          <a:p>
            <a:pPr marL="0" lvl="0" indent="0">
              <a:spcBef>
                <a:spcPts val="640"/>
              </a:spcBef>
              <a:buNone/>
            </a:pPr>
            <a:r>
              <a:rPr lang="en-US" dirty="0"/>
              <a:t>•Monitor levels of frustration closely and offer help at the appropriate time - even if it means you do part of the task FOR the student.</a:t>
            </a:r>
          </a:p>
          <a:p>
            <a:pPr marL="0" lvl="0" indent="0">
              <a:spcBef>
                <a:spcPts val="640"/>
              </a:spcBef>
              <a:buNone/>
            </a:pPr>
            <a:endParaRPr lang="en-US" dirty="0"/>
          </a:p>
          <a:p>
            <a:pPr marL="0" lvl="0" indent="0">
              <a:spcBef>
                <a:spcPts val="640"/>
              </a:spcBef>
              <a:buNone/>
            </a:pPr>
            <a:r>
              <a:rPr lang="en-US" dirty="0"/>
              <a:t>Example: John’s behavior is escalating because he can’t get past the introduction on his essay. The teacher steps in and acts as a scribe for the second paragraph. </a:t>
            </a:r>
          </a:p>
          <a:p>
            <a:endParaRPr lang="en-US" dirty="0"/>
          </a:p>
        </p:txBody>
      </p:sp>
    </p:spTree>
    <p:extLst>
      <p:ext uri="{BB962C8B-B14F-4D97-AF65-F5344CB8AC3E}">
        <p14:creationId xmlns:p14="http://schemas.microsoft.com/office/powerpoint/2010/main" val="32920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9941F-29E4-2845-BCE0-F802FB943B9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900">
                <a:solidFill>
                  <a:srgbClr val="FFFFFF"/>
                </a:solidFill>
              </a:rPr>
              <a:t>Restructuring</a:t>
            </a:r>
          </a:p>
        </p:txBody>
      </p:sp>
      <p:sp>
        <p:nvSpPr>
          <p:cNvPr id="3" name="Content Placeholder 2">
            <a:extLst>
              <a:ext uri="{FF2B5EF4-FFF2-40B4-BE49-F238E27FC236}">
                <a16:creationId xmlns:a16="http://schemas.microsoft.com/office/drawing/2014/main" id="{B79595D8-9203-B449-A09F-CBC62292EC7D}"/>
              </a:ext>
            </a:extLst>
          </p:cNvPr>
          <p:cNvSpPr>
            <a:spLocks noGrp="1"/>
          </p:cNvSpPr>
          <p:nvPr>
            <p:ph idx="1"/>
          </p:nvPr>
        </p:nvSpPr>
        <p:spPr>
          <a:xfrm>
            <a:off x="5591695" y="1402080"/>
            <a:ext cx="5320696" cy="4053840"/>
          </a:xfrm>
        </p:spPr>
        <p:txBody>
          <a:bodyPr anchor="ctr">
            <a:normAutofit/>
          </a:bodyPr>
          <a:lstStyle/>
          <a:p>
            <a:pPr marL="0" lvl="0" indent="0">
              <a:spcBef>
                <a:spcPts val="640"/>
              </a:spcBef>
              <a:buNone/>
            </a:pPr>
            <a:r>
              <a:rPr lang="en-US" dirty="0"/>
              <a:t>•Altering or ditching a lesson that isn’t going well.</a:t>
            </a:r>
          </a:p>
          <a:p>
            <a:pPr marL="0" lvl="0" indent="0">
              <a:spcBef>
                <a:spcPts val="640"/>
              </a:spcBef>
              <a:buNone/>
            </a:pPr>
            <a:endParaRPr lang="en-US" dirty="0"/>
          </a:p>
          <a:p>
            <a:pPr marL="0" lvl="0" indent="0">
              <a:spcBef>
                <a:spcPts val="640"/>
              </a:spcBef>
              <a:buNone/>
            </a:pPr>
            <a:r>
              <a:rPr lang="en-US" dirty="0"/>
              <a:t>Example: Mrs. Talbott thought her group was ready to add and subtract without a </a:t>
            </a:r>
            <a:r>
              <a:rPr lang="en-US" dirty="0" err="1"/>
              <a:t>numberline</a:t>
            </a:r>
            <a:r>
              <a:rPr lang="en-US" dirty="0"/>
              <a:t>. The students get frustrated and upset during her assessment. She gives each student access to a </a:t>
            </a:r>
            <a:r>
              <a:rPr lang="en-US" dirty="0" err="1"/>
              <a:t>numberline</a:t>
            </a:r>
            <a:r>
              <a:rPr lang="en-US" dirty="0"/>
              <a:t> and thinks, “Welp, that assessment told me a lot!”</a:t>
            </a:r>
          </a:p>
          <a:p>
            <a:endParaRPr lang="en-US" dirty="0"/>
          </a:p>
        </p:txBody>
      </p:sp>
    </p:spTree>
    <p:extLst>
      <p:ext uri="{BB962C8B-B14F-4D97-AF65-F5344CB8AC3E}">
        <p14:creationId xmlns:p14="http://schemas.microsoft.com/office/powerpoint/2010/main" val="370726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0661-3901-284E-BB2F-C789AF7668A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A4CD7BA-F156-8A40-84F8-D09A423B708F}"/>
              </a:ext>
            </a:extLst>
          </p:cNvPr>
          <p:cNvSpPr>
            <a:spLocks noGrp="1"/>
          </p:cNvSpPr>
          <p:nvPr>
            <p:ph idx="1"/>
          </p:nvPr>
        </p:nvSpPr>
        <p:spPr/>
        <p:txBody>
          <a:bodyPr>
            <a:normAutofit fontScale="62500" lnSpcReduction="20000"/>
          </a:bodyPr>
          <a:lstStyle/>
          <a:p>
            <a:r>
              <a:rPr lang="en-US" dirty="0"/>
              <a:t>Reviewing the pyramid model</a:t>
            </a:r>
          </a:p>
          <a:p>
            <a:endParaRPr lang="en-US" dirty="0"/>
          </a:p>
          <a:p>
            <a:r>
              <a:rPr lang="en-US" dirty="0"/>
              <a:t>Basic duties of every teacher</a:t>
            </a:r>
          </a:p>
          <a:p>
            <a:endParaRPr lang="en-US" dirty="0"/>
          </a:p>
          <a:p>
            <a:r>
              <a:rPr lang="en-US" dirty="0"/>
              <a:t>Choosing what to do</a:t>
            </a:r>
          </a:p>
          <a:p>
            <a:endParaRPr lang="en-US" dirty="0"/>
          </a:p>
          <a:p>
            <a:r>
              <a:rPr lang="en-US" dirty="0"/>
              <a:t>Factors for successful implementation</a:t>
            </a:r>
          </a:p>
          <a:p>
            <a:endParaRPr lang="en-US" dirty="0"/>
          </a:p>
          <a:p>
            <a:r>
              <a:rPr lang="en-US" dirty="0"/>
              <a:t>Strategies for your toolkit (Make It, Take It – optional!)</a:t>
            </a:r>
          </a:p>
          <a:p>
            <a:endParaRPr lang="en-US" dirty="0"/>
          </a:p>
          <a:p>
            <a:r>
              <a:rPr lang="en-US" dirty="0"/>
              <a:t>Questions?</a:t>
            </a:r>
          </a:p>
          <a:p>
            <a:endParaRPr lang="en-US" dirty="0"/>
          </a:p>
        </p:txBody>
      </p:sp>
    </p:spTree>
    <p:extLst>
      <p:ext uri="{BB962C8B-B14F-4D97-AF65-F5344CB8AC3E}">
        <p14:creationId xmlns:p14="http://schemas.microsoft.com/office/powerpoint/2010/main" val="188566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93BCA-58DD-1847-A86F-FA9B217CF97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dirty="0">
                <a:solidFill>
                  <a:srgbClr val="FFFFFF"/>
                </a:solidFill>
              </a:rPr>
              <a:t>Limitation of space and tools</a:t>
            </a:r>
          </a:p>
        </p:txBody>
      </p:sp>
      <p:sp>
        <p:nvSpPr>
          <p:cNvPr id="3" name="Content Placeholder 2">
            <a:extLst>
              <a:ext uri="{FF2B5EF4-FFF2-40B4-BE49-F238E27FC236}">
                <a16:creationId xmlns:a16="http://schemas.microsoft.com/office/drawing/2014/main" id="{9D3BECB3-B00C-6F4F-9768-F5BCC4048C96}"/>
              </a:ext>
            </a:extLst>
          </p:cNvPr>
          <p:cNvSpPr>
            <a:spLocks noGrp="1"/>
          </p:cNvSpPr>
          <p:nvPr>
            <p:ph idx="1"/>
          </p:nvPr>
        </p:nvSpPr>
        <p:spPr>
          <a:xfrm>
            <a:off x="5591695" y="1402080"/>
            <a:ext cx="5320696" cy="4053840"/>
          </a:xfrm>
        </p:spPr>
        <p:txBody>
          <a:bodyPr anchor="ctr">
            <a:normAutofit/>
          </a:bodyPr>
          <a:lstStyle/>
          <a:p>
            <a:pPr marL="0" lvl="0" indent="0">
              <a:spcBef>
                <a:spcPts val="640"/>
              </a:spcBef>
              <a:buNone/>
            </a:pPr>
            <a:r>
              <a:rPr lang="en-US" dirty="0"/>
              <a:t>•Do not allow access to manipulatives or “tools” until necessary. </a:t>
            </a:r>
          </a:p>
          <a:p>
            <a:pPr marL="0" lvl="0" indent="0">
              <a:spcBef>
                <a:spcPts val="640"/>
              </a:spcBef>
              <a:buNone/>
            </a:pPr>
            <a:endParaRPr lang="en-US" dirty="0"/>
          </a:p>
          <a:p>
            <a:pPr marL="0" lvl="0" indent="0">
              <a:spcBef>
                <a:spcPts val="640"/>
              </a:spcBef>
              <a:buNone/>
            </a:pPr>
            <a:r>
              <a:rPr lang="en-US" dirty="0"/>
              <a:t>Example: Mr. S has a lesson about how to use a compass. He demonstrates the proper way to handle the compass before distributing materials and diving into the lesson. </a:t>
            </a:r>
          </a:p>
          <a:p>
            <a:pPr marL="0" lvl="0" indent="0">
              <a:spcBef>
                <a:spcPts val="640"/>
              </a:spcBef>
              <a:buNone/>
            </a:pPr>
            <a:endParaRPr lang="en-US" dirty="0"/>
          </a:p>
          <a:p>
            <a:pPr marL="0" lvl="0" indent="0">
              <a:spcBef>
                <a:spcPts val="640"/>
              </a:spcBef>
              <a:buNone/>
            </a:pPr>
            <a:r>
              <a:rPr lang="en-US" dirty="0"/>
              <a:t>Example: Ms. P has a fun coloring activity for her math lesson. She goes over the directions and restates expectations before passing out the scented markers and breaking the students into small groups. </a:t>
            </a:r>
          </a:p>
          <a:p>
            <a:endParaRPr lang="en-US" dirty="0"/>
          </a:p>
        </p:txBody>
      </p:sp>
    </p:spTree>
    <p:extLst>
      <p:ext uri="{BB962C8B-B14F-4D97-AF65-F5344CB8AC3E}">
        <p14:creationId xmlns:p14="http://schemas.microsoft.com/office/powerpoint/2010/main" val="2934728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A2372-CA86-2B42-9C39-2ABD15607AC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humor</a:t>
            </a:r>
          </a:p>
        </p:txBody>
      </p:sp>
      <p:sp>
        <p:nvSpPr>
          <p:cNvPr id="3" name="Content Placeholder 2">
            <a:extLst>
              <a:ext uri="{FF2B5EF4-FFF2-40B4-BE49-F238E27FC236}">
                <a16:creationId xmlns:a16="http://schemas.microsoft.com/office/drawing/2014/main" id="{C40F828D-F2CF-F046-BD81-5C688F45320C}"/>
              </a:ext>
            </a:extLst>
          </p:cNvPr>
          <p:cNvSpPr>
            <a:spLocks noGrp="1"/>
          </p:cNvSpPr>
          <p:nvPr>
            <p:ph idx="1"/>
          </p:nvPr>
        </p:nvSpPr>
        <p:spPr>
          <a:xfrm>
            <a:off x="5591695" y="1402080"/>
            <a:ext cx="5320696" cy="4053840"/>
          </a:xfrm>
        </p:spPr>
        <p:txBody>
          <a:bodyPr anchor="ctr">
            <a:normAutofit/>
          </a:bodyPr>
          <a:lstStyle/>
          <a:p>
            <a:pPr marL="0" lvl="0" indent="0">
              <a:lnSpc>
                <a:spcPct val="90000"/>
              </a:lnSpc>
              <a:spcBef>
                <a:spcPts val="640"/>
              </a:spcBef>
              <a:buNone/>
            </a:pPr>
            <a:r>
              <a:rPr lang="en-US" sz="1500" dirty="0"/>
              <a:t>•Use humor to relieve a tense situation</a:t>
            </a:r>
          </a:p>
          <a:p>
            <a:pPr marL="0" lvl="0" indent="0">
              <a:lnSpc>
                <a:spcPct val="90000"/>
              </a:lnSpc>
              <a:spcBef>
                <a:spcPts val="640"/>
              </a:spcBef>
              <a:buNone/>
            </a:pPr>
            <a:r>
              <a:rPr lang="en-US" sz="1500" dirty="0"/>
              <a:t>•DO NOT use sarcasm with students. EVER.</a:t>
            </a:r>
          </a:p>
          <a:p>
            <a:pPr>
              <a:lnSpc>
                <a:spcPct val="90000"/>
              </a:lnSpc>
            </a:pPr>
            <a:endParaRPr lang="en-US" sz="1500" dirty="0"/>
          </a:p>
          <a:p>
            <a:pPr>
              <a:lnSpc>
                <a:spcPct val="90000"/>
              </a:lnSpc>
            </a:pPr>
            <a:r>
              <a:rPr lang="en-US" sz="1500" dirty="0"/>
              <a:t>Example: Jake throws his crayons on the floor to protest an art project. The teacher says, “My, my! My classroom is haunted by a crayon-throwing ghost! Jake, tell that ghost to stop it and I’ll help you clean up the crayons.”</a:t>
            </a:r>
          </a:p>
          <a:p>
            <a:pPr>
              <a:lnSpc>
                <a:spcPct val="90000"/>
              </a:lnSpc>
            </a:pPr>
            <a:endParaRPr lang="en-US" sz="1500" dirty="0"/>
          </a:p>
          <a:p>
            <a:pPr>
              <a:lnSpc>
                <a:spcPct val="90000"/>
              </a:lnSpc>
            </a:pPr>
            <a:r>
              <a:rPr lang="en-US" sz="1500" dirty="0"/>
              <a:t>Example: Ms. T’s math class is getting </a:t>
            </a:r>
            <a:r>
              <a:rPr lang="en-US" sz="1500" dirty="0" err="1"/>
              <a:t>waaay</a:t>
            </a:r>
            <a:r>
              <a:rPr lang="en-US" sz="1500" dirty="0"/>
              <a:t> off track and not attending to the lesson. She asks for three volunteers to demonstrate their favorite Tik Tok dance. She calls it Tic Tac for added laughs.  After the three dances, she employs a calming strategy to get everyone back on track. </a:t>
            </a:r>
          </a:p>
          <a:p>
            <a:pPr>
              <a:lnSpc>
                <a:spcPct val="90000"/>
              </a:lnSpc>
            </a:pPr>
            <a:endParaRPr lang="en-US" sz="1500" dirty="0"/>
          </a:p>
        </p:txBody>
      </p:sp>
    </p:spTree>
    <p:extLst>
      <p:ext uri="{BB962C8B-B14F-4D97-AF65-F5344CB8AC3E}">
        <p14:creationId xmlns:p14="http://schemas.microsoft.com/office/powerpoint/2010/main" val="135038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4027C-00BA-B14B-91BC-9B25EB3E871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Descriptive praise</a:t>
            </a:r>
          </a:p>
        </p:txBody>
      </p:sp>
      <p:sp>
        <p:nvSpPr>
          <p:cNvPr id="3" name="Content Placeholder 2">
            <a:extLst>
              <a:ext uri="{FF2B5EF4-FFF2-40B4-BE49-F238E27FC236}">
                <a16:creationId xmlns:a16="http://schemas.microsoft.com/office/drawing/2014/main" id="{78F1704B-4502-FF42-B869-4E1F80EC3CF2}"/>
              </a:ext>
            </a:extLst>
          </p:cNvPr>
          <p:cNvSpPr>
            <a:spLocks noGrp="1"/>
          </p:cNvSpPr>
          <p:nvPr>
            <p:ph idx="1"/>
          </p:nvPr>
        </p:nvSpPr>
        <p:spPr>
          <a:xfrm>
            <a:off x="5591695" y="1402080"/>
            <a:ext cx="5320696" cy="4053840"/>
          </a:xfrm>
        </p:spPr>
        <p:txBody>
          <a:bodyPr anchor="ctr">
            <a:normAutofit/>
          </a:bodyPr>
          <a:lstStyle/>
          <a:p>
            <a:pPr>
              <a:lnSpc>
                <a:spcPct val="90000"/>
              </a:lnSpc>
            </a:pPr>
            <a:r>
              <a:rPr lang="en-US" sz="1400" dirty="0"/>
              <a:t>More than just “great” or “good job.” </a:t>
            </a:r>
          </a:p>
          <a:p>
            <a:pPr>
              <a:lnSpc>
                <a:spcPct val="90000"/>
              </a:lnSpc>
            </a:pPr>
            <a:endParaRPr lang="en-US" sz="1400" dirty="0"/>
          </a:p>
          <a:p>
            <a:pPr>
              <a:lnSpc>
                <a:spcPct val="90000"/>
              </a:lnSpc>
            </a:pPr>
            <a:r>
              <a:rPr lang="en-US" sz="1400" dirty="0"/>
              <a:t>Tells students about their accomplishments, not their personalities.</a:t>
            </a:r>
          </a:p>
          <a:p>
            <a:pPr>
              <a:lnSpc>
                <a:spcPct val="90000"/>
              </a:lnSpc>
            </a:pPr>
            <a:endParaRPr lang="en-US" sz="1400" dirty="0"/>
          </a:p>
          <a:p>
            <a:pPr>
              <a:lnSpc>
                <a:spcPct val="90000"/>
              </a:lnSpc>
            </a:pPr>
            <a:r>
              <a:rPr lang="en-US" sz="1400" dirty="0"/>
              <a:t>Example: Kiara usually needs a lot of direction if expectations aren’t clear. Today, she finishes her work early and decides to get out her homework so she can knock out a few assignments. “Kiara, I noticed that you are using your time wisely.  You didn’t even need me to tell you what to do! You are a really dedicated student!”</a:t>
            </a:r>
          </a:p>
          <a:p>
            <a:pPr>
              <a:lnSpc>
                <a:spcPct val="90000"/>
              </a:lnSpc>
            </a:pPr>
            <a:endParaRPr lang="en-US" sz="1400" dirty="0"/>
          </a:p>
          <a:p>
            <a:pPr>
              <a:lnSpc>
                <a:spcPct val="90000"/>
              </a:lnSpc>
            </a:pPr>
            <a:r>
              <a:rPr lang="en-US" sz="1400" dirty="0"/>
              <a:t>Example: The class is working quietly in their groups. You stop the class and say, “When I see you all collaborating and focused on finding the answer, it tells me that you really care about each other’s learning. This kind of support for your friends is really important. Keep it up!”</a:t>
            </a:r>
          </a:p>
        </p:txBody>
      </p:sp>
    </p:spTree>
    <p:extLst>
      <p:ext uri="{BB962C8B-B14F-4D97-AF65-F5344CB8AC3E}">
        <p14:creationId xmlns:p14="http://schemas.microsoft.com/office/powerpoint/2010/main" val="256051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E63F-571C-F349-B5C1-DCB27F619A31}"/>
              </a:ext>
            </a:extLst>
          </p:cNvPr>
          <p:cNvSpPr>
            <a:spLocks noGrp="1"/>
          </p:cNvSpPr>
          <p:nvPr>
            <p:ph type="title"/>
          </p:nvPr>
        </p:nvSpPr>
        <p:spPr/>
        <p:txBody>
          <a:bodyPr/>
          <a:lstStyle/>
          <a:p>
            <a:r>
              <a:rPr lang="en-US" dirty="0"/>
              <a:t>Remember….</a:t>
            </a:r>
          </a:p>
        </p:txBody>
      </p:sp>
      <p:pic>
        <p:nvPicPr>
          <p:cNvPr id="5" name="Content Placeholder 4" descr="A picture containing text&#10;&#10;Description automatically generated">
            <a:extLst>
              <a:ext uri="{FF2B5EF4-FFF2-40B4-BE49-F238E27FC236}">
                <a16:creationId xmlns:a16="http://schemas.microsoft.com/office/drawing/2014/main" id="{6E1BEB22-0577-C246-9971-F65FB4A15219}"/>
              </a:ext>
            </a:extLst>
          </p:cNvPr>
          <p:cNvPicPr>
            <a:picLocks noGrp="1" noChangeAspect="1"/>
          </p:cNvPicPr>
          <p:nvPr>
            <p:ph idx="1"/>
          </p:nvPr>
        </p:nvPicPr>
        <p:blipFill>
          <a:blip r:embed="rId2"/>
          <a:stretch>
            <a:fillRect/>
          </a:stretch>
        </p:blipFill>
        <p:spPr>
          <a:xfrm>
            <a:off x="3143250" y="2728912"/>
            <a:ext cx="5905500" cy="2921000"/>
          </a:xfrm>
        </p:spPr>
      </p:pic>
    </p:spTree>
    <p:extLst>
      <p:ext uri="{BB962C8B-B14F-4D97-AF65-F5344CB8AC3E}">
        <p14:creationId xmlns:p14="http://schemas.microsoft.com/office/powerpoint/2010/main" val="142203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91E93-983B-AE49-A6BE-6983236E5573}"/>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Don’t give up! EVER!</a:t>
            </a:r>
          </a:p>
        </p:txBody>
      </p:sp>
    </p:spTree>
    <p:extLst>
      <p:ext uri="{BB962C8B-B14F-4D97-AF65-F5344CB8AC3E}">
        <p14:creationId xmlns:p14="http://schemas.microsoft.com/office/powerpoint/2010/main" val="3045504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60C8-32EC-0340-9088-2303B5C51A7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E99C15B-6B7A-4E47-8D92-D98AED207E14}"/>
              </a:ext>
            </a:extLst>
          </p:cNvPr>
          <p:cNvSpPr>
            <a:spLocks noGrp="1"/>
          </p:cNvSpPr>
          <p:nvPr>
            <p:ph idx="1"/>
          </p:nvPr>
        </p:nvSpPr>
        <p:spPr/>
        <p:txBody>
          <a:bodyPr>
            <a:normAutofit lnSpcReduction="10000"/>
          </a:bodyPr>
          <a:lstStyle/>
          <a:p>
            <a:pPr marL="0" indent="0">
              <a:buNone/>
            </a:pPr>
            <a:endParaRPr lang="en-US" dirty="0"/>
          </a:p>
          <a:p>
            <a:r>
              <a:rPr lang="en-US" dirty="0"/>
              <a:t>Colvin, Geoffrey, and Terrance M. Scott. </a:t>
            </a:r>
            <a:r>
              <a:rPr lang="en-US" i="1" dirty="0"/>
              <a:t>Managing the Cycle of Acting-out Behavior in the Classroom</a:t>
            </a:r>
            <a:r>
              <a:rPr lang="en-US" dirty="0"/>
              <a:t>. Corwin, a Sage Company, 2015. </a:t>
            </a:r>
          </a:p>
          <a:p>
            <a:endParaRPr lang="en-US" dirty="0"/>
          </a:p>
          <a:p>
            <a:r>
              <a:rPr lang="en-US" i="1" dirty="0"/>
              <a:t>The Joyful Classroom: Practical Ways to Engage &amp; Challenge Students K-6</a:t>
            </a:r>
            <a:r>
              <a:rPr lang="en-US" dirty="0"/>
              <a:t>. Center for Responsive Schools, Inc., 2016. </a:t>
            </a:r>
          </a:p>
          <a:p>
            <a:endParaRPr lang="en-US" dirty="0"/>
          </a:p>
          <a:p>
            <a:r>
              <a:rPr lang="en-US" dirty="0"/>
              <a:t>Olive, Edna. </a:t>
            </a:r>
            <a:r>
              <a:rPr lang="en-US" i="1" dirty="0"/>
              <a:t>PBF: Positive Behavior Facilitation ; Understanding and Intervening in the Behavior of Youth</a:t>
            </a:r>
            <a:r>
              <a:rPr lang="en-US" dirty="0"/>
              <a:t>. Research Press, 2015.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0761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F8EF-2318-944C-B574-ACAE7D2BC7BD}"/>
              </a:ext>
            </a:extLst>
          </p:cNvPr>
          <p:cNvSpPr>
            <a:spLocks noGrp="1"/>
          </p:cNvSpPr>
          <p:nvPr>
            <p:ph type="title"/>
          </p:nvPr>
        </p:nvSpPr>
        <p:spPr/>
        <p:txBody>
          <a:bodyPr/>
          <a:lstStyle/>
          <a:p>
            <a:r>
              <a:rPr lang="en-US" dirty="0"/>
              <a:t>All/some/few</a:t>
            </a:r>
          </a:p>
        </p:txBody>
      </p:sp>
      <p:pic>
        <p:nvPicPr>
          <p:cNvPr id="6" name="Picture Placeholder 5" descr="Diagram&#10;&#10;Description automatically generated">
            <a:extLst>
              <a:ext uri="{FF2B5EF4-FFF2-40B4-BE49-F238E27FC236}">
                <a16:creationId xmlns:a16="http://schemas.microsoft.com/office/drawing/2014/main" id="{5352F4FF-5B5E-9247-A17D-EC621D084DE1}"/>
              </a:ext>
            </a:extLst>
          </p:cNvPr>
          <p:cNvPicPr>
            <a:picLocks noGrp="1" noChangeAspect="1"/>
          </p:cNvPicPr>
          <p:nvPr>
            <p:ph type="pic" idx="1"/>
          </p:nvPr>
        </p:nvPicPr>
        <p:blipFill>
          <a:blip r:embed="rId2"/>
          <a:srcRect l="5324" r="5324"/>
          <a:stretch>
            <a:fillRect/>
          </a:stretch>
        </p:blipFill>
        <p:spPr/>
      </p:pic>
      <p:sp>
        <p:nvSpPr>
          <p:cNvPr id="4" name="Text Placeholder 3">
            <a:extLst>
              <a:ext uri="{FF2B5EF4-FFF2-40B4-BE49-F238E27FC236}">
                <a16:creationId xmlns:a16="http://schemas.microsoft.com/office/drawing/2014/main" id="{0F15E7E8-5920-F248-8541-C09197D25CD7}"/>
              </a:ext>
            </a:extLst>
          </p:cNvPr>
          <p:cNvSpPr>
            <a:spLocks noGrp="1"/>
          </p:cNvSpPr>
          <p:nvPr>
            <p:ph type="body" sz="half" idx="2"/>
          </p:nvPr>
        </p:nvSpPr>
        <p:spPr/>
        <p:txBody>
          <a:bodyPr/>
          <a:lstStyle/>
          <a:p>
            <a:r>
              <a:rPr lang="en-US" dirty="0"/>
              <a:t>The content presented today falls under Nurturing and Responsive Relationships and High-Quality Supportive Environments.</a:t>
            </a:r>
          </a:p>
        </p:txBody>
      </p:sp>
    </p:spTree>
    <p:extLst>
      <p:ext uri="{BB962C8B-B14F-4D97-AF65-F5344CB8AC3E}">
        <p14:creationId xmlns:p14="http://schemas.microsoft.com/office/powerpoint/2010/main" val="91869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0C26-C632-DF43-8954-DA5F639177DF}"/>
              </a:ext>
            </a:extLst>
          </p:cNvPr>
          <p:cNvSpPr>
            <a:spLocks noGrp="1"/>
          </p:cNvSpPr>
          <p:nvPr>
            <p:ph type="title"/>
          </p:nvPr>
        </p:nvSpPr>
        <p:spPr/>
        <p:txBody>
          <a:bodyPr/>
          <a:lstStyle/>
          <a:p>
            <a:r>
              <a:rPr lang="en-US" dirty="0"/>
              <a:t>As a teacher, you must:</a:t>
            </a:r>
          </a:p>
        </p:txBody>
      </p:sp>
      <p:sp>
        <p:nvSpPr>
          <p:cNvPr id="3" name="Content Placeholder 2">
            <a:extLst>
              <a:ext uri="{FF2B5EF4-FFF2-40B4-BE49-F238E27FC236}">
                <a16:creationId xmlns:a16="http://schemas.microsoft.com/office/drawing/2014/main" id="{27D80E5C-354F-BA4C-B9AE-CD737BE643FC}"/>
              </a:ext>
            </a:extLst>
          </p:cNvPr>
          <p:cNvSpPr>
            <a:spLocks noGrp="1"/>
          </p:cNvSpPr>
          <p:nvPr>
            <p:ph idx="1"/>
          </p:nvPr>
        </p:nvSpPr>
        <p:spPr/>
        <p:txBody>
          <a:bodyPr/>
          <a:lstStyle/>
          <a:p>
            <a:pPr marL="0" indent="0">
              <a:buNone/>
            </a:pPr>
            <a:r>
              <a:rPr lang="en-US" dirty="0"/>
              <a:t>Establish and teach students your expectations.</a:t>
            </a:r>
          </a:p>
          <a:p>
            <a:pPr marL="0" indent="0">
              <a:buNone/>
            </a:pPr>
            <a:endParaRPr lang="en-US" dirty="0"/>
          </a:p>
          <a:p>
            <a:pPr lvl="1"/>
            <a:r>
              <a:rPr lang="en-US" dirty="0"/>
              <a:t>Interactive modeling: </a:t>
            </a: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=4Ay-W3-BMgc</a:t>
            </a:r>
            <a:endParaRPr lang="en-US" dirty="0"/>
          </a:p>
          <a:p>
            <a:pPr lvl="1"/>
            <a:r>
              <a:rPr lang="en-US" dirty="0"/>
              <a:t>Reinforce, review, reteach</a:t>
            </a:r>
          </a:p>
          <a:p>
            <a:pPr lvl="1"/>
            <a:r>
              <a:rPr lang="en-US" dirty="0"/>
              <a:t>Go over expectations OFTEN – like, REALLY OFTEN!</a:t>
            </a:r>
          </a:p>
          <a:p>
            <a:pPr lvl="1"/>
            <a:r>
              <a:rPr lang="en-US" dirty="0"/>
              <a:t>Stop unacceptable behavior immediately and restate expectations</a:t>
            </a:r>
          </a:p>
          <a:p>
            <a:pPr lvl="1"/>
            <a:r>
              <a:rPr lang="en-US" dirty="0"/>
              <a:t>Treat infractions as a teachable moment rather than an opportunity to punish</a:t>
            </a:r>
          </a:p>
          <a:p>
            <a:pPr marL="228600" lvl="1" indent="0">
              <a:buNone/>
            </a:pPr>
            <a:endParaRPr lang="en-US" dirty="0"/>
          </a:p>
          <a:p>
            <a:pPr marL="228600" lvl="1" indent="0">
              <a:buNone/>
            </a:pPr>
            <a:endParaRPr lang="en-US" dirty="0"/>
          </a:p>
          <a:p>
            <a:pPr lvl="1"/>
            <a:endParaRPr lang="en-US" dirty="0"/>
          </a:p>
          <a:p>
            <a:pPr lvl="1"/>
            <a:endParaRPr lang="en-US" dirty="0"/>
          </a:p>
          <a:p>
            <a:pPr marL="228600"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21334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0C47-465F-5A42-86D2-F30072EA7FE0}"/>
              </a:ext>
            </a:extLst>
          </p:cNvPr>
          <p:cNvSpPr>
            <a:spLocks noGrp="1"/>
          </p:cNvSpPr>
          <p:nvPr>
            <p:ph type="title"/>
          </p:nvPr>
        </p:nvSpPr>
        <p:spPr/>
        <p:txBody>
          <a:bodyPr/>
          <a:lstStyle/>
          <a:p>
            <a:r>
              <a:rPr lang="en-US" dirty="0"/>
              <a:t>As a teacher you must:</a:t>
            </a:r>
          </a:p>
        </p:txBody>
      </p:sp>
      <p:sp>
        <p:nvSpPr>
          <p:cNvPr id="3" name="Content Placeholder 2">
            <a:extLst>
              <a:ext uri="{FF2B5EF4-FFF2-40B4-BE49-F238E27FC236}">
                <a16:creationId xmlns:a16="http://schemas.microsoft.com/office/drawing/2014/main" id="{CAEDB722-427E-3B43-A86D-C8DCCAAE3765}"/>
              </a:ext>
            </a:extLst>
          </p:cNvPr>
          <p:cNvSpPr>
            <a:spLocks noGrp="1"/>
          </p:cNvSpPr>
          <p:nvPr>
            <p:ph idx="1"/>
          </p:nvPr>
        </p:nvSpPr>
        <p:spPr/>
        <p:txBody>
          <a:bodyPr/>
          <a:lstStyle/>
          <a:p>
            <a:pPr marL="0" indent="0">
              <a:buNone/>
            </a:pPr>
            <a:r>
              <a:rPr lang="en-US" dirty="0"/>
              <a:t>Have an attention signal </a:t>
            </a:r>
          </a:p>
          <a:p>
            <a:pPr marL="0" indent="0">
              <a:buNone/>
            </a:pPr>
            <a:endParaRPr lang="en-US" dirty="0"/>
          </a:p>
          <a:p>
            <a:pPr lvl="1"/>
            <a:r>
              <a:rPr lang="en-US" dirty="0"/>
              <a:t>Call/Response</a:t>
            </a:r>
          </a:p>
          <a:p>
            <a:pPr lvl="1"/>
            <a:r>
              <a:rPr lang="en-US" dirty="0"/>
              <a:t>Chime/bell: </a:t>
            </a: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=CoJZQ1haRBw</a:t>
            </a:r>
            <a:endParaRPr lang="en-US" dirty="0"/>
          </a:p>
          <a:p>
            <a:pPr lvl="1"/>
            <a:r>
              <a:rPr lang="en-US" dirty="0"/>
              <a:t>Lights</a:t>
            </a:r>
          </a:p>
          <a:p>
            <a:pPr lvl="1"/>
            <a:r>
              <a:rPr lang="en-US" dirty="0"/>
              <a:t>Other ideas?</a:t>
            </a:r>
          </a:p>
          <a:p>
            <a:pPr marL="228600" lvl="1" indent="0">
              <a:buNone/>
            </a:pPr>
            <a:r>
              <a:rPr lang="en-US" dirty="0"/>
              <a:t>Simple “</a:t>
            </a:r>
            <a:r>
              <a:rPr lang="en-US" dirty="0" err="1"/>
              <a:t>gimme</a:t>
            </a:r>
            <a:r>
              <a:rPr lang="en-US" dirty="0"/>
              <a:t> 5” at secondary level: </a:t>
            </a:r>
          </a:p>
          <a:p>
            <a:pPr lvl="1"/>
            <a:r>
              <a:rPr lang="en-US" dirty="0">
                <a:hlinkClick r:id="rId3"/>
              </a:rPr>
              <a:t>https://www.youtube.com/watch?v=tojmbRJ9FNc</a:t>
            </a:r>
            <a:endParaRPr lang="en-US" dirty="0"/>
          </a:p>
          <a:p>
            <a:pPr lvl="1"/>
            <a:endParaRPr lang="en-US" dirty="0"/>
          </a:p>
        </p:txBody>
      </p:sp>
    </p:spTree>
    <p:extLst>
      <p:ext uri="{BB962C8B-B14F-4D97-AF65-F5344CB8AC3E}">
        <p14:creationId xmlns:p14="http://schemas.microsoft.com/office/powerpoint/2010/main" val="382677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2711-F97B-EF48-B2C7-B6B4FDFE0D8B}"/>
              </a:ext>
            </a:extLst>
          </p:cNvPr>
          <p:cNvSpPr>
            <a:spLocks noGrp="1"/>
          </p:cNvSpPr>
          <p:nvPr>
            <p:ph type="title"/>
          </p:nvPr>
        </p:nvSpPr>
        <p:spPr/>
        <p:txBody>
          <a:bodyPr/>
          <a:lstStyle/>
          <a:p>
            <a:r>
              <a:rPr lang="en-US" dirty="0"/>
              <a:t>Call-response ideas</a:t>
            </a:r>
          </a:p>
        </p:txBody>
      </p:sp>
      <p:sp>
        <p:nvSpPr>
          <p:cNvPr id="3" name="Content Placeholder 2">
            <a:extLst>
              <a:ext uri="{FF2B5EF4-FFF2-40B4-BE49-F238E27FC236}">
                <a16:creationId xmlns:a16="http://schemas.microsoft.com/office/drawing/2014/main" id="{1A5FDB62-DEAD-C24D-B1E5-AACBB7156630}"/>
              </a:ext>
            </a:extLst>
          </p:cNvPr>
          <p:cNvSpPr>
            <a:spLocks noGrp="1"/>
          </p:cNvSpPr>
          <p:nvPr>
            <p:ph idx="1"/>
          </p:nvPr>
        </p:nvSpPr>
        <p:spPr/>
        <p:txBody>
          <a:bodyPr>
            <a:normAutofit fontScale="92500" lnSpcReduction="20000"/>
          </a:bodyPr>
          <a:lstStyle/>
          <a:p>
            <a:r>
              <a:rPr lang="en-US" dirty="0"/>
              <a:t>Class/Yes</a:t>
            </a:r>
          </a:p>
          <a:p>
            <a:r>
              <a:rPr lang="en-US" dirty="0"/>
              <a:t>No bees, no honey/No work, no money</a:t>
            </a:r>
          </a:p>
          <a:p>
            <a:r>
              <a:rPr lang="en-US" dirty="0"/>
              <a:t>We will, we will/Rock you (clap)</a:t>
            </a:r>
          </a:p>
          <a:p>
            <a:r>
              <a:rPr lang="en-US" dirty="0"/>
              <a:t>Hocus pocus/Time to focus</a:t>
            </a:r>
          </a:p>
          <a:p>
            <a:r>
              <a:rPr lang="en-US" dirty="0"/>
              <a:t>Are you ready, kids?/Aye, aye, Captain!</a:t>
            </a:r>
          </a:p>
          <a:p>
            <a:r>
              <a:rPr lang="en-US" dirty="0"/>
              <a:t>Flat tire/</a:t>
            </a:r>
            <a:r>
              <a:rPr lang="en-US" dirty="0" err="1"/>
              <a:t>Shhhhh</a:t>
            </a:r>
            <a:endParaRPr lang="en-US" dirty="0"/>
          </a:p>
          <a:p>
            <a:r>
              <a:rPr lang="en-US" dirty="0">
                <a:hlinkClick r:id="rId2"/>
              </a:rPr>
              <a:t>https://www.theteachertoolkit.com/index.php/tool/attention-signal</a:t>
            </a:r>
            <a:endParaRPr lang="en-US" dirty="0"/>
          </a:p>
          <a:p>
            <a:pPr marL="0" indent="0">
              <a:buNone/>
            </a:pPr>
            <a:endParaRPr lang="en-US" dirty="0"/>
          </a:p>
          <a:p>
            <a:pPr marL="0" indent="0">
              <a:buNone/>
            </a:pPr>
            <a:r>
              <a:rPr lang="en-US" dirty="0"/>
              <a:t>Can this work in middle school? High school? </a:t>
            </a:r>
          </a:p>
          <a:p>
            <a:endParaRPr lang="en-US" dirty="0"/>
          </a:p>
        </p:txBody>
      </p:sp>
    </p:spTree>
    <p:extLst>
      <p:ext uri="{BB962C8B-B14F-4D97-AF65-F5344CB8AC3E}">
        <p14:creationId xmlns:p14="http://schemas.microsoft.com/office/powerpoint/2010/main" val="403799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2F12-42DC-BC48-8321-ECD1D456E1B7}"/>
              </a:ext>
            </a:extLst>
          </p:cNvPr>
          <p:cNvSpPr>
            <a:spLocks noGrp="1"/>
          </p:cNvSpPr>
          <p:nvPr>
            <p:ph type="title"/>
          </p:nvPr>
        </p:nvSpPr>
        <p:spPr/>
        <p:txBody>
          <a:bodyPr/>
          <a:lstStyle/>
          <a:p>
            <a:r>
              <a:rPr lang="en-US" dirty="0"/>
              <a:t>Four responses to minor disruptions</a:t>
            </a:r>
          </a:p>
        </p:txBody>
      </p:sp>
      <p:sp>
        <p:nvSpPr>
          <p:cNvPr id="3" name="Content Placeholder 2">
            <a:extLst>
              <a:ext uri="{FF2B5EF4-FFF2-40B4-BE49-F238E27FC236}">
                <a16:creationId xmlns:a16="http://schemas.microsoft.com/office/drawing/2014/main" id="{C0797D42-1AEF-C94A-9FF0-FF702117DCF9}"/>
              </a:ext>
            </a:extLst>
          </p:cNvPr>
          <p:cNvSpPr>
            <a:spLocks noGrp="1"/>
          </p:cNvSpPr>
          <p:nvPr>
            <p:ph idx="1"/>
          </p:nvPr>
        </p:nvSpPr>
        <p:spPr/>
        <p:txBody>
          <a:bodyPr/>
          <a:lstStyle/>
          <a:p>
            <a:r>
              <a:rPr lang="en-US" dirty="0"/>
              <a:t>Permit</a:t>
            </a:r>
          </a:p>
          <a:p>
            <a:endParaRPr lang="en-US" dirty="0"/>
          </a:p>
          <a:p>
            <a:r>
              <a:rPr lang="en-US" dirty="0"/>
              <a:t>Tolerate</a:t>
            </a:r>
          </a:p>
          <a:p>
            <a:endParaRPr lang="en-US" dirty="0"/>
          </a:p>
          <a:p>
            <a:r>
              <a:rPr lang="en-US" dirty="0"/>
              <a:t>Stop</a:t>
            </a:r>
          </a:p>
          <a:p>
            <a:endParaRPr lang="en-US" dirty="0"/>
          </a:p>
          <a:p>
            <a:r>
              <a:rPr lang="en-US" dirty="0"/>
              <a:t>Prevent</a:t>
            </a:r>
          </a:p>
          <a:p>
            <a:endParaRPr lang="en-US" dirty="0"/>
          </a:p>
        </p:txBody>
      </p:sp>
    </p:spTree>
    <p:extLst>
      <p:ext uri="{BB962C8B-B14F-4D97-AF65-F5344CB8AC3E}">
        <p14:creationId xmlns:p14="http://schemas.microsoft.com/office/powerpoint/2010/main" val="21353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00E2-4AF5-BF45-88D1-6250ED54DEBB}"/>
              </a:ext>
            </a:extLst>
          </p:cNvPr>
          <p:cNvSpPr>
            <a:spLocks noGrp="1"/>
          </p:cNvSpPr>
          <p:nvPr>
            <p:ph type="title"/>
          </p:nvPr>
        </p:nvSpPr>
        <p:spPr/>
        <p:txBody>
          <a:bodyPr/>
          <a:lstStyle/>
          <a:p>
            <a:r>
              <a:rPr lang="en-US" dirty="0"/>
              <a:t>permit</a:t>
            </a:r>
          </a:p>
        </p:txBody>
      </p:sp>
      <p:sp>
        <p:nvSpPr>
          <p:cNvPr id="3" name="Content Placeholder 2">
            <a:extLst>
              <a:ext uri="{FF2B5EF4-FFF2-40B4-BE49-F238E27FC236}">
                <a16:creationId xmlns:a16="http://schemas.microsoft.com/office/drawing/2014/main" id="{FBDF9599-B393-6B48-A555-9B86A3BC9584}"/>
              </a:ext>
            </a:extLst>
          </p:cNvPr>
          <p:cNvSpPr>
            <a:spLocks noGrp="1"/>
          </p:cNvSpPr>
          <p:nvPr>
            <p:ph idx="1"/>
          </p:nvPr>
        </p:nvSpPr>
        <p:spPr/>
        <p:txBody>
          <a:bodyPr/>
          <a:lstStyle/>
          <a:p>
            <a:r>
              <a:rPr lang="en-US" dirty="0"/>
              <a:t>Students know what behaviors will be met with approval or disapproval</a:t>
            </a:r>
          </a:p>
          <a:p>
            <a:endParaRPr lang="en-US" dirty="0"/>
          </a:p>
          <a:p>
            <a:r>
              <a:rPr lang="en-US" dirty="0"/>
              <a:t>Be clear with what you accept and applaud (helping others, working hard, taking turns, etc.)</a:t>
            </a:r>
          </a:p>
          <a:p>
            <a:endParaRPr lang="en-US" dirty="0"/>
          </a:p>
          <a:p>
            <a:r>
              <a:rPr lang="en-US" dirty="0"/>
              <a:t>May permit some uncomfortable behaviors because natural consequences will teach a significant lesson (peers might get annoyed and address the behavior, jumping in puddles results in wet shoes for the rest of the day, forgetting your lunch means you eat a </a:t>
            </a:r>
            <a:r>
              <a:rPr lang="en-US" dirty="0" err="1"/>
              <a:t>Sunbutter</a:t>
            </a:r>
            <a:r>
              <a:rPr lang="en-US" dirty="0"/>
              <a:t> sandwich from the cafeteria)</a:t>
            </a:r>
          </a:p>
        </p:txBody>
      </p:sp>
    </p:spTree>
    <p:extLst>
      <p:ext uri="{BB962C8B-B14F-4D97-AF65-F5344CB8AC3E}">
        <p14:creationId xmlns:p14="http://schemas.microsoft.com/office/powerpoint/2010/main" val="157518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ECDD5-FF8C-1545-B134-6AD81630155F}"/>
              </a:ext>
            </a:extLst>
          </p:cNvPr>
          <p:cNvSpPr>
            <a:spLocks noGrp="1"/>
          </p:cNvSpPr>
          <p:nvPr>
            <p:ph type="title"/>
          </p:nvPr>
        </p:nvSpPr>
        <p:spPr/>
        <p:txBody>
          <a:bodyPr/>
          <a:lstStyle/>
          <a:p>
            <a:r>
              <a:rPr lang="en-US" dirty="0"/>
              <a:t>tolerate</a:t>
            </a:r>
          </a:p>
        </p:txBody>
      </p:sp>
      <p:sp>
        <p:nvSpPr>
          <p:cNvPr id="3" name="Content Placeholder 2">
            <a:extLst>
              <a:ext uri="{FF2B5EF4-FFF2-40B4-BE49-F238E27FC236}">
                <a16:creationId xmlns:a16="http://schemas.microsoft.com/office/drawing/2014/main" id="{7EB6DEAC-4370-014B-B0BC-74678A49B60E}"/>
              </a:ext>
            </a:extLst>
          </p:cNvPr>
          <p:cNvSpPr>
            <a:spLocks noGrp="1"/>
          </p:cNvSpPr>
          <p:nvPr>
            <p:ph idx="1"/>
          </p:nvPr>
        </p:nvSpPr>
        <p:spPr/>
        <p:txBody>
          <a:bodyPr/>
          <a:lstStyle/>
          <a:p>
            <a:r>
              <a:rPr lang="en-US" dirty="0"/>
              <a:t>“Learner leeway” means that teachers might allow mistakes and behavioral responses when a child is acquiring new skills (example: showing frustration in an immature way, acting ”silly” in way that might be temporarily disruptive)</a:t>
            </a:r>
          </a:p>
          <a:p>
            <a:endParaRPr lang="en-US" dirty="0"/>
          </a:p>
          <a:p>
            <a:r>
              <a:rPr lang="en-US" dirty="0"/>
              <a:t>Reflective of a developmental stage (adolescent emotions, very young children learning to regulate)</a:t>
            </a:r>
          </a:p>
          <a:p>
            <a:endParaRPr lang="en-US" dirty="0"/>
          </a:p>
          <a:p>
            <a:r>
              <a:rPr lang="en-US" dirty="0"/>
              <a:t>Behavior is caused by an underlying condition (hand flapping, excessive movement, talking out)</a:t>
            </a:r>
          </a:p>
        </p:txBody>
      </p:sp>
    </p:spTree>
    <p:extLst>
      <p:ext uri="{BB962C8B-B14F-4D97-AF65-F5344CB8AC3E}">
        <p14:creationId xmlns:p14="http://schemas.microsoft.com/office/powerpoint/2010/main" val="397598427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545</TotalTime>
  <Words>1380</Words>
  <Application>Microsoft Office PowerPoint</Application>
  <PresentationFormat>Widescreen</PresentationFormat>
  <Paragraphs>168</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Gill Sans MT</vt:lpstr>
      <vt:lpstr>Parcel</vt:lpstr>
      <vt:lpstr>Behavior Management techniques</vt:lpstr>
      <vt:lpstr>agenda</vt:lpstr>
      <vt:lpstr>All/some/few</vt:lpstr>
      <vt:lpstr>As a teacher, you must:</vt:lpstr>
      <vt:lpstr>As a teacher you must:</vt:lpstr>
      <vt:lpstr>Call-response ideas</vt:lpstr>
      <vt:lpstr>Four responses to minor disruptions</vt:lpstr>
      <vt:lpstr>permit</vt:lpstr>
      <vt:lpstr>tolerate</vt:lpstr>
      <vt:lpstr>stop</vt:lpstr>
      <vt:lpstr>Prevent</vt:lpstr>
      <vt:lpstr>Implementing effectively</vt:lpstr>
      <vt:lpstr>Make it, take it</vt:lpstr>
      <vt:lpstr>Antiseptic Bouncing</vt:lpstr>
      <vt:lpstr>Planned ignoring</vt:lpstr>
      <vt:lpstr>Signal interference</vt:lpstr>
      <vt:lpstr>Hypodermic affection</vt:lpstr>
      <vt:lpstr>Hurdle help</vt:lpstr>
      <vt:lpstr>Restructuring</vt:lpstr>
      <vt:lpstr>Limitation of space and tools</vt:lpstr>
      <vt:lpstr>humor</vt:lpstr>
      <vt:lpstr>Descriptive praise</vt:lpstr>
      <vt:lpstr>Remember….</vt:lpstr>
      <vt:lpstr>Don’t give up! EVER!</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Management techniques</dc:title>
  <dc:creator>Talbott, Susan J</dc:creator>
  <cp:lastModifiedBy>Galardy, Danielle Musiala</cp:lastModifiedBy>
  <cp:revision>24</cp:revision>
  <dcterms:created xsi:type="dcterms:W3CDTF">2021-03-26T15:13:50Z</dcterms:created>
  <dcterms:modified xsi:type="dcterms:W3CDTF">2021-04-12T16:23:10Z</dcterms:modified>
</cp:coreProperties>
</file>